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09" r:id="rId3"/>
    <p:sldId id="259" r:id="rId4"/>
    <p:sldId id="267" r:id="rId5"/>
    <p:sldId id="260" r:id="rId6"/>
    <p:sldId id="346" r:id="rId7"/>
    <p:sldId id="265" r:id="rId8"/>
    <p:sldId id="261" r:id="rId9"/>
    <p:sldId id="263" r:id="rId10"/>
    <p:sldId id="268" r:id="rId11"/>
    <p:sldId id="310" r:id="rId12"/>
    <p:sldId id="269" r:id="rId13"/>
    <p:sldId id="271" r:id="rId14"/>
    <p:sldId id="272" r:id="rId15"/>
    <p:sldId id="274" r:id="rId16"/>
    <p:sldId id="316" r:id="rId17"/>
    <p:sldId id="317" r:id="rId18"/>
    <p:sldId id="282" r:id="rId19"/>
    <p:sldId id="318" r:id="rId20"/>
    <p:sldId id="281" r:id="rId21"/>
    <p:sldId id="320" r:id="rId22"/>
    <p:sldId id="284" r:id="rId23"/>
    <p:sldId id="279" r:id="rId24"/>
    <p:sldId id="313" r:id="rId25"/>
    <p:sldId id="280" r:id="rId26"/>
    <p:sldId id="285" r:id="rId27"/>
    <p:sldId id="258" r:id="rId28"/>
    <p:sldId id="278" r:id="rId29"/>
    <p:sldId id="314" r:id="rId30"/>
    <p:sldId id="299" r:id="rId31"/>
    <p:sldId id="321" r:id="rId32"/>
    <p:sldId id="273" r:id="rId33"/>
    <p:sldId id="277" r:id="rId34"/>
    <p:sldId id="345" r:id="rId35"/>
    <p:sldId id="291" r:id="rId36"/>
    <p:sldId id="323" r:id="rId37"/>
    <p:sldId id="300" r:id="rId38"/>
    <p:sldId id="301" r:id="rId39"/>
    <p:sldId id="353" r:id="rId40"/>
    <p:sldId id="295" r:id="rId41"/>
    <p:sldId id="342" r:id="rId42"/>
    <p:sldId id="349" r:id="rId43"/>
    <p:sldId id="286" r:id="rId44"/>
    <p:sldId id="348" r:id="rId45"/>
    <p:sldId id="343" r:id="rId46"/>
    <p:sldId id="325" r:id="rId47"/>
    <p:sldId id="324" r:id="rId48"/>
    <p:sldId id="329" r:id="rId49"/>
    <p:sldId id="330" r:id="rId50"/>
    <p:sldId id="328" r:id="rId51"/>
    <p:sldId id="344" r:id="rId52"/>
    <p:sldId id="351" r:id="rId53"/>
    <p:sldId id="292" r:id="rId54"/>
    <p:sldId id="350" r:id="rId55"/>
    <p:sldId id="322" r:id="rId56"/>
    <p:sldId id="339" r:id="rId57"/>
    <p:sldId id="352" r:id="rId58"/>
    <p:sldId id="306" r:id="rId59"/>
    <p:sldId id="288" r:id="rId60"/>
    <p:sldId id="347" r:id="rId61"/>
    <p:sldId id="341" r:id="rId62"/>
    <p:sldId id="338" r:id="rId63"/>
    <p:sldId id="334" r:id="rId64"/>
    <p:sldId id="335" r:id="rId65"/>
    <p:sldId id="340" r:id="rId66"/>
    <p:sldId id="307" r:id="rId67"/>
  </p:sldIdLst>
  <p:sldSz cx="9144000" cy="5143500" type="screen16x9"/>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7848"/>
    <a:srgbClr val="FF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83" autoAdjust="0"/>
    <p:restoredTop sz="94622" autoAdjust="0"/>
  </p:normalViewPr>
  <p:slideViewPr>
    <p:cSldViewPr snapToObjects="1">
      <p:cViewPr varScale="1">
        <p:scale>
          <a:sx n="136" d="100"/>
          <a:sy n="136" d="100"/>
        </p:scale>
        <p:origin x="-96" y="-27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B224AEA-8B21-4ED3-84F8-6691F46818EE}" type="datetimeFigureOut">
              <a:rPr lang="en-GB"/>
              <a:pPr>
                <a:defRPr/>
              </a:pPr>
              <a:t>07/12/2012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A882056-18B6-4823-8D5B-BE886D25E20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p:spPr>
      </p:sp>
      <p:sp>
        <p:nvSpPr>
          <p:cNvPr id="256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nl-NL" smtClean="0"/>
              <a:t>Energie spreidt zich en wordt gedempt: als je weet hoever je van een beving bent en je meet een golf, kun je voorspellen hoe zwaar de beving daar verderop moet zijn geweest..</a:t>
            </a:r>
            <a:endParaRPr lang="en-GB" smtClean="0"/>
          </a:p>
          <a:p>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7F8C84-AB58-4C88-9375-7E69EC009AD2}" type="slidenum">
              <a:rPr lang="en-GB"/>
              <a:pPr fontAlgn="base">
                <a:spcBef>
                  <a:spcPct val="0"/>
                </a:spcBef>
                <a:spcAft>
                  <a:spcPct val="0"/>
                </a:spcAft>
                <a:defRPr/>
              </a:pPr>
              <a:t>13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r>
              <a:rPr lang="nl-NL" smtClean="0"/>
              <a:t>Wat is tremor precies? Waarom deze patronen zo kenmerkend?</a:t>
            </a:r>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p:spPr>
      </p:sp>
      <p:sp>
        <p:nvSpPr>
          <p:cNvPr id="983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The torsion seismometer developed by Harry O. Wood and J.A. Anderson, from an illustration published in the </a:t>
            </a:r>
            <a:r>
              <a:rPr lang="en-GB" i="1" smtClean="0"/>
              <a:t>Bulletin of the Seismological Society of America</a:t>
            </a:r>
            <a:r>
              <a:rPr lang="en-GB" smtClean="0"/>
              <a:t> in 1925 (Vol. 15, pg. 10). </a:t>
            </a:r>
          </a:p>
          <a:p>
            <a:pPr eaLnBrk="1" hangingPunct="1">
              <a:spcBef>
                <a:spcPct val="0"/>
              </a:spcBef>
            </a:pPr>
            <a:r>
              <a:rPr lang="en-GB" smtClean="0"/>
              <a:t>Instead of a pendulum, the motion generated when this instrument was shaken by an earthquake came from the rotation of a small, copper, inertial mass (</a:t>
            </a:r>
            <a:r>
              <a:rPr lang="en-GB" b="1" smtClean="0"/>
              <a:t>C</a:t>
            </a:r>
            <a:r>
              <a:rPr lang="en-GB" smtClean="0"/>
              <a:t>) affixed to a thin wire under high tension (</a:t>
            </a:r>
            <a:r>
              <a:rPr lang="en-GB" b="1" smtClean="0"/>
              <a:t>T</a:t>
            </a:r>
            <a:r>
              <a:rPr lang="en-GB" smtClean="0"/>
              <a:t>), hence the name </a:t>
            </a:r>
            <a:r>
              <a:rPr lang="en-GB" i="1" smtClean="0"/>
              <a:t>torsion</a:t>
            </a:r>
            <a:r>
              <a:rPr lang="en-GB" smtClean="0"/>
              <a:t> seismometer. The Wood-Anderson seismometer was designed to be as sensitive and as nearly frictionless as possible. Damping of the torsional motion was accomplished using magnets (</a:t>
            </a:r>
            <a:r>
              <a:rPr lang="en-GB" b="1" smtClean="0"/>
              <a:t>M</a:t>
            </a:r>
            <a:r>
              <a:rPr lang="en-GB" smtClean="0"/>
              <a:t>). This was an improvement over previous, mechanically-damped instruments, because the strength of magnetic damping is proportional to the amount of motion in the object being damped -- hence, when the instrument is at rest, the dampers provide no initial resistance to motion of the inertial mass. </a:t>
            </a:r>
          </a:p>
          <a:p>
            <a:pPr eaLnBrk="1" hangingPunct="1">
              <a:spcBef>
                <a:spcPct val="0"/>
              </a:spcBef>
            </a:pPr>
            <a:r>
              <a:rPr lang="en-GB" smtClean="0"/>
              <a:t>Seismograms made using the Wood-Anderson seismometer were "drawn" not with a stylus or needle, but with a beam of light reflected onto photosensitive paper (not shown) from off of a mirror (</a:t>
            </a:r>
            <a:r>
              <a:rPr lang="en-GB" b="1" smtClean="0"/>
              <a:t>m</a:t>
            </a:r>
            <a:r>
              <a:rPr lang="en-GB" smtClean="0"/>
              <a:t>) on the inertial mass. </a:t>
            </a:r>
          </a:p>
          <a:p>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mtClean="0"/>
              <a:t>Gutenberg and Richter developed two magnitudes for application to distant earthquakes: mb is measured using the first five seconds of a teleseismic (distant) P-wave and Ms is derived from the maximum amplitude Rayleigh wave.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mtClean="0"/>
              <a:t>combines the area of the rupture and the amount of fault offset with a measure of the strength of the rocks - the shear modulus m.</a:t>
            </a:r>
          </a:p>
          <a:p>
            <a:pPr eaLnBrk="1" hangingPunct="1"/>
            <a:r>
              <a:rPr lang="en-GB" smtClean="0"/>
              <a:t>Seismic Moment = m x (Rupture Area) x (Fault Offset)</a:t>
            </a:r>
          </a:p>
          <a:p>
            <a:pPr eaLnBrk="1" hangingPunct="1"/>
            <a:r>
              <a:rPr lang="en-GB" smtClean="0"/>
              <a:t>Usually we measure the moment directly from seismograms, since the size of the very long-period waves generated by an earthquake is proportional to the seismic moment.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84CBFEFF-D44C-479A-83E3-FCFE5EC0E7C3}" type="slidenum">
              <a:rPr lang="en-GB" smtClean="0"/>
              <a:pPr>
                <a:defRPr/>
              </a:pPr>
              <a:t>35</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p:spPr>
      </p:sp>
      <p:sp>
        <p:nvSpPr>
          <p:cNvPr id="101379" name="Rectangle 3"/>
          <p:cNvSpPr>
            <a:spLocks noGrp="1"/>
          </p:cNvSpPr>
          <p:nvPr>
            <p:ph type="body" idx="1"/>
          </p:nvPr>
        </p:nvSpPr>
        <p:spPr bwMode="auto">
          <a:noFill/>
        </p:spPr>
        <p:txBody>
          <a:bodyPr wrap="square" numCol="1" anchor="t" anchorCtr="0" compatLnSpc="1">
            <a:prstTxWarp prst="textNoShape">
              <a:avLst/>
            </a:prstTxWarp>
          </a:bodyPr>
          <a:lstStyle/>
          <a:p>
            <a:r>
              <a:rPr lang="en-GB" smtClean="0"/>
              <a:t>Figure 2 | Coseismic and postseismic displacements and estimated slip. a, Coseismic displacements for 10–11 March 2011, relative to the Fukue site. The black arrows indicate the horizontal coseismic movements of the GPS sites. The colour shading indicates vertical displacement. The star marks the location of the earthquake epicentre. The dotted lines indicate the isodepth contours of the plate boundary at 20-km intervals28. The solid contours show the coseismic slip distribution in metres. b, Postseismic displacements for 12–25 March 2011, relative to the Fukue site. The red contours show the afterslip distribution in metres. All other markings represent the same as in 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TextEdit="1"/>
          </p:cNvSpPr>
          <p:nvPr>
            <p:ph type="sldImg"/>
          </p:nvPr>
        </p:nvSpPr>
        <p:spPr bwMode="auto">
          <a:noFill/>
          <a:ln>
            <a:solidFill>
              <a:srgbClr val="000000"/>
            </a:solidFill>
            <a:miter lim="800000"/>
            <a:headEnd/>
            <a:tailEnd/>
          </a:ln>
        </p:spPr>
      </p:sp>
      <p:sp>
        <p:nvSpPr>
          <p:cNvPr id="768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mtClean="0"/>
              <a:t>The ~7-10 m vertical scarp cuts through Paleozoic mountain ridges in the high Dzungar-Alatau in the faults eastern extent, there is also a ~3 m right-lateral component. This overall offset has blocked drainage forming inter-ridge ponds.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BFCFA8F-6845-4293-8CC0-A44C80F683F8}" type="datetimeFigureOut">
              <a:rPr lang="en-GB"/>
              <a:pPr>
                <a:defRPr/>
              </a:pPr>
              <a:t>07/12/2012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47851EF-6D17-4601-83B7-BCA0E9A321B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6D253E0-B1C3-4034-938E-F688A4DA81B3}" type="datetimeFigureOut">
              <a:rPr lang="en-GB"/>
              <a:pPr>
                <a:defRPr/>
              </a:pPr>
              <a:t>07/12/2012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F2D0043-B06A-4AF0-B9F2-C26CF8457C22}"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0232541-A6A7-434A-8D90-18A1DA52CA84}" type="datetimeFigureOut">
              <a:rPr lang="en-GB"/>
              <a:pPr>
                <a:defRPr/>
              </a:pPr>
              <a:t>07/12/2012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B0BB06C-C187-47F0-AE5D-2BA1DB631886}"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242A0919-C4EA-44F3-B477-5422ECCBF314}" type="datetimeFigureOut">
              <a:rPr lang="en-GB"/>
              <a:pPr>
                <a:defRPr/>
              </a:pPr>
              <a:t>07/12/2012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17DF167-1246-449D-BC51-0FCB9ECD6BEC}"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68175BC-713C-43D4-80A0-5D43754052E3}" type="datetimeFigureOut">
              <a:rPr lang="en-GB"/>
              <a:pPr>
                <a:defRPr/>
              </a:pPr>
              <a:t>07/12/2012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D71F556-8C63-4773-BC0E-FD3399CDCF57}"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E60C2D0-D399-4B32-8793-B2938BF7C314}" type="datetimeFigureOut">
              <a:rPr lang="en-GB"/>
              <a:pPr>
                <a:defRPr/>
              </a:pPr>
              <a:t>07/12/2012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5CED4CA-52A5-40C4-8976-CE081A5A5B70}"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BE4E084-04D0-42E9-8AAD-9E336EF08465}" type="datetimeFigureOut">
              <a:rPr lang="en-GB"/>
              <a:pPr>
                <a:defRPr/>
              </a:pPr>
              <a:t>07/12/2012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E220A941-F385-49D2-93BE-3ECBD179CA9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A1BAE79-030F-413A-9AC7-AEDCFB71F4E1}" type="datetimeFigureOut">
              <a:rPr lang="en-GB"/>
              <a:pPr>
                <a:defRPr/>
              </a:pPr>
              <a:t>07/12/2012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CB4A48BF-6BCA-4D15-951F-06C148A9D1DF}"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215760-5046-4032-97B2-E83E47A7692D}" type="datetimeFigureOut">
              <a:rPr lang="en-GB"/>
              <a:pPr>
                <a:defRPr/>
              </a:pPr>
              <a:t>07/12/2012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B2CCD530-5939-41FD-96B0-186E6739C4E2}"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C0D3C2-AC92-4DB7-AFE3-4908B3695DB4}" type="datetimeFigureOut">
              <a:rPr lang="en-GB"/>
              <a:pPr>
                <a:defRPr/>
              </a:pPr>
              <a:t>07/12/2012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594EECE-3579-4873-8CB0-F15948431514}"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A1346D2-2B20-45C9-B5CC-D754B4FFD811}" type="datetimeFigureOut">
              <a:rPr lang="en-GB"/>
              <a:pPr>
                <a:defRPr/>
              </a:pPr>
              <a:t>07/12/2012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05C5066-031D-4399-AFA1-0A78CE4E13D7}"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CB6EC6C-E116-4BA8-9757-FB710CC9A938}" type="datetimeFigureOut">
              <a:rPr lang="en-GB"/>
              <a:pPr>
                <a:defRPr/>
              </a:pPr>
              <a:t>07/12/2012</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4D3BB1D-EA6A-4F26-8FED-C4188E2D79C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geo.vu.nl/~andb/KNAGdag" TargetMode="External"/><Relationship Id="rId2" Type="http://schemas.openxmlformats.org/officeDocument/2006/relationships/hyperlink" Target="http://www.falw.vu.nl/KNAGda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jpeg"/></Relationships>
</file>

<file path=ppt/slides/_rels/slide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wmf"/><Relationship Id="rId4" Type="http://schemas.openxmlformats.org/officeDocument/2006/relationships/image" Target="../media/image127.wmf"/></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geo.vu.nl/~andb/KNAGdag" TargetMode="External"/><Relationship Id="rId2" Type="http://schemas.openxmlformats.org/officeDocument/2006/relationships/hyperlink" Target="http://www.falw.vu.nl/KNAGda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2"/>
          <a:srcRect/>
          <a:stretch>
            <a:fillRect/>
          </a:stretch>
        </p:blipFill>
        <p:spPr bwMode="auto">
          <a:xfrm>
            <a:off x="2987675" y="-20638"/>
            <a:ext cx="9180513" cy="7107238"/>
          </a:xfrm>
          <a:prstGeom prst="rect">
            <a:avLst/>
          </a:prstGeom>
          <a:noFill/>
          <a:ln w="9525">
            <a:noFill/>
            <a:miter lim="800000"/>
            <a:headEnd/>
            <a:tailEnd/>
          </a:ln>
        </p:spPr>
      </p:pic>
      <p:sp>
        <p:nvSpPr>
          <p:cNvPr id="14338" name="Title 1"/>
          <p:cNvSpPr>
            <a:spLocks noGrp="1"/>
          </p:cNvSpPr>
          <p:nvPr>
            <p:ph type="ctrTitle"/>
          </p:nvPr>
        </p:nvSpPr>
        <p:spPr>
          <a:xfrm>
            <a:off x="323850" y="244475"/>
            <a:ext cx="7772400" cy="1103313"/>
          </a:xfrm>
        </p:spPr>
        <p:txBody>
          <a:bodyPr/>
          <a:lstStyle/>
          <a:p>
            <a:pPr algn="l" eaLnBrk="1" hangingPunct="1"/>
            <a:r>
              <a:rPr lang="nl-NL" smtClean="0"/>
              <a:t>Is de Aarde </a:t>
            </a:r>
            <a:r>
              <a:rPr lang="nl-NL" smtClean="0">
                <a:solidFill>
                  <a:schemeClr val="bg1"/>
                </a:solidFill>
              </a:rPr>
              <a:t>boos?</a:t>
            </a:r>
            <a:endParaRPr lang="en-GB" smtClean="0">
              <a:solidFill>
                <a:schemeClr val="bg1"/>
              </a:solidFill>
            </a:endParaRPr>
          </a:p>
        </p:txBody>
      </p:sp>
      <p:sp>
        <p:nvSpPr>
          <p:cNvPr id="14339" name="Subtitle 2"/>
          <p:cNvSpPr>
            <a:spLocks noGrp="1"/>
          </p:cNvSpPr>
          <p:nvPr>
            <p:ph type="subTitle" idx="1"/>
          </p:nvPr>
        </p:nvSpPr>
        <p:spPr>
          <a:xfrm>
            <a:off x="323850" y="3292475"/>
            <a:ext cx="6400800" cy="1314450"/>
          </a:xfrm>
        </p:spPr>
        <p:txBody>
          <a:bodyPr/>
          <a:lstStyle/>
          <a:p>
            <a:pPr algn="l" eaLnBrk="1" hangingPunct="1"/>
            <a:r>
              <a:rPr lang="nl-NL" sz="2400" b="1" smtClean="0">
                <a:solidFill>
                  <a:schemeClr val="tx1"/>
                </a:solidFill>
              </a:rPr>
              <a:t>KNAG Onderwijsdag </a:t>
            </a:r>
            <a:r>
              <a:rPr lang="nl-NL" sz="2400" b="1" smtClean="0">
                <a:solidFill>
                  <a:schemeClr val="bg1"/>
                </a:solidFill>
              </a:rPr>
              <a:t>2012</a:t>
            </a:r>
          </a:p>
          <a:p>
            <a:pPr algn="l" eaLnBrk="1" hangingPunct="1"/>
            <a:r>
              <a:rPr lang="nl-NL" sz="2400" b="1" smtClean="0">
                <a:solidFill>
                  <a:schemeClr val="tx1"/>
                </a:solidFill>
              </a:rPr>
              <a:t>Bernd Andeweg</a:t>
            </a:r>
          </a:p>
          <a:p>
            <a:pPr algn="l" eaLnBrk="1" hangingPunct="1"/>
            <a:r>
              <a:rPr lang="nl-NL" sz="2400" b="1" smtClean="0">
                <a:solidFill>
                  <a:schemeClr val="tx1"/>
                </a:solidFill>
              </a:rPr>
              <a:t>Aardwetenschappen</a:t>
            </a:r>
            <a:r>
              <a:rPr lang="nl-NL" sz="2400" b="1" smtClean="0">
                <a:solidFill>
                  <a:schemeClr val="bg1"/>
                </a:solidFill>
              </a:rPr>
              <a:t> Vrije Universiteit</a:t>
            </a:r>
          </a:p>
          <a:p>
            <a:pPr algn="l" eaLnBrk="1" hangingPunct="1"/>
            <a:r>
              <a:rPr lang="nl-NL" sz="2400" b="1" smtClean="0">
                <a:solidFill>
                  <a:schemeClr val="tx1"/>
                </a:solidFill>
              </a:rPr>
              <a:t>bernd.andeweg@vu</a:t>
            </a:r>
            <a:r>
              <a:rPr lang="nl-NL" sz="2400" b="1" smtClean="0">
                <a:solidFill>
                  <a:schemeClr val="bg1"/>
                </a:solidFill>
              </a:rPr>
              <a:t>.nl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algn="l" eaLnBrk="1" hangingPunct="1"/>
            <a:r>
              <a:rPr lang="nl-NL" smtClean="0"/>
              <a:t>Aardbeving!</a:t>
            </a:r>
            <a:endParaRPr lang="en-GB" smtClean="0"/>
          </a:p>
        </p:txBody>
      </p:sp>
      <p:sp>
        <p:nvSpPr>
          <p:cNvPr id="22530" name="Content Placeholder 2"/>
          <p:cNvSpPr>
            <a:spLocks noGrp="1"/>
          </p:cNvSpPr>
          <p:nvPr>
            <p:ph idx="1"/>
          </p:nvPr>
        </p:nvSpPr>
        <p:spPr/>
        <p:txBody>
          <a:bodyPr/>
          <a:lstStyle/>
          <a:p>
            <a:pPr eaLnBrk="1" hangingPunct="1"/>
            <a:endParaRPr lang="en-GB" smtClean="0"/>
          </a:p>
        </p:txBody>
      </p:sp>
      <p:pic>
        <p:nvPicPr>
          <p:cNvPr id="22532" name="Picture 2"/>
          <p:cNvPicPr>
            <a:picLocks noChangeAspect="1"/>
          </p:cNvPicPr>
          <p:nvPr/>
        </p:nvPicPr>
        <p:blipFill>
          <a:blip r:embed="rId2"/>
          <a:srcRect/>
          <a:stretch>
            <a:fillRect/>
          </a:stretch>
        </p:blipFill>
        <p:spPr bwMode="auto">
          <a:xfrm>
            <a:off x="2268538" y="989013"/>
            <a:ext cx="6815137" cy="410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algn="l"/>
            <a:r>
              <a:rPr lang="nl-NL" smtClean="0"/>
              <a:t>Beweging aardkorst</a:t>
            </a:r>
            <a:endParaRPr lang="en-GB" smtClean="0"/>
          </a:p>
        </p:txBody>
      </p:sp>
      <p:sp>
        <p:nvSpPr>
          <p:cNvPr id="23554" name="Content Placeholder 2"/>
          <p:cNvSpPr>
            <a:spLocks noGrp="1"/>
          </p:cNvSpPr>
          <p:nvPr>
            <p:ph idx="1"/>
          </p:nvPr>
        </p:nvSpPr>
        <p:spPr/>
        <p:txBody>
          <a:bodyPr/>
          <a:lstStyle/>
          <a:p>
            <a:r>
              <a:rPr lang="nl-NL" sz="2400" smtClean="0"/>
              <a:t>Spanning bouwt zich op, tot die hoog genoeg is en beweging veroorzaakt. Deze beweging langs breukvlak zorgt voor drukgolven.</a:t>
            </a:r>
            <a:endParaRPr lang="en-GB" sz="2400" smtClean="0"/>
          </a:p>
        </p:txBody>
      </p:sp>
      <p:pic>
        <p:nvPicPr>
          <p:cNvPr id="23555" name="Picture 2" descr="H:\pics\actueel\aardbeving\algemeen tektoniek\sinaasappels_san_andreas.jpg"/>
          <p:cNvPicPr>
            <a:picLocks noChangeAspect="1" noChangeArrowheads="1"/>
          </p:cNvPicPr>
          <p:nvPr/>
        </p:nvPicPr>
        <p:blipFill>
          <a:blip r:embed="rId2"/>
          <a:srcRect/>
          <a:stretch>
            <a:fillRect/>
          </a:stretch>
        </p:blipFill>
        <p:spPr bwMode="auto">
          <a:xfrm>
            <a:off x="3346450" y="2716213"/>
            <a:ext cx="3313113" cy="2206625"/>
          </a:xfrm>
          <a:prstGeom prst="rect">
            <a:avLst/>
          </a:prstGeom>
          <a:noFill/>
          <a:ln w="9525">
            <a:noFill/>
            <a:miter lim="800000"/>
            <a:headEnd/>
            <a:tailEnd/>
          </a:ln>
        </p:spPr>
      </p:pic>
      <p:pic>
        <p:nvPicPr>
          <p:cNvPr id="23558" name="Picture 6" descr="earthquake012"/>
          <p:cNvPicPr>
            <a:picLocks noChangeAspect="1" noChangeArrowheads="1"/>
          </p:cNvPicPr>
          <p:nvPr/>
        </p:nvPicPr>
        <p:blipFill>
          <a:blip r:embed="rId3"/>
          <a:srcRect/>
          <a:stretch>
            <a:fillRect/>
          </a:stretch>
        </p:blipFill>
        <p:spPr bwMode="auto">
          <a:xfrm>
            <a:off x="34925" y="3579813"/>
            <a:ext cx="3024188" cy="1552575"/>
          </a:xfrm>
          <a:prstGeom prst="rect">
            <a:avLst/>
          </a:prstGeom>
          <a:noFill/>
        </p:spPr>
      </p:pic>
      <p:pic>
        <p:nvPicPr>
          <p:cNvPr id="23557" name="Picture 1"/>
          <p:cNvPicPr>
            <a:picLocks noChangeAspect="1"/>
          </p:cNvPicPr>
          <p:nvPr/>
        </p:nvPicPr>
        <p:blipFill>
          <a:blip r:embed="rId4"/>
          <a:srcRect/>
          <a:stretch>
            <a:fillRect/>
          </a:stretch>
        </p:blipFill>
        <p:spPr bwMode="auto">
          <a:xfrm>
            <a:off x="1176338" y="2355850"/>
            <a:ext cx="2024062" cy="20637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algn="l" eaLnBrk="1" hangingPunct="1"/>
            <a:r>
              <a:rPr lang="nl-NL" smtClean="0"/>
              <a:t>Drukgolven?</a:t>
            </a:r>
            <a:endParaRPr lang="en-GB" smtClean="0"/>
          </a:p>
        </p:txBody>
      </p:sp>
      <p:sp>
        <p:nvSpPr>
          <p:cNvPr id="24578" name="Content Placeholder 2"/>
          <p:cNvSpPr>
            <a:spLocks noGrp="1"/>
          </p:cNvSpPr>
          <p:nvPr>
            <p:ph idx="1"/>
          </p:nvPr>
        </p:nvSpPr>
        <p:spPr/>
        <p:txBody>
          <a:bodyPr/>
          <a:lstStyle/>
          <a:p>
            <a:pPr eaLnBrk="1" hangingPunct="1"/>
            <a:endParaRPr lang="en-GB" smtClean="0"/>
          </a:p>
        </p:txBody>
      </p:sp>
      <p:pic>
        <p:nvPicPr>
          <p:cNvPr id="24579" name="Content Placeholder 3"/>
          <p:cNvPicPr>
            <a:picLocks noChangeAspect="1"/>
          </p:cNvPicPr>
          <p:nvPr/>
        </p:nvPicPr>
        <p:blipFill>
          <a:blip r:embed="rId3"/>
          <a:srcRect/>
          <a:stretch>
            <a:fillRect/>
          </a:stretch>
        </p:blipFill>
        <p:spPr bwMode="auto">
          <a:xfrm>
            <a:off x="250825" y="1131888"/>
            <a:ext cx="4076700" cy="3000375"/>
          </a:xfrm>
          <a:prstGeom prst="rect">
            <a:avLst/>
          </a:prstGeom>
          <a:noFill/>
          <a:ln w="9525">
            <a:noFill/>
            <a:miter lim="800000"/>
            <a:headEnd/>
            <a:tailEnd/>
          </a:ln>
        </p:spPr>
      </p:pic>
      <p:grpSp>
        <p:nvGrpSpPr>
          <p:cNvPr id="24580" name="Group 11"/>
          <p:cNvGrpSpPr>
            <a:grpSpLocks/>
          </p:cNvGrpSpPr>
          <p:nvPr/>
        </p:nvGrpSpPr>
        <p:grpSpPr bwMode="auto">
          <a:xfrm>
            <a:off x="3995738" y="2859088"/>
            <a:ext cx="5018087" cy="2055812"/>
            <a:chOff x="204" y="1504"/>
            <a:chExt cx="3161" cy="1295"/>
          </a:xfrm>
        </p:grpSpPr>
        <p:pic>
          <p:nvPicPr>
            <p:cNvPr id="24584" name="Picture 7"/>
            <p:cNvPicPr>
              <a:picLocks noChangeAspect="1" noChangeArrowheads="1"/>
            </p:cNvPicPr>
            <p:nvPr/>
          </p:nvPicPr>
          <p:blipFill>
            <a:blip r:embed="rId4"/>
            <a:srcRect/>
            <a:stretch>
              <a:fillRect/>
            </a:stretch>
          </p:blipFill>
          <p:spPr bwMode="auto">
            <a:xfrm>
              <a:off x="204" y="1504"/>
              <a:ext cx="3161" cy="1295"/>
            </a:xfrm>
            <a:prstGeom prst="rect">
              <a:avLst/>
            </a:prstGeom>
            <a:noFill/>
            <a:ln w="9525">
              <a:noFill/>
              <a:miter lim="800000"/>
              <a:headEnd/>
              <a:tailEnd/>
            </a:ln>
          </p:spPr>
        </p:pic>
        <p:sp>
          <p:nvSpPr>
            <p:cNvPr id="24585" name="Rectangle 7"/>
            <p:cNvSpPr>
              <a:spLocks noChangeArrowheads="1"/>
            </p:cNvSpPr>
            <p:nvPr/>
          </p:nvSpPr>
          <p:spPr bwMode="auto">
            <a:xfrm>
              <a:off x="884" y="2028"/>
              <a:ext cx="454" cy="91"/>
            </a:xfrm>
            <a:prstGeom prst="rect">
              <a:avLst/>
            </a:prstGeom>
            <a:solidFill>
              <a:schemeClr val="bg1"/>
            </a:solidFill>
            <a:ln w="9525">
              <a:noFill/>
              <a:miter lim="800000"/>
              <a:headEnd/>
              <a:tailEnd/>
            </a:ln>
          </p:spPr>
          <p:txBody>
            <a:bodyPr wrap="none" anchor="ctr"/>
            <a:lstStyle/>
            <a:p>
              <a:pPr algn="l"/>
              <a:endParaRPr lang="en-GB"/>
            </a:p>
          </p:txBody>
        </p:sp>
        <p:sp>
          <p:nvSpPr>
            <p:cNvPr id="24586" name="Rectangle 8"/>
            <p:cNvSpPr>
              <a:spLocks noChangeArrowheads="1"/>
            </p:cNvSpPr>
            <p:nvPr/>
          </p:nvSpPr>
          <p:spPr bwMode="auto">
            <a:xfrm>
              <a:off x="2381" y="2482"/>
              <a:ext cx="318" cy="91"/>
            </a:xfrm>
            <a:prstGeom prst="rect">
              <a:avLst/>
            </a:prstGeom>
            <a:solidFill>
              <a:schemeClr val="bg1"/>
            </a:solidFill>
            <a:ln w="9525">
              <a:noFill/>
              <a:miter lim="800000"/>
              <a:headEnd/>
              <a:tailEnd/>
            </a:ln>
          </p:spPr>
          <p:txBody>
            <a:bodyPr wrap="none" anchor="ctr"/>
            <a:lstStyle/>
            <a:p>
              <a:pPr algn="l"/>
              <a:endParaRPr lang="en-GB"/>
            </a:p>
          </p:txBody>
        </p:sp>
        <p:sp>
          <p:nvSpPr>
            <p:cNvPr id="24587" name="Rectangle 9"/>
            <p:cNvSpPr>
              <a:spLocks noChangeArrowheads="1"/>
            </p:cNvSpPr>
            <p:nvPr/>
          </p:nvSpPr>
          <p:spPr bwMode="auto">
            <a:xfrm>
              <a:off x="476" y="2345"/>
              <a:ext cx="318" cy="91"/>
            </a:xfrm>
            <a:prstGeom prst="rect">
              <a:avLst/>
            </a:prstGeom>
            <a:solidFill>
              <a:schemeClr val="bg1"/>
            </a:solidFill>
            <a:ln w="9525">
              <a:noFill/>
              <a:miter lim="800000"/>
              <a:headEnd/>
              <a:tailEnd/>
            </a:ln>
          </p:spPr>
          <p:txBody>
            <a:bodyPr wrap="none" anchor="ctr"/>
            <a:lstStyle/>
            <a:p>
              <a:pPr algn="l"/>
              <a:endParaRPr lang="en-GB"/>
            </a:p>
          </p:txBody>
        </p:sp>
        <p:sp>
          <p:nvSpPr>
            <p:cNvPr id="24588" name="Rectangle 10"/>
            <p:cNvSpPr>
              <a:spLocks noChangeArrowheads="1"/>
            </p:cNvSpPr>
            <p:nvPr/>
          </p:nvSpPr>
          <p:spPr bwMode="auto">
            <a:xfrm>
              <a:off x="839" y="1938"/>
              <a:ext cx="544" cy="90"/>
            </a:xfrm>
            <a:prstGeom prst="rect">
              <a:avLst/>
            </a:prstGeom>
            <a:solidFill>
              <a:schemeClr val="bg1"/>
            </a:solidFill>
            <a:ln w="9525">
              <a:noFill/>
              <a:miter lim="800000"/>
              <a:headEnd/>
              <a:tailEnd/>
            </a:ln>
          </p:spPr>
          <p:txBody>
            <a:bodyPr wrap="none" anchor="ctr"/>
            <a:lstStyle/>
            <a:p>
              <a:pPr algn="l"/>
              <a:endParaRPr lang="en-GB"/>
            </a:p>
          </p:txBody>
        </p:sp>
      </p:grpSp>
      <p:sp>
        <p:nvSpPr>
          <p:cNvPr id="24581" name="Text Box 12"/>
          <p:cNvSpPr txBox="1">
            <a:spLocks noChangeArrowheads="1"/>
          </p:cNvSpPr>
          <p:nvPr/>
        </p:nvSpPr>
        <p:spPr bwMode="auto">
          <a:xfrm>
            <a:off x="4067175" y="2898775"/>
            <a:ext cx="1809750" cy="457200"/>
          </a:xfrm>
          <a:prstGeom prst="rect">
            <a:avLst/>
          </a:prstGeom>
          <a:noFill/>
          <a:ln w="9525">
            <a:noFill/>
            <a:miter lim="800000"/>
            <a:headEnd/>
            <a:tailEnd/>
          </a:ln>
        </p:spPr>
        <p:txBody>
          <a:bodyPr wrap="none">
            <a:spAutoFit/>
          </a:bodyPr>
          <a:lstStyle/>
          <a:p>
            <a:pPr algn="l"/>
            <a:r>
              <a:rPr lang="nl-NL" sz="1200">
                <a:latin typeface="Calibri" pitchFamily="34" charset="0"/>
              </a:rPr>
              <a:t>Amplitude = sterkte</a:t>
            </a:r>
          </a:p>
          <a:p>
            <a:pPr algn="l"/>
            <a:r>
              <a:rPr lang="nl-NL" sz="1200">
                <a:latin typeface="Calibri" pitchFamily="34" charset="0"/>
              </a:rPr>
              <a:t>(in geval van licht: hoe fel)</a:t>
            </a:r>
            <a:endParaRPr lang="en-GB" sz="1200">
              <a:latin typeface="Calibri" pitchFamily="34" charset="0"/>
            </a:endParaRPr>
          </a:p>
        </p:txBody>
      </p:sp>
      <p:sp>
        <p:nvSpPr>
          <p:cNvPr id="24582" name="Text Box 13"/>
          <p:cNvSpPr txBox="1">
            <a:spLocks noChangeArrowheads="1"/>
          </p:cNvSpPr>
          <p:nvPr/>
        </p:nvSpPr>
        <p:spPr bwMode="auto">
          <a:xfrm>
            <a:off x="5651500" y="4556125"/>
            <a:ext cx="1693863" cy="274638"/>
          </a:xfrm>
          <a:prstGeom prst="rect">
            <a:avLst/>
          </a:prstGeom>
          <a:noFill/>
          <a:ln w="9525">
            <a:noFill/>
            <a:miter lim="800000"/>
            <a:headEnd/>
            <a:tailEnd/>
          </a:ln>
        </p:spPr>
        <p:txBody>
          <a:bodyPr wrap="none">
            <a:spAutoFit/>
          </a:bodyPr>
          <a:lstStyle/>
          <a:p>
            <a:pPr algn="l"/>
            <a:r>
              <a:rPr lang="nl-NL" sz="1200">
                <a:latin typeface="Calibri" pitchFamily="34" charset="0"/>
              </a:rPr>
              <a:t>(in geval van licht: kleur)</a:t>
            </a:r>
            <a:endParaRPr lang="en-GB" sz="1200">
              <a:latin typeface="Calibri" pitchFamily="34" charset="0"/>
            </a:endParaRPr>
          </a:p>
        </p:txBody>
      </p:sp>
      <p:pic>
        <p:nvPicPr>
          <p:cNvPr id="24583" name="Picture 13" descr="images"/>
          <p:cNvPicPr>
            <a:picLocks noChangeAspect="1" noChangeArrowheads="1"/>
          </p:cNvPicPr>
          <p:nvPr/>
        </p:nvPicPr>
        <p:blipFill>
          <a:blip r:embed="rId5"/>
          <a:srcRect/>
          <a:stretch>
            <a:fillRect/>
          </a:stretch>
        </p:blipFill>
        <p:spPr bwMode="auto">
          <a:xfrm>
            <a:off x="6443663" y="1131888"/>
            <a:ext cx="2181225"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8"/>
          <p:cNvPicPr>
            <a:picLocks noChangeAspect="1" noChangeArrowheads="1"/>
          </p:cNvPicPr>
          <p:nvPr/>
        </p:nvPicPr>
        <p:blipFill>
          <a:blip r:embed="rId3"/>
          <a:srcRect/>
          <a:stretch>
            <a:fillRect/>
          </a:stretch>
        </p:blipFill>
        <p:spPr bwMode="auto">
          <a:xfrm>
            <a:off x="6516688" y="42863"/>
            <a:ext cx="2170112" cy="2808287"/>
          </a:xfrm>
          <a:prstGeom prst="rect">
            <a:avLst/>
          </a:prstGeom>
          <a:noFill/>
          <a:ln w="9525">
            <a:noFill/>
            <a:miter lim="800000"/>
            <a:headEnd/>
            <a:tailEnd/>
          </a:ln>
        </p:spPr>
      </p:pic>
      <p:sp>
        <p:nvSpPr>
          <p:cNvPr id="26627" name="Content Placeholder 2"/>
          <p:cNvSpPr>
            <a:spLocks noGrp="1"/>
          </p:cNvSpPr>
          <p:nvPr>
            <p:ph idx="1"/>
          </p:nvPr>
        </p:nvSpPr>
        <p:spPr/>
        <p:txBody>
          <a:bodyPr/>
          <a:lstStyle/>
          <a:p>
            <a:pPr eaLnBrk="1" hangingPunct="1">
              <a:buFont typeface="Arial" charset="0"/>
              <a:buNone/>
            </a:pPr>
            <a:r>
              <a:rPr lang="nl-NL" smtClean="0"/>
              <a:t>De grond beweegt. Maar hoe?</a:t>
            </a:r>
            <a:endParaRPr lang="en-GB" smtClean="0"/>
          </a:p>
        </p:txBody>
      </p:sp>
      <p:pic>
        <p:nvPicPr>
          <p:cNvPr id="26625" name="Picture 2"/>
          <p:cNvPicPr>
            <a:picLocks noChangeAspect="1" noChangeArrowheads="1"/>
          </p:cNvPicPr>
          <p:nvPr/>
        </p:nvPicPr>
        <p:blipFill>
          <a:blip r:embed="rId4"/>
          <a:srcRect/>
          <a:stretch>
            <a:fillRect/>
          </a:stretch>
        </p:blipFill>
        <p:spPr bwMode="auto">
          <a:xfrm>
            <a:off x="2339975" y="2500313"/>
            <a:ext cx="3095625" cy="2579687"/>
          </a:xfrm>
          <a:prstGeom prst="rect">
            <a:avLst/>
          </a:prstGeom>
          <a:noFill/>
          <a:ln w="9525">
            <a:noFill/>
            <a:miter lim="800000"/>
            <a:headEnd/>
            <a:tailEnd/>
          </a:ln>
        </p:spPr>
      </p:pic>
      <p:sp>
        <p:nvSpPr>
          <p:cNvPr id="26626" name="Title 1"/>
          <p:cNvSpPr>
            <a:spLocks noGrp="1"/>
          </p:cNvSpPr>
          <p:nvPr>
            <p:ph type="title"/>
          </p:nvPr>
        </p:nvSpPr>
        <p:spPr/>
        <p:txBody>
          <a:bodyPr/>
          <a:lstStyle/>
          <a:p>
            <a:pPr algn="l" eaLnBrk="1" hangingPunct="1"/>
            <a:r>
              <a:rPr lang="nl-NL" smtClean="0"/>
              <a:t>Golven meten</a:t>
            </a:r>
            <a:endParaRPr lang="en-GB" smtClean="0"/>
          </a:p>
        </p:txBody>
      </p:sp>
      <p:pic>
        <p:nvPicPr>
          <p:cNvPr id="26628" name="Picture 2"/>
          <p:cNvPicPr>
            <a:picLocks noChangeAspect="1" noChangeArrowheads="1"/>
          </p:cNvPicPr>
          <p:nvPr/>
        </p:nvPicPr>
        <p:blipFill>
          <a:blip r:embed="rId5"/>
          <a:srcRect/>
          <a:stretch>
            <a:fillRect/>
          </a:stretch>
        </p:blipFill>
        <p:spPr bwMode="auto">
          <a:xfrm>
            <a:off x="179388" y="2497138"/>
            <a:ext cx="1997075" cy="2451100"/>
          </a:xfrm>
          <a:prstGeom prst="rect">
            <a:avLst/>
          </a:prstGeom>
          <a:noFill/>
          <a:ln w="9525">
            <a:noFill/>
            <a:miter lim="800000"/>
            <a:headEnd/>
            <a:tailEnd/>
          </a:ln>
        </p:spPr>
      </p:pic>
      <p:pic>
        <p:nvPicPr>
          <p:cNvPr id="26629" name="Picture 7"/>
          <p:cNvPicPr>
            <a:picLocks noChangeAspect="1" noChangeArrowheads="1"/>
          </p:cNvPicPr>
          <p:nvPr/>
        </p:nvPicPr>
        <p:blipFill>
          <a:blip r:embed="rId6"/>
          <a:srcRect/>
          <a:stretch>
            <a:fillRect/>
          </a:stretch>
        </p:blipFill>
        <p:spPr bwMode="auto">
          <a:xfrm>
            <a:off x="5867400" y="2695575"/>
            <a:ext cx="3095625" cy="232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algn="l" eaLnBrk="1" hangingPunct="1"/>
            <a:r>
              <a:rPr lang="nl-NL" smtClean="0"/>
              <a:t>Seismische golven</a:t>
            </a:r>
            <a:endParaRPr lang="en-GB" smtClean="0"/>
          </a:p>
        </p:txBody>
      </p:sp>
      <p:sp>
        <p:nvSpPr>
          <p:cNvPr id="28674" name="Content Placeholder 2"/>
          <p:cNvSpPr>
            <a:spLocks noGrp="1"/>
          </p:cNvSpPr>
          <p:nvPr>
            <p:ph idx="1"/>
          </p:nvPr>
        </p:nvSpPr>
        <p:spPr/>
        <p:txBody>
          <a:bodyPr/>
          <a:lstStyle/>
          <a:p>
            <a:pPr eaLnBrk="1" hangingPunct="1"/>
            <a:r>
              <a:rPr lang="nl-NL" smtClean="0"/>
              <a:t>Blijken er meer (soorten) golven te zijn!</a:t>
            </a:r>
          </a:p>
          <a:p>
            <a:pPr eaLnBrk="1" hangingPunct="1"/>
            <a:endParaRPr lang="nl-NL" smtClean="0"/>
          </a:p>
          <a:p>
            <a:pPr eaLnBrk="1" hangingPunct="1"/>
            <a:endParaRPr lang="nl-NL" smtClean="0"/>
          </a:p>
          <a:p>
            <a:pPr eaLnBrk="1" hangingPunct="1"/>
            <a:endParaRPr lang="nl-NL" smtClean="0"/>
          </a:p>
          <a:p>
            <a:pPr eaLnBrk="1" hangingPunct="1"/>
            <a:endParaRPr lang="nl-NL" smtClean="0"/>
          </a:p>
          <a:p>
            <a:pPr eaLnBrk="1" hangingPunct="1"/>
            <a:r>
              <a:rPr lang="nl-NL" smtClean="0"/>
              <a:t>Op en neer, ook heen en weer!</a:t>
            </a:r>
          </a:p>
          <a:p>
            <a:pPr eaLnBrk="1" hangingPunct="1"/>
            <a:endParaRPr lang="en-GB" smtClean="0"/>
          </a:p>
        </p:txBody>
      </p:sp>
      <p:pic>
        <p:nvPicPr>
          <p:cNvPr id="28675" name="Picture 8"/>
          <p:cNvPicPr>
            <a:picLocks noChangeAspect="1"/>
          </p:cNvPicPr>
          <p:nvPr/>
        </p:nvPicPr>
        <p:blipFill>
          <a:blip r:embed="rId3"/>
          <a:srcRect/>
          <a:stretch>
            <a:fillRect/>
          </a:stretch>
        </p:blipFill>
        <p:spPr bwMode="auto">
          <a:xfrm>
            <a:off x="468313" y="1727200"/>
            <a:ext cx="2176462" cy="2500313"/>
          </a:xfrm>
          <a:prstGeom prst="rect">
            <a:avLst/>
          </a:prstGeom>
          <a:noFill/>
          <a:ln w="9525">
            <a:noFill/>
            <a:miter lim="800000"/>
            <a:headEnd/>
            <a:tailEnd/>
          </a:ln>
        </p:spPr>
      </p:pic>
      <p:pic>
        <p:nvPicPr>
          <p:cNvPr id="28676" name="Picture 5"/>
          <p:cNvPicPr>
            <a:picLocks noChangeAspect="1" noChangeArrowheads="1"/>
          </p:cNvPicPr>
          <p:nvPr/>
        </p:nvPicPr>
        <p:blipFill>
          <a:blip r:embed="rId4"/>
          <a:srcRect/>
          <a:stretch>
            <a:fillRect/>
          </a:stretch>
        </p:blipFill>
        <p:spPr bwMode="auto">
          <a:xfrm>
            <a:off x="3419475" y="1708150"/>
            <a:ext cx="4606925" cy="2082800"/>
          </a:xfrm>
          <a:prstGeom prst="rect">
            <a:avLst/>
          </a:prstGeom>
          <a:noFill/>
          <a:ln w="9525">
            <a:noFill/>
            <a:miter lim="800000"/>
            <a:headEnd/>
            <a:tailEnd/>
          </a:ln>
        </p:spPr>
      </p:pic>
      <p:sp>
        <p:nvSpPr>
          <p:cNvPr id="28677" name="Line 6"/>
          <p:cNvSpPr>
            <a:spLocks noChangeShapeType="1"/>
          </p:cNvSpPr>
          <p:nvPr/>
        </p:nvSpPr>
        <p:spPr bwMode="auto">
          <a:xfrm>
            <a:off x="2555875" y="2068513"/>
            <a:ext cx="1223963" cy="287337"/>
          </a:xfrm>
          <a:prstGeom prst="line">
            <a:avLst/>
          </a:prstGeom>
          <a:noFill/>
          <a:ln w="38100">
            <a:solidFill>
              <a:schemeClr val="accent1"/>
            </a:solidFill>
            <a:round/>
            <a:headEnd/>
            <a:tailEnd type="arrow" w="med" len="med"/>
          </a:ln>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algn="l" eaLnBrk="1" hangingPunct="1"/>
            <a:r>
              <a:rPr lang="nl-NL" smtClean="0"/>
              <a:t>Seismische golven</a:t>
            </a:r>
            <a:endParaRPr lang="en-GB" smtClean="0"/>
          </a:p>
        </p:txBody>
      </p:sp>
      <p:pic>
        <p:nvPicPr>
          <p:cNvPr id="30722" name="Picture 5"/>
          <p:cNvPicPr>
            <a:picLocks noChangeAspect="1" noChangeArrowheads="1"/>
          </p:cNvPicPr>
          <p:nvPr/>
        </p:nvPicPr>
        <p:blipFill>
          <a:blip r:embed="rId2"/>
          <a:srcRect/>
          <a:stretch>
            <a:fillRect/>
          </a:stretch>
        </p:blipFill>
        <p:spPr bwMode="auto">
          <a:xfrm>
            <a:off x="250825" y="3135313"/>
            <a:ext cx="4645025" cy="1741487"/>
          </a:xfrm>
          <a:prstGeom prst="rect">
            <a:avLst/>
          </a:prstGeom>
          <a:noFill/>
          <a:ln w="28575">
            <a:solidFill>
              <a:srgbClr val="000000"/>
            </a:solidFill>
            <a:miter lim="800000"/>
            <a:headEnd/>
            <a:tailEnd/>
          </a:ln>
        </p:spPr>
      </p:pic>
      <p:sp>
        <p:nvSpPr>
          <p:cNvPr id="30723" name="Content Placeholder 2"/>
          <p:cNvSpPr>
            <a:spLocks noGrp="1"/>
          </p:cNvSpPr>
          <p:nvPr>
            <p:ph idx="4294967295"/>
          </p:nvPr>
        </p:nvSpPr>
        <p:spPr>
          <a:xfrm>
            <a:off x="457200" y="1200150"/>
            <a:ext cx="5051425" cy="3394075"/>
          </a:xfrm>
        </p:spPr>
        <p:txBody>
          <a:bodyPr/>
          <a:lstStyle/>
          <a:p>
            <a:pPr eaLnBrk="1" hangingPunct="1"/>
            <a:r>
              <a:rPr lang="nl-NL" sz="2400" smtClean="0"/>
              <a:t>Golven als gevolg van aardbeving: </a:t>
            </a:r>
          </a:p>
          <a:p>
            <a:pPr eaLnBrk="1" hangingPunct="1">
              <a:buFontTx/>
              <a:buChar char="-"/>
            </a:pPr>
            <a:r>
              <a:rPr lang="nl-NL" sz="2400" smtClean="0"/>
              <a:t>Body waves (P- en S-waves)</a:t>
            </a:r>
          </a:p>
          <a:p>
            <a:pPr eaLnBrk="1" hangingPunct="1">
              <a:buFontTx/>
              <a:buChar char="-"/>
            </a:pPr>
            <a:r>
              <a:rPr lang="nl-NL" sz="2400" smtClean="0"/>
              <a:t>Surface (oppervlakte, </a:t>
            </a:r>
          </a:p>
          <a:p>
            <a:pPr eaLnBrk="1" hangingPunct="1">
              <a:buFontTx/>
              <a:buNone/>
            </a:pPr>
            <a:r>
              <a:rPr lang="nl-NL" sz="2400" smtClean="0"/>
              <a:t>	Rayleigh and Love) waves</a:t>
            </a:r>
          </a:p>
          <a:p>
            <a:pPr eaLnBrk="1" hangingPunct="1"/>
            <a:endParaRPr lang="nl-NL" sz="2400" smtClean="0"/>
          </a:p>
          <a:p>
            <a:pPr eaLnBrk="1" hangingPunct="1">
              <a:lnSpc>
                <a:spcPct val="80000"/>
              </a:lnSpc>
            </a:pPr>
            <a:endParaRPr lang="en-GB" sz="2400" smtClean="0"/>
          </a:p>
        </p:txBody>
      </p:sp>
      <p:pic>
        <p:nvPicPr>
          <p:cNvPr id="30724" name="Picture 5" descr="dia_seismogram"/>
          <p:cNvPicPr>
            <a:picLocks noChangeAspect="1" noChangeArrowheads="1"/>
          </p:cNvPicPr>
          <p:nvPr/>
        </p:nvPicPr>
        <p:blipFill>
          <a:blip r:embed="rId3"/>
          <a:srcRect/>
          <a:stretch>
            <a:fillRect/>
          </a:stretch>
        </p:blipFill>
        <p:spPr bwMode="auto">
          <a:xfrm>
            <a:off x="5219700" y="1924050"/>
            <a:ext cx="3476625" cy="1800225"/>
          </a:xfrm>
          <a:prstGeom prst="rect">
            <a:avLst/>
          </a:prstGeom>
          <a:noFill/>
          <a:ln w="9525">
            <a:noFill/>
            <a:miter lim="800000"/>
            <a:headEnd/>
            <a:tailEnd/>
          </a:ln>
        </p:spPr>
      </p:pic>
      <p:pic>
        <p:nvPicPr>
          <p:cNvPr id="30725" name="Picture 6" descr="s3iS_off"/>
          <p:cNvPicPr>
            <a:picLocks noChangeAspect="1" noChangeArrowheads="1"/>
          </p:cNvPicPr>
          <p:nvPr/>
        </p:nvPicPr>
        <p:blipFill>
          <a:blip r:embed="rId4"/>
          <a:srcRect/>
          <a:stretch>
            <a:fillRect/>
          </a:stretch>
        </p:blipFill>
        <p:spPr bwMode="auto">
          <a:xfrm>
            <a:off x="5580063" y="339725"/>
            <a:ext cx="2870200" cy="109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p:nvPr>
        </p:nvSpPr>
        <p:spPr/>
        <p:txBody>
          <a:bodyPr/>
          <a:lstStyle/>
          <a:p>
            <a:pPr algn="l"/>
            <a:r>
              <a:rPr lang="nl-NL" smtClean="0"/>
              <a:t>Body-waves</a:t>
            </a:r>
            <a:endParaRPr lang="en-GB" smtClean="0"/>
          </a:p>
        </p:txBody>
      </p:sp>
      <p:sp>
        <p:nvSpPr>
          <p:cNvPr id="31746" name="Rectangle 3"/>
          <p:cNvSpPr>
            <a:spLocks noGrp="1"/>
          </p:cNvSpPr>
          <p:nvPr>
            <p:ph type="body" idx="1"/>
          </p:nvPr>
        </p:nvSpPr>
        <p:spPr/>
        <p:txBody>
          <a:bodyPr/>
          <a:lstStyle/>
          <a:p>
            <a:pPr eaLnBrk="1" hangingPunct="1">
              <a:buFont typeface="Arial" charset="0"/>
              <a:buNone/>
            </a:pPr>
            <a:r>
              <a:rPr lang="nl-NL" b="1" smtClean="0"/>
              <a:t>P-waves</a:t>
            </a:r>
          </a:p>
          <a:p>
            <a:pPr eaLnBrk="1" hangingPunct="1"/>
            <a:r>
              <a:rPr lang="nl-NL" sz="2400" smtClean="0"/>
              <a:t>P= pressure wave, ook primary, </a:t>
            </a:r>
          </a:p>
          <a:p>
            <a:pPr eaLnBrk="1" hangingPunct="1">
              <a:buFont typeface="Arial" charset="0"/>
              <a:buNone/>
            </a:pPr>
            <a:r>
              <a:rPr lang="nl-NL" sz="2400" smtClean="0"/>
              <a:t>	komt eerste aan = het snelst </a:t>
            </a:r>
          </a:p>
          <a:p>
            <a:pPr eaLnBrk="1" hangingPunct="1">
              <a:buFont typeface="Arial" charset="0"/>
              <a:buNone/>
            </a:pPr>
            <a:r>
              <a:rPr lang="nl-NL" sz="2400" smtClean="0"/>
              <a:t>	(5-8km per seconde)! </a:t>
            </a:r>
          </a:p>
          <a:p>
            <a:pPr eaLnBrk="1" hangingPunct="1"/>
            <a:r>
              <a:rPr lang="nl-NL" sz="2400" smtClean="0"/>
              <a:t>Geluid is voorbeeld van P-wave</a:t>
            </a:r>
          </a:p>
          <a:p>
            <a:endParaRPr lang="en-GB" sz="2400" smtClean="0"/>
          </a:p>
        </p:txBody>
      </p:sp>
      <p:pic>
        <p:nvPicPr>
          <p:cNvPr id="31747" name="Picture 5"/>
          <p:cNvPicPr>
            <a:picLocks noChangeAspect="1" noChangeArrowheads="1"/>
          </p:cNvPicPr>
          <p:nvPr/>
        </p:nvPicPr>
        <p:blipFill>
          <a:blip r:embed="rId2"/>
          <a:srcRect/>
          <a:stretch>
            <a:fillRect/>
          </a:stretch>
        </p:blipFill>
        <p:spPr bwMode="auto">
          <a:xfrm>
            <a:off x="1476375" y="3584575"/>
            <a:ext cx="2657475" cy="1435100"/>
          </a:xfrm>
          <a:prstGeom prst="rect">
            <a:avLst/>
          </a:prstGeom>
          <a:noFill/>
          <a:ln w="9525">
            <a:noFill/>
            <a:miter lim="800000"/>
            <a:headEnd/>
            <a:tailEnd/>
          </a:ln>
        </p:spPr>
      </p:pic>
      <p:pic>
        <p:nvPicPr>
          <p:cNvPr id="31748" name="Picture 6" descr="P-wave_medium"/>
          <p:cNvPicPr>
            <a:picLocks noChangeAspect="1" noChangeArrowheads="1"/>
          </p:cNvPicPr>
          <p:nvPr/>
        </p:nvPicPr>
        <p:blipFill>
          <a:blip r:embed="rId3"/>
          <a:srcRect/>
          <a:stretch>
            <a:fillRect/>
          </a:stretch>
        </p:blipFill>
        <p:spPr bwMode="auto">
          <a:xfrm>
            <a:off x="5867400" y="1276350"/>
            <a:ext cx="2941638" cy="34480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p:nvPr>
        </p:nvSpPr>
        <p:spPr/>
        <p:txBody>
          <a:bodyPr/>
          <a:lstStyle/>
          <a:p>
            <a:pPr algn="l"/>
            <a:r>
              <a:rPr lang="nl-NL" smtClean="0"/>
              <a:t>Body-waves</a:t>
            </a:r>
            <a:endParaRPr lang="en-GB" smtClean="0"/>
          </a:p>
        </p:txBody>
      </p:sp>
      <p:sp>
        <p:nvSpPr>
          <p:cNvPr id="32770" name="Rectangle 3"/>
          <p:cNvSpPr>
            <a:spLocks noGrp="1"/>
          </p:cNvSpPr>
          <p:nvPr>
            <p:ph type="body" idx="1"/>
          </p:nvPr>
        </p:nvSpPr>
        <p:spPr>
          <a:xfrm>
            <a:off x="457200" y="1200150"/>
            <a:ext cx="5267325" cy="3394075"/>
          </a:xfrm>
        </p:spPr>
        <p:txBody>
          <a:bodyPr/>
          <a:lstStyle/>
          <a:p>
            <a:pPr eaLnBrk="1" hangingPunct="1">
              <a:buFont typeface="Arial" charset="0"/>
              <a:buNone/>
            </a:pPr>
            <a:r>
              <a:rPr lang="nl-NL" b="1" smtClean="0"/>
              <a:t>S-waves</a:t>
            </a:r>
            <a:endParaRPr lang="nl-NL" sz="1800" b="1" smtClean="0"/>
          </a:p>
          <a:p>
            <a:pPr eaLnBrk="1" hangingPunct="1"/>
            <a:r>
              <a:rPr lang="nl-NL" sz="2400" smtClean="0"/>
              <a:t>S = shear waves, ook ‘secondary’, want niet zo snel als P-wave, wel meer amplitude! </a:t>
            </a:r>
          </a:p>
          <a:p>
            <a:pPr eaLnBrk="1" hangingPunct="1"/>
            <a:endParaRPr lang="nl-NL" sz="2400" smtClean="0"/>
          </a:p>
          <a:p>
            <a:pPr eaLnBrk="1" hangingPunct="1">
              <a:buFont typeface="Arial" charset="0"/>
              <a:buNone/>
            </a:pPr>
            <a:r>
              <a:rPr lang="nl-NL" sz="2400" smtClean="0"/>
              <a:t> Shear nodig: niet door vloeistoffen, dus niet te verwarren met surface wave..</a:t>
            </a:r>
          </a:p>
          <a:p>
            <a:pPr eaLnBrk="1" hangingPunct="1">
              <a:buFont typeface="Arial" charset="0"/>
              <a:buNone/>
            </a:pPr>
            <a:r>
              <a:rPr lang="nl-NL" sz="2400" smtClean="0"/>
              <a:t>Golf in een touw = voorbeeld S-wave </a:t>
            </a:r>
          </a:p>
          <a:p>
            <a:pPr eaLnBrk="1" hangingPunct="1">
              <a:buFont typeface="Arial" charset="0"/>
              <a:buNone/>
            </a:pPr>
            <a:endParaRPr lang="nl-NL" sz="2400" smtClean="0"/>
          </a:p>
          <a:p>
            <a:endParaRPr lang="en-GB" sz="2400" smtClean="0"/>
          </a:p>
        </p:txBody>
      </p:sp>
      <p:pic>
        <p:nvPicPr>
          <p:cNvPr id="32771" name="Picture 4" descr="S-wave_medium"/>
          <p:cNvPicPr>
            <a:picLocks noChangeAspect="1" noChangeArrowheads="1"/>
          </p:cNvPicPr>
          <p:nvPr/>
        </p:nvPicPr>
        <p:blipFill>
          <a:blip r:embed="rId2"/>
          <a:srcRect/>
          <a:stretch>
            <a:fillRect/>
          </a:stretch>
        </p:blipFill>
        <p:spPr bwMode="auto">
          <a:xfrm>
            <a:off x="5724525" y="1492250"/>
            <a:ext cx="2786063" cy="32067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algn="l" eaLnBrk="1" hangingPunct="1"/>
            <a:r>
              <a:rPr lang="nl-NL" smtClean="0"/>
              <a:t>Surface-waves</a:t>
            </a:r>
            <a:endParaRPr lang="en-GB" smtClean="0"/>
          </a:p>
        </p:txBody>
      </p:sp>
      <p:sp>
        <p:nvSpPr>
          <p:cNvPr id="35842" name="Content Placeholder 2"/>
          <p:cNvSpPr>
            <a:spLocks noGrp="1"/>
          </p:cNvSpPr>
          <p:nvPr>
            <p:ph idx="1"/>
          </p:nvPr>
        </p:nvSpPr>
        <p:spPr/>
        <p:txBody>
          <a:bodyPr/>
          <a:lstStyle/>
          <a:p>
            <a:pPr eaLnBrk="1" hangingPunct="1"/>
            <a:r>
              <a:rPr lang="nl-NL" sz="2400" smtClean="0"/>
              <a:t>Surface waves (Rayleigh en Love)</a:t>
            </a:r>
          </a:p>
          <a:p>
            <a:pPr eaLnBrk="1" hangingPunct="1">
              <a:buFont typeface="Arial" charset="0"/>
              <a:buNone/>
            </a:pPr>
            <a:r>
              <a:rPr lang="nl-NL" sz="2400" smtClean="0"/>
              <a:t>	-langzaam</a:t>
            </a:r>
          </a:p>
          <a:p>
            <a:pPr eaLnBrk="1" hangingPunct="1">
              <a:buFont typeface="Arial" charset="0"/>
              <a:buNone/>
            </a:pPr>
            <a:r>
              <a:rPr lang="nl-NL" sz="2400" smtClean="0"/>
              <a:t>	-meer amplitude</a:t>
            </a:r>
          </a:p>
          <a:p>
            <a:pPr eaLnBrk="1" hangingPunct="1">
              <a:buFont typeface="Arial" charset="0"/>
              <a:buNone/>
            </a:pPr>
            <a:r>
              <a:rPr lang="nl-NL" sz="2400" smtClean="0"/>
              <a:t>	-meeste schade</a:t>
            </a:r>
          </a:p>
          <a:p>
            <a:pPr eaLnBrk="1" hangingPunct="1"/>
            <a:endParaRPr lang="nl-NL" sz="2400" smtClean="0"/>
          </a:p>
          <a:p>
            <a:pPr eaLnBrk="1" hangingPunct="1"/>
            <a:endParaRPr lang="nl-NL" sz="2400" smtClean="0"/>
          </a:p>
          <a:p>
            <a:pPr eaLnBrk="1" hangingPunct="1"/>
            <a:endParaRPr lang="nl-NL" sz="2400" smtClean="0"/>
          </a:p>
          <a:p>
            <a:pPr eaLnBrk="1" hangingPunct="1"/>
            <a:endParaRPr lang="en-GB" sz="2400" smtClean="0"/>
          </a:p>
        </p:txBody>
      </p:sp>
      <p:pic>
        <p:nvPicPr>
          <p:cNvPr id="35843" name="Picture 4"/>
          <p:cNvPicPr>
            <a:picLocks noChangeAspect="1"/>
          </p:cNvPicPr>
          <p:nvPr/>
        </p:nvPicPr>
        <p:blipFill>
          <a:blip r:embed="rId2"/>
          <a:srcRect/>
          <a:stretch>
            <a:fillRect/>
          </a:stretch>
        </p:blipFill>
        <p:spPr bwMode="auto">
          <a:xfrm>
            <a:off x="250825" y="2919413"/>
            <a:ext cx="3816350" cy="2144712"/>
          </a:xfrm>
          <a:prstGeom prst="rect">
            <a:avLst/>
          </a:prstGeom>
          <a:noFill/>
          <a:ln w="9525">
            <a:noFill/>
            <a:miter lim="800000"/>
            <a:headEnd/>
            <a:tailEnd/>
          </a:ln>
        </p:spPr>
      </p:pic>
      <p:pic>
        <p:nvPicPr>
          <p:cNvPr id="35844" name="Picture 5"/>
          <p:cNvPicPr>
            <a:picLocks noChangeAspect="1"/>
          </p:cNvPicPr>
          <p:nvPr/>
        </p:nvPicPr>
        <p:blipFill>
          <a:blip r:embed="rId3"/>
          <a:srcRect/>
          <a:stretch>
            <a:fillRect/>
          </a:stretch>
        </p:blipFill>
        <p:spPr bwMode="auto">
          <a:xfrm>
            <a:off x="5508625" y="339725"/>
            <a:ext cx="2965450" cy="1695450"/>
          </a:xfrm>
          <a:prstGeom prst="rect">
            <a:avLst/>
          </a:prstGeom>
          <a:noFill/>
          <a:ln w="9525">
            <a:noFill/>
            <a:miter lim="800000"/>
            <a:headEnd/>
            <a:tailEnd/>
          </a:ln>
        </p:spPr>
      </p:pic>
      <p:pic>
        <p:nvPicPr>
          <p:cNvPr id="35845" name="Picture 8" descr="Rayleigh_medium"/>
          <p:cNvPicPr>
            <a:picLocks noChangeAspect="1" noChangeArrowheads="1"/>
          </p:cNvPicPr>
          <p:nvPr/>
        </p:nvPicPr>
        <p:blipFill>
          <a:blip r:embed="rId4"/>
          <a:srcRect/>
          <a:stretch>
            <a:fillRect/>
          </a:stretch>
        </p:blipFill>
        <p:spPr bwMode="auto">
          <a:xfrm>
            <a:off x="4176713" y="2333625"/>
            <a:ext cx="2268537" cy="2614613"/>
          </a:xfrm>
          <a:prstGeom prst="rect">
            <a:avLst/>
          </a:prstGeom>
          <a:noFill/>
          <a:ln w="9525">
            <a:noFill/>
            <a:miter lim="800000"/>
            <a:headEnd/>
            <a:tailEnd/>
          </a:ln>
        </p:spPr>
      </p:pic>
      <p:pic>
        <p:nvPicPr>
          <p:cNvPr id="35846" name="Picture 9" descr="Love_medium"/>
          <p:cNvPicPr>
            <a:picLocks noChangeAspect="1" noChangeArrowheads="1"/>
          </p:cNvPicPr>
          <p:nvPr/>
        </p:nvPicPr>
        <p:blipFill>
          <a:blip r:embed="rId5"/>
          <a:srcRect/>
          <a:stretch>
            <a:fillRect/>
          </a:stretch>
        </p:blipFill>
        <p:spPr bwMode="auto">
          <a:xfrm>
            <a:off x="6664325" y="2322513"/>
            <a:ext cx="2300288" cy="262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p:txBody>
          <a:bodyPr/>
          <a:lstStyle/>
          <a:p>
            <a:pPr algn="l"/>
            <a:r>
              <a:rPr lang="nl-NL" smtClean="0"/>
              <a:t>Schade</a:t>
            </a:r>
            <a:endParaRPr lang="en-GB" smtClean="0"/>
          </a:p>
        </p:txBody>
      </p:sp>
      <p:sp>
        <p:nvSpPr>
          <p:cNvPr id="36866" name="Rectangle 3"/>
          <p:cNvSpPr>
            <a:spLocks noGrp="1"/>
          </p:cNvSpPr>
          <p:nvPr>
            <p:ph type="body" idx="1"/>
          </p:nvPr>
        </p:nvSpPr>
        <p:spPr/>
        <p:txBody>
          <a:bodyPr/>
          <a:lstStyle/>
          <a:p>
            <a:r>
              <a:rPr lang="nl-NL" sz="2400" smtClean="0"/>
              <a:t>Gebouwen kunnen het minst </a:t>
            </a:r>
          </a:p>
          <a:p>
            <a:pPr>
              <a:buFont typeface="Arial" charset="0"/>
              <a:buNone/>
            </a:pPr>
            <a:r>
              <a:rPr lang="nl-NL" sz="2400" smtClean="0"/>
              <a:t>	tegen heen en weer schudden </a:t>
            </a:r>
          </a:p>
          <a:p>
            <a:pPr>
              <a:buFont typeface="Arial" charset="0"/>
              <a:buNone/>
            </a:pPr>
            <a:r>
              <a:rPr lang="nl-NL" sz="2400" smtClean="0"/>
              <a:t>	= Love waves</a:t>
            </a:r>
            <a:endParaRPr lang="en-GB" sz="2400" smtClean="0"/>
          </a:p>
        </p:txBody>
      </p:sp>
      <p:pic>
        <p:nvPicPr>
          <p:cNvPr id="36867" name="Picture 4"/>
          <p:cNvPicPr>
            <a:picLocks noChangeAspect="1" noChangeArrowheads="1"/>
          </p:cNvPicPr>
          <p:nvPr/>
        </p:nvPicPr>
        <p:blipFill>
          <a:blip r:embed="rId2"/>
          <a:srcRect l="18623" t="9258" b="29001"/>
          <a:stretch>
            <a:fillRect/>
          </a:stretch>
        </p:blipFill>
        <p:spPr bwMode="auto">
          <a:xfrm>
            <a:off x="2700338" y="2306638"/>
            <a:ext cx="2620962" cy="2736850"/>
          </a:xfrm>
          <a:prstGeom prst="rect">
            <a:avLst/>
          </a:prstGeom>
          <a:noFill/>
          <a:ln w="28575">
            <a:solidFill>
              <a:srgbClr val="000000"/>
            </a:solidFill>
            <a:miter lim="800000"/>
            <a:headEnd/>
            <a:tailEnd/>
          </a:ln>
        </p:spPr>
      </p:pic>
      <p:pic>
        <p:nvPicPr>
          <p:cNvPr id="36868" name="Picture 5"/>
          <p:cNvPicPr>
            <a:picLocks noChangeAspect="1" noChangeArrowheads="1"/>
          </p:cNvPicPr>
          <p:nvPr/>
        </p:nvPicPr>
        <p:blipFill>
          <a:blip r:embed="rId3"/>
          <a:srcRect/>
          <a:stretch>
            <a:fillRect/>
          </a:stretch>
        </p:blipFill>
        <p:spPr bwMode="auto">
          <a:xfrm>
            <a:off x="5435600" y="2643188"/>
            <a:ext cx="3600450" cy="2400300"/>
          </a:xfrm>
          <a:prstGeom prst="rect">
            <a:avLst/>
          </a:prstGeom>
          <a:noFill/>
          <a:ln w="9525">
            <a:noFill/>
            <a:miter lim="800000"/>
            <a:headEnd/>
            <a:tailEnd/>
          </a:ln>
        </p:spPr>
      </p:pic>
      <p:pic>
        <p:nvPicPr>
          <p:cNvPr id="36869" name="Picture 6"/>
          <p:cNvPicPr>
            <a:picLocks noChangeAspect="1" noChangeArrowheads="1"/>
          </p:cNvPicPr>
          <p:nvPr/>
        </p:nvPicPr>
        <p:blipFill>
          <a:blip r:embed="rId4"/>
          <a:srcRect/>
          <a:stretch>
            <a:fillRect/>
          </a:stretch>
        </p:blipFill>
        <p:spPr bwMode="auto">
          <a:xfrm>
            <a:off x="5435600" y="123825"/>
            <a:ext cx="3600450" cy="238918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srcRect/>
          <a:stretch>
            <a:fillRect/>
          </a:stretch>
        </p:blipFill>
        <p:spPr bwMode="auto">
          <a:xfrm>
            <a:off x="5292725" y="3148013"/>
            <a:ext cx="3040063" cy="1590675"/>
          </a:xfrm>
          <a:prstGeom prst="rect">
            <a:avLst/>
          </a:prstGeom>
          <a:noFill/>
          <a:ln w="9525">
            <a:noFill/>
            <a:miter lim="800000"/>
            <a:headEnd/>
            <a:tailEnd/>
          </a:ln>
        </p:spPr>
      </p:pic>
      <p:pic>
        <p:nvPicPr>
          <p:cNvPr id="15364" name="Picture 4"/>
          <p:cNvPicPr>
            <a:picLocks noChangeAspect="1" noChangeArrowheads="1"/>
          </p:cNvPicPr>
          <p:nvPr/>
        </p:nvPicPr>
        <p:blipFill>
          <a:blip r:embed="rId3"/>
          <a:srcRect/>
          <a:stretch>
            <a:fillRect/>
          </a:stretch>
        </p:blipFill>
        <p:spPr bwMode="auto">
          <a:xfrm>
            <a:off x="6156325" y="1058863"/>
            <a:ext cx="1717675" cy="1962150"/>
          </a:xfrm>
          <a:prstGeom prst="rect">
            <a:avLst/>
          </a:prstGeom>
          <a:noFill/>
          <a:ln w="9525">
            <a:noFill/>
            <a:miter lim="800000"/>
            <a:headEnd/>
            <a:tailEnd/>
          </a:ln>
        </p:spPr>
      </p:pic>
      <p:pic>
        <p:nvPicPr>
          <p:cNvPr id="15365" name="Picture 10"/>
          <p:cNvPicPr>
            <a:picLocks noChangeAspect="1"/>
          </p:cNvPicPr>
          <p:nvPr/>
        </p:nvPicPr>
        <p:blipFill>
          <a:blip r:embed="rId4"/>
          <a:srcRect/>
          <a:stretch>
            <a:fillRect/>
          </a:stretch>
        </p:blipFill>
        <p:spPr bwMode="auto">
          <a:xfrm>
            <a:off x="158750" y="842963"/>
            <a:ext cx="4824413" cy="2781300"/>
          </a:xfrm>
          <a:prstGeom prst="rect">
            <a:avLst/>
          </a:prstGeom>
          <a:noFill/>
          <a:ln w="9525">
            <a:noFill/>
            <a:miter lim="800000"/>
            <a:headEnd/>
            <a:tailEnd/>
          </a:ln>
        </p:spPr>
      </p:pic>
      <p:pic>
        <p:nvPicPr>
          <p:cNvPr id="15366" name="Picture 2"/>
          <p:cNvPicPr>
            <a:picLocks noChangeAspect="1" noChangeArrowheads="1"/>
          </p:cNvPicPr>
          <p:nvPr/>
        </p:nvPicPr>
        <p:blipFill>
          <a:blip r:embed="rId5"/>
          <a:srcRect/>
          <a:stretch>
            <a:fillRect/>
          </a:stretch>
        </p:blipFill>
        <p:spPr bwMode="auto">
          <a:xfrm>
            <a:off x="411163" y="3186113"/>
            <a:ext cx="971550" cy="393700"/>
          </a:xfrm>
          <a:prstGeom prst="rect">
            <a:avLst/>
          </a:prstGeom>
          <a:noFill/>
          <a:ln w="9525">
            <a:noFill/>
            <a:miter lim="800000"/>
            <a:headEnd/>
            <a:tailEnd/>
          </a:ln>
        </p:spPr>
      </p:pic>
      <p:cxnSp>
        <p:nvCxnSpPr>
          <p:cNvPr id="15367" name="Straight Arrow Connector 12"/>
          <p:cNvCxnSpPr>
            <a:cxnSpLocks noChangeShapeType="1"/>
            <a:endCxn id="15362" idx="3"/>
          </p:cNvCxnSpPr>
          <p:nvPr/>
        </p:nvCxnSpPr>
        <p:spPr bwMode="auto">
          <a:xfrm>
            <a:off x="4140200" y="3076575"/>
            <a:ext cx="1295400" cy="576263"/>
          </a:xfrm>
          <a:prstGeom prst="straightConnector1">
            <a:avLst/>
          </a:prstGeom>
          <a:noFill/>
          <a:ln w="38100" algn="ctr">
            <a:solidFill>
              <a:srgbClr val="4A7EBB"/>
            </a:solidFill>
            <a:round/>
            <a:headEnd/>
            <a:tailEnd type="arrow" w="med" len="med"/>
          </a:ln>
        </p:spPr>
      </p:cxnSp>
      <p:sp>
        <p:nvSpPr>
          <p:cNvPr id="15362" name="Content Placeholder 2"/>
          <p:cNvSpPr>
            <a:spLocks noGrp="1"/>
          </p:cNvSpPr>
          <p:nvPr>
            <p:ph idx="1"/>
          </p:nvPr>
        </p:nvSpPr>
        <p:spPr>
          <a:xfrm>
            <a:off x="2843213" y="3365500"/>
            <a:ext cx="2592387" cy="574675"/>
          </a:xfrm>
        </p:spPr>
        <p:txBody>
          <a:bodyPr/>
          <a:lstStyle/>
          <a:p>
            <a:pPr marL="0" indent="0">
              <a:buFont typeface="Arial" charset="0"/>
              <a:buNone/>
            </a:pPr>
            <a:r>
              <a:rPr lang="nl-NL" sz="2400" smtClean="0"/>
              <a:t>11 april 2012 Indische Oceaan</a:t>
            </a:r>
          </a:p>
          <a:p>
            <a:pPr marL="0" indent="0">
              <a:buFont typeface="Arial" charset="0"/>
              <a:buNone/>
            </a:pPr>
            <a:r>
              <a:rPr lang="nl-NL" sz="2400" smtClean="0"/>
              <a:t>Geen tsunami</a:t>
            </a:r>
            <a:endParaRPr lang="en-GB" sz="2400" smtClean="0"/>
          </a:p>
        </p:txBody>
      </p:sp>
      <p:sp>
        <p:nvSpPr>
          <p:cNvPr id="15361" name="Title 1"/>
          <p:cNvSpPr>
            <a:spLocks noGrp="1"/>
          </p:cNvSpPr>
          <p:nvPr>
            <p:ph type="title"/>
          </p:nvPr>
        </p:nvSpPr>
        <p:spPr/>
        <p:txBody>
          <a:bodyPr/>
          <a:lstStyle/>
          <a:p>
            <a:pPr algn="l"/>
            <a:r>
              <a:rPr lang="nl-NL" smtClean="0"/>
              <a:t>Dit jaar (nog) niet…</a:t>
            </a:r>
            <a:endParaRPr lang="en-GB" smtClean="0"/>
          </a:p>
        </p:txBody>
      </p:sp>
      <p:sp>
        <p:nvSpPr>
          <p:cNvPr id="15369" name="Content Placeholder 2"/>
          <p:cNvSpPr>
            <a:spLocks/>
          </p:cNvSpPr>
          <p:nvPr/>
        </p:nvSpPr>
        <p:spPr bwMode="auto">
          <a:xfrm>
            <a:off x="323850" y="2933700"/>
            <a:ext cx="2592388" cy="574675"/>
          </a:xfrm>
          <a:prstGeom prst="rect">
            <a:avLst/>
          </a:prstGeom>
          <a:noFill/>
          <a:ln w="9525">
            <a:noFill/>
            <a:miter lim="800000"/>
            <a:headEnd/>
            <a:tailEnd/>
          </a:ln>
        </p:spPr>
        <p:txBody>
          <a:bodyPr/>
          <a:lstStyle/>
          <a:p>
            <a:pPr algn="l" eaLnBrk="0" hangingPunct="0">
              <a:spcBef>
                <a:spcPct val="20000"/>
              </a:spcBef>
              <a:buFont typeface="Arial" charset="0"/>
              <a:buNone/>
            </a:pPr>
            <a:r>
              <a:rPr lang="nl-NL" sz="1000">
                <a:latin typeface="Calibri" pitchFamily="34" charset="0"/>
              </a:rPr>
              <a:t>Gebaseerd op gegevens van </a:t>
            </a:r>
            <a:endParaRPr lang="en-GB" sz="1000">
              <a:latin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algn="l" eaLnBrk="1" hangingPunct="1"/>
            <a:r>
              <a:rPr lang="nl-NL" smtClean="0"/>
              <a:t>Golven?!</a:t>
            </a:r>
            <a:endParaRPr lang="en-GB" smtClean="0"/>
          </a:p>
        </p:txBody>
      </p:sp>
      <p:sp>
        <p:nvSpPr>
          <p:cNvPr id="38914" name="Content Placeholder 2"/>
          <p:cNvSpPr>
            <a:spLocks noGrp="1"/>
          </p:cNvSpPr>
          <p:nvPr>
            <p:ph idx="1"/>
          </p:nvPr>
        </p:nvSpPr>
        <p:spPr>
          <a:xfrm>
            <a:off x="457200" y="1200150"/>
            <a:ext cx="4402138" cy="3394075"/>
          </a:xfrm>
        </p:spPr>
        <p:txBody>
          <a:bodyPr/>
          <a:lstStyle/>
          <a:p>
            <a:pPr eaLnBrk="1" hangingPunct="1">
              <a:buFont typeface="Arial" charset="0"/>
              <a:buNone/>
            </a:pPr>
            <a:r>
              <a:rPr lang="nl-NL" smtClean="0"/>
              <a:t>Golfbewegingen zijn waar te nemen!!</a:t>
            </a:r>
            <a:endParaRPr lang="en-GB" smtClean="0"/>
          </a:p>
        </p:txBody>
      </p:sp>
      <p:pic>
        <p:nvPicPr>
          <p:cNvPr id="4" name="Shape">
            <a:hlinkClick r:id="" action="ppaction://media"/>
          </p:cNvPr>
          <p:cNvPicPr>
            <a:picLocks noRot="1" noChangeAspect="1"/>
          </p:cNvPicPr>
          <p:nvPr>
            <a:videoFile r:link="rId1"/>
          </p:nvPr>
        </p:nvPicPr>
        <p:blipFill>
          <a:blip r:embed="rId3"/>
          <a:srcRect/>
          <a:stretch>
            <a:fillRect/>
          </a:stretch>
        </p:blipFill>
        <p:spPr bwMode="auto">
          <a:xfrm>
            <a:off x="5411788" y="700088"/>
            <a:ext cx="3395662" cy="4083050"/>
          </a:xfrm>
          <a:prstGeom prst="rect">
            <a:avLst/>
          </a:prstGeom>
          <a:noFill/>
          <a:ln w="9525">
            <a:noFill/>
            <a:miter lim="800000"/>
            <a:headEnd/>
            <a:tailEnd/>
          </a:ln>
        </p:spPr>
      </p:pic>
      <p:pic>
        <p:nvPicPr>
          <p:cNvPr id="38916" name="Picture 4"/>
          <p:cNvPicPr>
            <a:picLocks noChangeAspect="1"/>
          </p:cNvPicPr>
          <p:nvPr/>
        </p:nvPicPr>
        <p:blipFill>
          <a:blip r:embed="rId4"/>
          <a:srcRect/>
          <a:stretch>
            <a:fillRect/>
          </a:stretch>
        </p:blipFill>
        <p:spPr bwMode="auto">
          <a:xfrm>
            <a:off x="3563938" y="4419600"/>
            <a:ext cx="1689100" cy="36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title"/>
          </p:nvPr>
        </p:nvSpPr>
        <p:spPr/>
        <p:txBody>
          <a:bodyPr/>
          <a:lstStyle/>
          <a:p>
            <a:endParaRPr lang="en-GB" smtClean="0"/>
          </a:p>
        </p:txBody>
      </p:sp>
      <p:sp>
        <p:nvSpPr>
          <p:cNvPr id="39938" name="Rectangle 3"/>
          <p:cNvSpPr>
            <a:spLocks noGrp="1"/>
          </p:cNvSpPr>
          <p:nvPr>
            <p:ph type="body" idx="1"/>
          </p:nvPr>
        </p:nvSpPr>
        <p:spPr/>
        <p:txBody>
          <a:bodyPr/>
          <a:lstStyle/>
          <a:p>
            <a:endParaRPr lang="en-GB" smtClean="0"/>
          </a:p>
        </p:txBody>
      </p:sp>
      <p:pic>
        <p:nvPicPr>
          <p:cNvPr id="39939" name="Picture 4"/>
          <p:cNvPicPr>
            <a:picLocks noChangeAspect="1" noChangeArrowheads="1"/>
          </p:cNvPicPr>
          <p:nvPr/>
        </p:nvPicPr>
        <p:blipFill>
          <a:blip r:embed="rId2"/>
          <a:srcRect/>
          <a:stretch>
            <a:fillRect/>
          </a:stretch>
        </p:blipFill>
        <p:spPr bwMode="auto">
          <a:xfrm>
            <a:off x="-396875" y="50800"/>
            <a:ext cx="9444038" cy="5033963"/>
          </a:xfrm>
          <a:prstGeom prst="rect">
            <a:avLst/>
          </a:prstGeom>
          <a:noFill/>
          <a:ln w="9525">
            <a:noFill/>
            <a:miter lim="800000"/>
            <a:headEnd/>
            <a:tailEnd/>
          </a:ln>
        </p:spPr>
      </p:pic>
      <p:sp>
        <p:nvSpPr>
          <p:cNvPr id="39940" name="Content Placeholder 2"/>
          <p:cNvSpPr>
            <a:spLocks/>
          </p:cNvSpPr>
          <p:nvPr/>
        </p:nvSpPr>
        <p:spPr bwMode="auto">
          <a:xfrm>
            <a:off x="107950" y="4732338"/>
            <a:ext cx="730250" cy="222250"/>
          </a:xfrm>
          <a:prstGeom prst="rect">
            <a:avLst/>
          </a:prstGeom>
          <a:noFill/>
          <a:ln w="9525">
            <a:noFill/>
            <a:miter lim="800000"/>
            <a:headEnd/>
            <a:tailEnd/>
          </a:ln>
        </p:spPr>
        <p:txBody>
          <a:bodyPr/>
          <a:lstStyle/>
          <a:p>
            <a:pPr marL="342900" indent="-342900" algn="l">
              <a:spcBef>
                <a:spcPct val="20000"/>
              </a:spcBef>
              <a:buFont typeface="Arial" charset="0"/>
              <a:buNone/>
            </a:pPr>
            <a:r>
              <a:rPr lang="nl-NL" sz="1000" b="1">
                <a:latin typeface="Calibri" pitchFamily="34" charset="0"/>
              </a:rPr>
              <a:t>©IRIS</a:t>
            </a:r>
            <a:endParaRPr lang="en-GB" sz="1000" b="1">
              <a:latin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algn="l" eaLnBrk="1" hangingPunct="1"/>
            <a:r>
              <a:rPr lang="nl-NL" smtClean="0"/>
              <a:t>Afstand tot beving</a:t>
            </a:r>
            <a:endParaRPr lang="en-GB" smtClean="0"/>
          </a:p>
        </p:txBody>
      </p:sp>
      <p:sp>
        <p:nvSpPr>
          <p:cNvPr id="43010" name="Content Placeholder 2"/>
          <p:cNvSpPr>
            <a:spLocks noGrp="1"/>
          </p:cNvSpPr>
          <p:nvPr>
            <p:ph idx="1"/>
          </p:nvPr>
        </p:nvSpPr>
        <p:spPr/>
        <p:txBody>
          <a:bodyPr/>
          <a:lstStyle/>
          <a:p>
            <a:pPr eaLnBrk="1" hangingPunct="1"/>
            <a:r>
              <a:rPr lang="nl-NL" sz="2400" smtClean="0"/>
              <a:t>Maar hoe weet je dan hoever?</a:t>
            </a:r>
          </a:p>
          <a:p>
            <a:pPr eaLnBrk="1" hangingPunct="1"/>
            <a:endParaRPr lang="nl-NL" sz="2400" smtClean="0"/>
          </a:p>
          <a:p>
            <a:pPr eaLnBrk="1" hangingPunct="1"/>
            <a:endParaRPr lang="en-GB" sz="2400" smtClean="0"/>
          </a:p>
        </p:txBody>
      </p:sp>
      <p:pic>
        <p:nvPicPr>
          <p:cNvPr id="43011" name="Picture 6"/>
          <p:cNvPicPr>
            <a:picLocks noChangeAspect="1" noChangeArrowheads="1"/>
          </p:cNvPicPr>
          <p:nvPr/>
        </p:nvPicPr>
        <p:blipFill>
          <a:blip r:embed="rId2"/>
          <a:srcRect/>
          <a:stretch>
            <a:fillRect/>
          </a:stretch>
        </p:blipFill>
        <p:spPr bwMode="auto">
          <a:xfrm>
            <a:off x="179388" y="1708150"/>
            <a:ext cx="3671887" cy="1866900"/>
          </a:xfrm>
          <a:prstGeom prst="rect">
            <a:avLst/>
          </a:prstGeom>
          <a:noFill/>
          <a:ln w="9525">
            <a:noFill/>
            <a:miter lim="800000"/>
            <a:headEnd/>
            <a:tailEnd/>
          </a:ln>
        </p:spPr>
      </p:pic>
      <p:pic>
        <p:nvPicPr>
          <p:cNvPr id="43012" name="Picture 2"/>
          <p:cNvPicPr>
            <a:picLocks noChangeAspect="1" noChangeArrowheads="1"/>
          </p:cNvPicPr>
          <p:nvPr/>
        </p:nvPicPr>
        <p:blipFill>
          <a:blip r:embed="rId3"/>
          <a:srcRect/>
          <a:stretch>
            <a:fillRect/>
          </a:stretch>
        </p:blipFill>
        <p:spPr bwMode="auto">
          <a:xfrm>
            <a:off x="5862638" y="989013"/>
            <a:ext cx="3116262" cy="3959225"/>
          </a:xfrm>
          <a:prstGeom prst="rect">
            <a:avLst/>
          </a:prstGeom>
          <a:noFill/>
          <a:ln w="9525">
            <a:noFill/>
            <a:miter lim="800000"/>
            <a:headEnd/>
            <a:tailEnd/>
          </a:ln>
        </p:spPr>
      </p:pic>
      <p:sp>
        <p:nvSpPr>
          <p:cNvPr id="43013" name="Rectangle 3"/>
          <p:cNvSpPr>
            <a:spLocks noChangeArrowheads="1"/>
          </p:cNvSpPr>
          <p:nvPr/>
        </p:nvSpPr>
        <p:spPr bwMode="auto">
          <a:xfrm>
            <a:off x="4067175" y="1635125"/>
            <a:ext cx="1800225" cy="1368425"/>
          </a:xfrm>
          <a:prstGeom prst="rect">
            <a:avLst/>
          </a:prstGeom>
          <a:noFill/>
          <a:ln w="9525">
            <a:noFill/>
            <a:miter lim="800000"/>
            <a:headEnd/>
            <a:tailEnd/>
          </a:ln>
        </p:spPr>
        <p:txBody>
          <a:bodyPr>
            <a:spAutoFit/>
          </a:bodyPr>
          <a:lstStyle/>
          <a:p>
            <a:pPr algn="l"/>
            <a:r>
              <a:rPr lang="en-GB" sz="1400">
                <a:latin typeface="Calibri" pitchFamily="34" charset="0"/>
              </a:rPr>
              <a:t>Drie seismogrammen laten het tijdsverschil zien tussen de aankomst van P- (gestippeld) en S-golven (gestreept)</a:t>
            </a:r>
          </a:p>
        </p:txBody>
      </p:sp>
      <p:pic>
        <p:nvPicPr>
          <p:cNvPr id="43014" name="Picture 1"/>
          <p:cNvPicPr>
            <a:picLocks noChangeAspect="1"/>
          </p:cNvPicPr>
          <p:nvPr/>
        </p:nvPicPr>
        <p:blipFill>
          <a:blip r:embed="rId4"/>
          <a:srcRect/>
          <a:stretch>
            <a:fillRect/>
          </a:stretch>
        </p:blipFill>
        <p:spPr bwMode="auto">
          <a:xfrm>
            <a:off x="3851275" y="3148013"/>
            <a:ext cx="2305050" cy="1881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9"/>
          <p:cNvGrpSpPr>
            <a:grpSpLocks/>
          </p:cNvGrpSpPr>
          <p:nvPr/>
        </p:nvGrpSpPr>
        <p:grpSpPr bwMode="auto">
          <a:xfrm>
            <a:off x="46038" y="987425"/>
            <a:ext cx="3013075" cy="3998913"/>
            <a:chOff x="3470" y="622"/>
            <a:chExt cx="1898" cy="2519"/>
          </a:xfrm>
        </p:grpSpPr>
        <p:pic>
          <p:nvPicPr>
            <p:cNvPr id="44043" name="Content Placeholder 3"/>
            <p:cNvPicPr>
              <a:picLocks noChangeAspect="1"/>
            </p:cNvPicPr>
            <p:nvPr/>
          </p:nvPicPr>
          <p:blipFill>
            <a:blip r:embed="rId2"/>
            <a:srcRect/>
            <a:stretch>
              <a:fillRect/>
            </a:stretch>
          </p:blipFill>
          <p:spPr bwMode="auto">
            <a:xfrm>
              <a:off x="3470" y="622"/>
              <a:ext cx="1898" cy="1424"/>
            </a:xfrm>
            <a:prstGeom prst="rect">
              <a:avLst/>
            </a:prstGeom>
            <a:noFill/>
            <a:ln w="9525">
              <a:noFill/>
              <a:miter lim="800000"/>
              <a:headEnd/>
              <a:tailEnd/>
            </a:ln>
          </p:spPr>
        </p:pic>
        <p:pic>
          <p:nvPicPr>
            <p:cNvPr id="44044" name="Picture 2"/>
            <p:cNvPicPr>
              <a:picLocks noChangeAspect="1"/>
            </p:cNvPicPr>
            <p:nvPr/>
          </p:nvPicPr>
          <p:blipFill>
            <a:blip r:embed="rId3"/>
            <a:srcRect/>
            <a:stretch>
              <a:fillRect/>
            </a:stretch>
          </p:blipFill>
          <p:spPr bwMode="auto">
            <a:xfrm>
              <a:off x="3540" y="2164"/>
              <a:ext cx="1744" cy="977"/>
            </a:xfrm>
            <a:prstGeom prst="rect">
              <a:avLst/>
            </a:prstGeom>
            <a:noFill/>
            <a:ln w="9525">
              <a:noFill/>
              <a:miter lim="800000"/>
              <a:headEnd/>
              <a:tailEnd/>
            </a:ln>
          </p:spPr>
        </p:pic>
      </p:grpSp>
      <p:pic>
        <p:nvPicPr>
          <p:cNvPr id="44034" name="Picture 9"/>
          <p:cNvPicPr>
            <a:picLocks noChangeAspect="1"/>
          </p:cNvPicPr>
          <p:nvPr/>
        </p:nvPicPr>
        <p:blipFill>
          <a:blip r:embed="rId4"/>
          <a:srcRect/>
          <a:stretch>
            <a:fillRect/>
          </a:stretch>
        </p:blipFill>
        <p:spPr bwMode="auto">
          <a:xfrm>
            <a:off x="3924300" y="2393950"/>
            <a:ext cx="4791075" cy="2625725"/>
          </a:xfrm>
          <a:prstGeom prst="rect">
            <a:avLst/>
          </a:prstGeom>
          <a:noFill/>
          <a:ln w="9525">
            <a:noFill/>
            <a:miter lim="800000"/>
            <a:headEnd/>
            <a:tailEnd/>
          </a:ln>
        </p:spPr>
      </p:pic>
      <p:pic>
        <p:nvPicPr>
          <p:cNvPr id="11" name="Picture 10"/>
          <p:cNvPicPr>
            <a:picLocks noChangeAspect="1"/>
          </p:cNvPicPr>
          <p:nvPr/>
        </p:nvPicPr>
        <p:blipFill>
          <a:blip r:embed="rId5"/>
          <a:srcRect/>
          <a:stretch>
            <a:fillRect/>
          </a:stretch>
        </p:blipFill>
        <p:spPr bwMode="auto">
          <a:xfrm>
            <a:off x="3924300" y="2393950"/>
            <a:ext cx="4791075" cy="2625725"/>
          </a:xfrm>
          <a:prstGeom prst="rect">
            <a:avLst/>
          </a:prstGeom>
          <a:noFill/>
          <a:ln w="9525">
            <a:noFill/>
            <a:miter lim="800000"/>
            <a:headEnd/>
            <a:tailEnd/>
          </a:ln>
        </p:spPr>
      </p:pic>
      <p:sp>
        <p:nvSpPr>
          <p:cNvPr id="44036" name="Title 1"/>
          <p:cNvSpPr>
            <a:spLocks noGrp="1"/>
          </p:cNvSpPr>
          <p:nvPr>
            <p:ph type="title"/>
          </p:nvPr>
        </p:nvSpPr>
        <p:spPr/>
        <p:txBody>
          <a:bodyPr/>
          <a:lstStyle/>
          <a:p>
            <a:pPr algn="l" eaLnBrk="1" hangingPunct="1"/>
            <a:r>
              <a:rPr lang="nl-NL" smtClean="0"/>
              <a:t>Triangulatie: epicentrum</a:t>
            </a:r>
            <a:endParaRPr lang="en-GB" smtClean="0"/>
          </a:p>
        </p:txBody>
      </p:sp>
      <p:sp>
        <p:nvSpPr>
          <p:cNvPr id="44037" name="Content Placeholder 2"/>
          <p:cNvSpPr>
            <a:spLocks noGrp="1"/>
          </p:cNvSpPr>
          <p:nvPr>
            <p:ph idx="1"/>
          </p:nvPr>
        </p:nvSpPr>
        <p:spPr>
          <a:xfrm>
            <a:off x="2700338" y="1200150"/>
            <a:ext cx="6081712" cy="3394075"/>
          </a:xfrm>
        </p:spPr>
        <p:txBody>
          <a:bodyPr/>
          <a:lstStyle/>
          <a:p>
            <a:pPr eaLnBrk="1" hangingPunct="1">
              <a:buFont typeface="Arial" charset="0"/>
              <a:buNone/>
            </a:pPr>
            <a:r>
              <a:rPr lang="nl-NL" sz="2400" smtClean="0"/>
              <a:t>Uit meerdere seismografen verschil tussen P en S golven = afstand tot beving =		 straal van een cirkel </a:t>
            </a:r>
            <a:endParaRPr lang="en-GB" sz="2400" smtClean="0"/>
          </a:p>
        </p:txBody>
      </p:sp>
      <p:pic>
        <p:nvPicPr>
          <p:cNvPr id="9" name="Picture 8"/>
          <p:cNvPicPr>
            <a:picLocks noChangeAspect="1"/>
          </p:cNvPicPr>
          <p:nvPr/>
        </p:nvPicPr>
        <p:blipFill>
          <a:blip r:embed="rId6"/>
          <a:srcRect/>
          <a:stretch>
            <a:fillRect/>
          </a:stretch>
        </p:blipFill>
        <p:spPr bwMode="auto">
          <a:xfrm>
            <a:off x="3924300" y="2393950"/>
            <a:ext cx="4791075" cy="2625725"/>
          </a:xfrm>
          <a:prstGeom prst="rect">
            <a:avLst/>
          </a:prstGeom>
          <a:noFill/>
          <a:ln w="9525">
            <a:noFill/>
            <a:miter lim="800000"/>
            <a:headEnd/>
            <a:tailEnd/>
          </a:ln>
        </p:spPr>
      </p:pic>
      <p:sp>
        <p:nvSpPr>
          <p:cNvPr id="44039" name="Line 10"/>
          <p:cNvSpPr>
            <a:spLocks noChangeShapeType="1"/>
          </p:cNvSpPr>
          <p:nvPr/>
        </p:nvSpPr>
        <p:spPr bwMode="auto">
          <a:xfrm flipH="1">
            <a:off x="1187450" y="2787650"/>
            <a:ext cx="144463" cy="720725"/>
          </a:xfrm>
          <a:prstGeom prst="line">
            <a:avLst/>
          </a:prstGeom>
          <a:noFill/>
          <a:ln w="38100">
            <a:solidFill>
              <a:schemeClr val="accent1"/>
            </a:solidFill>
            <a:round/>
            <a:headEnd/>
            <a:tailEnd type="arrow" w="med" len="med"/>
          </a:ln>
        </p:spPr>
        <p:txBody>
          <a:bodyPr/>
          <a:lstStyle/>
          <a:p>
            <a:endParaRPr lang="en-US"/>
          </a:p>
        </p:txBody>
      </p:sp>
      <p:sp>
        <p:nvSpPr>
          <p:cNvPr id="44040" name="Line 11"/>
          <p:cNvSpPr>
            <a:spLocks noChangeShapeType="1"/>
          </p:cNvSpPr>
          <p:nvPr/>
        </p:nvSpPr>
        <p:spPr bwMode="auto">
          <a:xfrm flipV="1">
            <a:off x="2411413" y="2427288"/>
            <a:ext cx="865187" cy="1081087"/>
          </a:xfrm>
          <a:prstGeom prst="line">
            <a:avLst/>
          </a:prstGeom>
          <a:noFill/>
          <a:ln w="38100">
            <a:solidFill>
              <a:schemeClr val="accent1"/>
            </a:solidFill>
            <a:round/>
            <a:headEnd/>
            <a:tailEnd type="arrow" w="med" len="med"/>
          </a:ln>
        </p:spPr>
        <p:txBody>
          <a:bodyPr/>
          <a:lstStyle/>
          <a:p>
            <a:endParaRPr lang="en-US"/>
          </a:p>
        </p:txBody>
      </p:sp>
      <p:sp>
        <p:nvSpPr>
          <p:cNvPr id="44041" name="Line 12"/>
          <p:cNvSpPr>
            <a:spLocks noChangeShapeType="1"/>
          </p:cNvSpPr>
          <p:nvPr/>
        </p:nvSpPr>
        <p:spPr bwMode="auto">
          <a:xfrm>
            <a:off x="5724525" y="2211388"/>
            <a:ext cx="287338" cy="576262"/>
          </a:xfrm>
          <a:prstGeom prst="line">
            <a:avLst/>
          </a:prstGeom>
          <a:noFill/>
          <a:ln w="38100">
            <a:solidFill>
              <a:schemeClr val="accent1"/>
            </a:solidFill>
            <a:round/>
            <a:headEnd/>
            <a:tailEnd type="arrow" w="med" len="med"/>
          </a:ln>
        </p:spPr>
        <p:txBody>
          <a:bodyPr/>
          <a:lstStyle/>
          <a:p>
            <a:endParaRPr lang="en-US"/>
          </a:p>
        </p:txBody>
      </p:sp>
      <p:sp>
        <p:nvSpPr>
          <p:cNvPr id="37901" name="AutoShape 13"/>
          <p:cNvSpPr>
            <a:spLocks noChangeArrowheads="1"/>
          </p:cNvSpPr>
          <p:nvPr/>
        </p:nvSpPr>
        <p:spPr bwMode="auto">
          <a:xfrm>
            <a:off x="5724525" y="3219450"/>
            <a:ext cx="360363" cy="285750"/>
          </a:xfrm>
          <a:prstGeom prst="irregularSeal2">
            <a:avLst/>
          </a:prstGeom>
          <a:solidFill>
            <a:srgbClr val="FFFF00"/>
          </a:solidFill>
          <a:ln w="19050">
            <a:solidFill>
              <a:schemeClr val="tx1"/>
            </a:solidFill>
            <a:miter lim="800000"/>
            <a:headEnd/>
            <a:tailEnd/>
          </a:ln>
        </p:spPr>
        <p:txBody>
          <a:bodyPr wrap="none" anchor="ctr"/>
          <a:lstStyle/>
          <a:p>
            <a:pPr algn="l"/>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7901"/>
                                        </p:tgtEl>
                                        <p:attrNameLst>
                                          <p:attrName>style.visibility</p:attrName>
                                        </p:attrNameLst>
                                      </p:cBhvr>
                                      <p:to>
                                        <p:strVal val="visible"/>
                                      </p:to>
                                    </p:set>
                                    <p:anim calcmode="lin" valueType="num">
                                      <p:cBhvr>
                                        <p:cTn id="15" dur="500" fill="hold"/>
                                        <p:tgtEl>
                                          <p:spTgt spid="37901"/>
                                        </p:tgtEl>
                                        <p:attrNameLst>
                                          <p:attrName>ppt_w</p:attrName>
                                        </p:attrNameLst>
                                      </p:cBhvr>
                                      <p:tavLst>
                                        <p:tav tm="0">
                                          <p:val>
                                            <p:fltVal val="0"/>
                                          </p:val>
                                        </p:tav>
                                        <p:tav tm="100000">
                                          <p:val>
                                            <p:strVal val="#ppt_w"/>
                                          </p:val>
                                        </p:tav>
                                      </p:tavLst>
                                    </p:anim>
                                    <p:anim calcmode="lin" valueType="num">
                                      <p:cBhvr>
                                        <p:cTn id="16" dur="500" fill="hold"/>
                                        <p:tgtEl>
                                          <p:spTgt spid="379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algn="l"/>
            <a:r>
              <a:rPr lang="nl-NL" smtClean="0"/>
              <a:t>Netwerk seismische stations</a:t>
            </a:r>
            <a:endParaRPr lang="en-GB" smtClean="0"/>
          </a:p>
        </p:txBody>
      </p:sp>
      <p:pic>
        <p:nvPicPr>
          <p:cNvPr id="45058" name="Content Placeholder 4"/>
          <p:cNvPicPr>
            <a:picLocks noGrp="1" noChangeAspect="1"/>
          </p:cNvPicPr>
          <p:nvPr>
            <p:ph idx="1"/>
          </p:nvPr>
        </p:nvPicPr>
        <p:blipFill>
          <a:blip r:embed="rId2"/>
          <a:srcRect/>
          <a:stretch>
            <a:fillRect/>
          </a:stretch>
        </p:blipFill>
        <p:spPr>
          <a:xfrm>
            <a:off x="3492500" y="1276350"/>
            <a:ext cx="5205413" cy="3394075"/>
          </a:xfrm>
        </p:spPr>
      </p:pic>
      <p:sp>
        <p:nvSpPr>
          <p:cNvPr id="45059" name="Content Placeholder 2"/>
          <p:cNvSpPr txBox="1">
            <a:spLocks/>
          </p:cNvSpPr>
          <p:nvPr/>
        </p:nvSpPr>
        <p:spPr bwMode="auto">
          <a:xfrm>
            <a:off x="457200" y="1200150"/>
            <a:ext cx="8229600" cy="3394075"/>
          </a:xfrm>
          <a:prstGeom prst="rect">
            <a:avLst/>
          </a:prstGeom>
          <a:noFill/>
          <a:ln w="9525">
            <a:noFill/>
            <a:miter lim="800000"/>
            <a:headEnd/>
            <a:tailEnd/>
          </a:ln>
        </p:spPr>
        <p:txBody>
          <a:bodyPr/>
          <a:lstStyle/>
          <a:p>
            <a:pPr marL="342900" indent="-342900" algn="l">
              <a:spcBef>
                <a:spcPct val="20000"/>
              </a:spcBef>
              <a:buFont typeface="Arial" charset="0"/>
              <a:buChar char="•"/>
            </a:pPr>
            <a:r>
              <a:rPr lang="nl-NL" sz="3200">
                <a:latin typeface="Calibri" pitchFamily="34" charset="0"/>
              </a:rPr>
              <a:t>150+ stations</a:t>
            </a:r>
          </a:p>
          <a:p>
            <a:pPr marL="342900" indent="-342900" algn="l">
              <a:spcBef>
                <a:spcPct val="20000"/>
              </a:spcBef>
              <a:buFont typeface="Arial" charset="0"/>
              <a:buNone/>
            </a:pPr>
            <a:r>
              <a:rPr lang="nl-NL" sz="3200">
                <a:latin typeface="Calibri" pitchFamily="34" charset="0"/>
              </a:rPr>
              <a:t>Altijd genoeg in</a:t>
            </a:r>
          </a:p>
          <a:p>
            <a:pPr marL="342900" indent="-342900" algn="l">
              <a:spcBef>
                <a:spcPct val="20000"/>
              </a:spcBef>
              <a:buFont typeface="Arial" charset="0"/>
              <a:buNone/>
            </a:pPr>
            <a:r>
              <a:rPr lang="nl-NL" sz="3200">
                <a:latin typeface="Calibri" pitchFamily="34" charset="0"/>
              </a:rPr>
              <a:t> de buurt…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algn="l" eaLnBrk="1" hangingPunct="1"/>
            <a:r>
              <a:rPr lang="nl-NL" smtClean="0"/>
              <a:t>Hypocentrum?</a:t>
            </a:r>
            <a:endParaRPr lang="en-GB" smtClean="0"/>
          </a:p>
        </p:txBody>
      </p:sp>
      <p:sp>
        <p:nvSpPr>
          <p:cNvPr id="46082" name="Content Placeholder 2"/>
          <p:cNvSpPr>
            <a:spLocks noGrp="1"/>
          </p:cNvSpPr>
          <p:nvPr>
            <p:ph idx="1"/>
          </p:nvPr>
        </p:nvSpPr>
        <p:spPr>
          <a:xfrm>
            <a:off x="457200" y="1200150"/>
            <a:ext cx="4691063" cy="3394075"/>
          </a:xfrm>
        </p:spPr>
        <p:txBody>
          <a:bodyPr/>
          <a:lstStyle/>
          <a:p>
            <a:pPr eaLnBrk="1" hangingPunct="1"/>
            <a:r>
              <a:rPr lang="nl-NL" sz="2400" smtClean="0"/>
              <a:t>Maar hoe diep dan? </a:t>
            </a:r>
            <a:br>
              <a:rPr lang="nl-NL" sz="2400" smtClean="0"/>
            </a:br>
            <a:r>
              <a:rPr lang="nl-NL" sz="2400" smtClean="0"/>
              <a:t>Golven weerkaatst door het aardoppervlak (pP, sP, sS, pS)</a:t>
            </a:r>
          </a:p>
        </p:txBody>
      </p:sp>
      <p:grpSp>
        <p:nvGrpSpPr>
          <p:cNvPr id="46083" name="Group 12"/>
          <p:cNvGrpSpPr>
            <a:grpSpLocks/>
          </p:cNvGrpSpPr>
          <p:nvPr/>
        </p:nvGrpSpPr>
        <p:grpSpPr bwMode="auto">
          <a:xfrm>
            <a:off x="250825" y="2500313"/>
            <a:ext cx="4227513" cy="2592387"/>
            <a:chOff x="2517" y="2003"/>
            <a:chExt cx="2663" cy="1633"/>
          </a:xfrm>
        </p:grpSpPr>
        <p:grpSp>
          <p:nvGrpSpPr>
            <p:cNvPr id="46088" name="Group 13"/>
            <p:cNvGrpSpPr>
              <a:grpSpLocks/>
            </p:cNvGrpSpPr>
            <p:nvPr/>
          </p:nvGrpSpPr>
          <p:grpSpPr bwMode="auto">
            <a:xfrm>
              <a:off x="2663" y="2100"/>
              <a:ext cx="2448" cy="1485"/>
              <a:chOff x="1610" y="608"/>
              <a:chExt cx="3598" cy="2522"/>
            </a:xfrm>
          </p:grpSpPr>
          <p:sp>
            <p:nvSpPr>
              <p:cNvPr id="46090" name="Line 14"/>
              <p:cNvSpPr>
                <a:spLocks noChangeShapeType="1"/>
              </p:cNvSpPr>
              <p:nvPr/>
            </p:nvSpPr>
            <p:spPr bwMode="auto">
              <a:xfrm>
                <a:off x="1749" y="877"/>
                <a:ext cx="2631" cy="0"/>
              </a:xfrm>
              <a:prstGeom prst="line">
                <a:avLst/>
              </a:prstGeom>
              <a:noFill/>
              <a:ln w="57150">
                <a:solidFill>
                  <a:schemeClr val="tx1"/>
                </a:solidFill>
                <a:round/>
                <a:headEnd/>
                <a:tailEnd/>
              </a:ln>
            </p:spPr>
            <p:txBody>
              <a:bodyPr/>
              <a:lstStyle/>
              <a:p>
                <a:endParaRPr lang="en-US"/>
              </a:p>
            </p:txBody>
          </p:sp>
          <p:sp>
            <p:nvSpPr>
              <p:cNvPr id="46091" name="Line 15"/>
              <p:cNvSpPr>
                <a:spLocks noChangeShapeType="1"/>
              </p:cNvSpPr>
              <p:nvPr/>
            </p:nvSpPr>
            <p:spPr bwMode="auto">
              <a:xfrm>
                <a:off x="1749" y="1592"/>
                <a:ext cx="2631" cy="0"/>
              </a:xfrm>
              <a:prstGeom prst="line">
                <a:avLst/>
              </a:prstGeom>
              <a:noFill/>
              <a:ln w="38100">
                <a:solidFill>
                  <a:schemeClr val="tx1"/>
                </a:solidFill>
                <a:prstDash val="sysDot"/>
                <a:round/>
                <a:headEnd/>
                <a:tailEnd/>
              </a:ln>
            </p:spPr>
            <p:txBody>
              <a:bodyPr/>
              <a:lstStyle/>
              <a:p>
                <a:endParaRPr lang="en-US"/>
              </a:p>
            </p:txBody>
          </p:sp>
          <p:sp>
            <p:nvSpPr>
              <p:cNvPr id="46092" name="AutoShape 16"/>
              <p:cNvSpPr>
                <a:spLocks noChangeArrowheads="1"/>
              </p:cNvSpPr>
              <p:nvPr/>
            </p:nvSpPr>
            <p:spPr bwMode="auto">
              <a:xfrm>
                <a:off x="2008" y="1478"/>
                <a:ext cx="242" cy="225"/>
              </a:xfrm>
              <a:prstGeom prst="irregularSeal1">
                <a:avLst/>
              </a:prstGeom>
              <a:solidFill>
                <a:schemeClr val="accent1"/>
              </a:solidFill>
              <a:ln w="9525">
                <a:solidFill>
                  <a:schemeClr val="tx1"/>
                </a:solidFill>
                <a:miter lim="800000"/>
                <a:headEnd/>
                <a:tailEnd/>
              </a:ln>
            </p:spPr>
            <p:txBody>
              <a:bodyPr wrap="none" anchor="ctr"/>
              <a:lstStyle/>
              <a:p>
                <a:pPr algn="l"/>
                <a:endParaRPr lang="en-GB">
                  <a:latin typeface="Calibri" pitchFamily="34" charset="0"/>
                </a:endParaRPr>
              </a:p>
            </p:txBody>
          </p:sp>
          <p:sp>
            <p:nvSpPr>
              <p:cNvPr id="46093" name="Line 17"/>
              <p:cNvSpPr>
                <a:spLocks noChangeShapeType="1"/>
              </p:cNvSpPr>
              <p:nvPr/>
            </p:nvSpPr>
            <p:spPr bwMode="auto">
              <a:xfrm flipV="1">
                <a:off x="2138" y="877"/>
                <a:ext cx="477" cy="601"/>
              </a:xfrm>
              <a:prstGeom prst="line">
                <a:avLst/>
              </a:prstGeom>
              <a:noFill/>
              <a:ln w="28575">
                <a:solidFill>
                  <a:schemeClr val="tx1"/>
                </a:solidFill>
                <a:round/>
                <a:headEnd/>
                <a:tailEnd/>
              </a:ln>
            </p:spPr>
            <p:txBody>
              <a:bodyPr/>
              <a:lstStyle/>
              <a:p>
                <a:endParaRPr lang="en-US"/>
              </a:p>
            </p:txBody>
          </p:sp>
          <p:sp>
            <p:nvSpPr>
              <p:cNvPr id="46094" name="Line 18"/>
              <p:cNvSpPr>
                <a:spLocks noChangeShapeType="1"/>
              </p:cNvSpPr>
              <p:nvPr/>
            </p:nvSpPr>
            <p:spPr bwMode="auto">
              <a:xfrm>
                <a:off x="2615" y="877"/>
                <a:ext cx="1038" cy="1766"/>
              </a:xfrm>
              <a:prstGeom prst="line">
                <a:avLst/>
              </a:prstGeom>
              <a:noFill/>
              <a:ln w="28575">
                <a:solidFill>
                  <a:schemeClr val="tx1"/>
                </a:solidFill>
                <a:round/>
                <a:headEnd/>
                <a:tailEnd type="triangle" w="med" len="med"/>
              </a:ln>
            </p:spPr>
            <p:txBody>
              <a:bodyPr/>
              <a:lstStyle/>
              <a:p>
                <a:endParaRPr lang="en-US"/>
              </a:p>
            </p:txBody>
          </p:sp>
          <p:sp>
            <p:nvSpPr>
              <p:cNvPr id="46095" name="Line 19"/>
              <p:cNvSpPr>
                <a:spLocks noChangeShapeType="1"/>
              </p:cNvSpPr>
              <p:nvPr/>
            </p:nvSpPr>
            <p:spPr bwMode="auto">
              <a:xfrm>
                <a:off x="2138" y="1703"/>
                <a:ext cx="788" cy="1316"/>
              </a:xfrm>
              <a:prstGeom prst="line">
                <a:avLst/>
              </a:prstGeom>
              <a:noFill/>
              <a:ln w="38100">
                <a:solidFill>
                  <a:schemeClr val="tx1"/>
                </a:solidFill>
                <a:round/>
                <a:headEnd/>
                <a:tailEnd type="triangle" w="med" len="med"/>
              </a:ln>
            </p:spPr>
            <p:txBody>
              <a:bodyPr/>
              <a:lstStyle/>
              <a:p>
                <a:endParaRPr lang="en-US"/>
              </a:p>
            </p:txBody>
          </p:sp>
          <p:sp>
            <p:nvSpPr>
              <p:cNvPr id="46096" name="Line 20"/>
              <p:cNvSpPr>
                <a:spLocks noChangeShapeType="1"/>
              </p:cNvSpPr>
              <p:nvPr/>
            </p:nvSpPr>
            <p:spPr bwMode="auto">
              <a:xfrm flipV="1">
                <a:off x="2138" y="877"/>
                <a:ext cx="269" cy="601"/>
              </a:xfrm>
              <a:prstGeom prst="line">
                <a:avLst/>
              </a:prstGeom>
              <a:noFill/>
              <a:ln w="9525">
                <a:solidFill>
                  <a:schemeClr val="tx1"/>
                </a:solidFill>
                <a:prstDash val="dash"/>
                <a:round/>
                <a:headEnd/>
                <a:tailEnd/>
              </a:ln>
            </p:spPr>
            <p:txBody>
              <a:bodyPr/>
              <a:lstStyle/>
              <a:p>
                <a:endParaRPr lang="en-US"/>
              </a:p>
            </p:txBody>
          </p:sp>
          <p:sp>
            <p:nvSpPr>
              <p:cNvPr id="46097" name="Line 21"/>
              <p:cNvSpPr>
                <a:spLocks noChangeShapeType="1"/>
              </p:cNvSpPr>
              <p:nvPr/>
            </p:nvSpPr>
            <p:spPr bwMode="auto">
              <a:xfrm>
                <a:off x="2407" y="877"/>
                <a:ext cx="1073" cy="1766"/>
              </a:xfrm>
              <a:prstGeom prst="line">
                <a:avLst/>
              </a:prstGeom>
              <a:noFill/>
              <a:ln w="9525">
                <a:solidFill>
                  <a:schemeClr val="tx1"/>
                </a:solidFill>
                <a:prstDash val="dash"/>
                <a:round/>
                <a:headEnd/>
                <a:tailEnd type="triangle" w="med" len="med"/>
              </a:ln>
            </p:spPr>
            <p:txBody>
              <a:bodyPr/>
              <a:lstStyle/>
              <a:p>
                <a:endParaRPr lang="en-US"/>
              </a:p>
            </p:txBody>
          </p:sp>
          <p:sp>
            <p:nvSpPr>
              <p:cNvPr id="46098" name="Text Box 22"/>
              <p:cNvSpPr txBox="1">
                <a:spLocks noChangeArrowheads="1"/>
              </p:cNvSpPr>
              <p:nvPr/>
            </p:nvSpPr>
            <p:spPr bwMode="auto">
              <a:xfrm>
                <a:off x="3606" y="2425"/>
                <a:ext cx="322" cy="294"/>
              </a:xfrm>
              <a:prstGeom prst="rect">
                <a:avLst/>
              </a:prstGeom>
              <a:noFill/>
              <a:ln w="9525">
                <a:noFill/>
                <a:miter lim="800000"/>
                <a:headEnd/>
                <a:tailEnd/>
              </a:ln>
            </p:spPr>
            <p:txBody>
              <a:bodyPr wrap="none">
                <a:spAutoFit/>
              </a:bodyPr>
              <a:lstStyle/>
              <a:p>
                <a:pPr algn="l"/>
                <a:r>
                  <a:rPr lang="en-US" sz="1200" b="1">
                    <a:latin typeface="Calibri" pitchFamily="34" charset="0"/>
                    <a:ea typeface="ＭＳ Ｐゴシック"/>
                    <a:cs typeface="ＭＳ Ｐゴシック"/>
                  </a:rPr>
                  <a:t>pP</a:t>
                </a:r>
                <a:endParaRPr lang="tr-TR" sz="1200" b="1">
                  <a:latin typeface="Calibri" pitchFamily="34" charset="0"/>
                  <a:ea typeface="ＭＳ Ｐゴシック"/>
                  <a:cs typeface="ＭＳ Ｐゴシック"/>
                </a:endParaRPr>
              </a:p>
            </p:txBody>
          </p:sp>
          <p:sp>
            <p:nvSpPr>
              <p:cNvPr id="46099" name="Text Box 23"/>
              <p:cNvSpPr txBox="1">
                <a:spLocks noChangeArrowheads="1"/>
              </p:cNvSpPr>
              <p:nvPr/>
            </p:nvSpPr>
            <p:spPr bwMode="auto">
              <a:xfrm>
                <a:off x="3196" y="2508"/>
                <a:ext cx="301" cy="294"/>
              </a:xfrm>
              <a:prstGeom prst="rect">
                <a:avLst/>
              </a:prstGeom>
              <a:noFill/>
              <a:ln w="9525">
                <a:noFill/>
                <a:miter lim="800000"/>
                <a:headEnd/>
                <a:tailEnd/>
              </a:ln>
            </p:spPr>
            <p:txBody>
              <a:bodyPr wrap="none">
                <a:spAutoFit/>
              </a:bodyPr>
              <a:lstStyle/>
              <a:p>
                <a:pPr algn="l"/>
                <a:r>
                  <a:rPr lang="en-US" sz="1200" b="1">
                    <a:latin typeface="Calibri" pitchFamily="34" charset="0"/>
                    <a:ea typeface="ＭＳ Ｐゴシック"/>
                    <a:cs typeface="ＭＳ Ｐゴシック"/>
                  </a:rPr>
                  <a:t>sP</a:t>
                </a:r>
                <a:endParaRPr lang="tr-TR" sz="1200" b="1">
                  <a:latin typeface="Calibri" pitchFamily="34" charset="0"/>
                  <a:ea typeface="ＭＳ Ｐゴシック"/>
                  <a:cs typeface="ＭＳ Ｐゴシック"/>
                </a:endParaRPr>
              </a:p>
            </p:txBody>
          </p:sp>
          <p:sp>
            <p:nvSpPr>
              <p:cNvPr id="46100" name="Text Box 24"/>
              <p:cNvSpPr txBox="1">
                <a:spLocks noChangeArrowheads="1"/>
              </p:cNvSpPr>
              <p:nvPr/>
            </p:nvSpPr>
            <p:spPr bwMode="auto">
              <a:xfrm>
                <a:off x="2629" y="2836"/>
                <a:ext cx="245" cy="294"/>
              </a:xfrm>
              <a:prstGeom prst="rect">
                <a:avLst/>
              </a:prstGeom>
              <a:noFill/>
              <a:ln w="9525">
                <a:noFill/>
                <a:miter lim="800000"/>
                <a:headEnd/>
                <a:tailEnd/>
              </a:ln>
            </p:spPr>
            <p:txBody>
              <a:bodyPr wrap="none">
                <a:spAutoFit/>
              </a:bodyPr>
              <a:lstStyle/>
              <a:p>
                <a:pPr algn="l"/>
                <a:r>
                  <a:rPr lang="en-US" sz="1200" b="1">
                    <a:latin typeface="Calibri" pitchFamily="34" charset="0"/>
                    <a:ea typeface="ＭＳ Ｐゴシック"/>
                    <a:cs typeface="ＭＳ Ｐゴシック"/>
                  </a:rPr>
                  <a:t>P</a:t>
                </a:r>
                <a:endParaRPr lang="tr-TR" sz="1200" b="1">
                  <a:latin typeface="Calibri" pitchFamily="34" charset="0"/>
                  <a:ea typeface="ＭＳ Ｐゴシック"/>
                  <a:cs typeface="ＭＳ Ｐゴシック"/>
                </a:endParaRPr>
              </a:p>
            </p:txBody>
          </p:sp>
          <p:sp>
            <p:nvSpPr>
              <p:cNvPr id="46101" name="Text Box 25"/>
              <p:cNvSpPr txBox="1">
                <a:spLocks noChangeArrowheads="1"/>
              </p:cNvSpPr>
              <p:nvPr/>
            </p:nvSpPr>
            <p:spPr bwMode="auto">
              <a:xfrm>
                <a:off x="1610" y="1595"/>
                <a:ext cx="532" cy="489"/>
              </a:xfrm>
              <a:prstGeom prst="rect">
                <a:avLst/>
              </a:prstGeom>
              <a:noFill/>
              <a:ln w="9525">
                <a:noFill/>
                <a:miter lim="800000"/>
                <a:headEnd/>
                <a:tailEnd/>
              </a:ln>
            </p:spPr>
            <p:txBody>
              <a:bodyPr wrap="none">
                <a:spAutoFit/>
              </a:bodyPr>
              <a:lstStyle/>
              <a:p>
                <a:pPr algn="l"/>
                <a:r>
                  <a:rPr lang="en-US" sz="1200" b="1">
                    <a:latin typeface="Calibri" pitchFamily="34" charset="0"/>
                    <a:ea typeface="ＭＳ Ｐゴシック"/>
                    <a:cs typeface="ＭＳ Ｐゴシック"/>
                  </a:rPr>
                  <a:t>Focal </a:t>
                </a:r>
              </a:p>
              <a:p>
                <a:pPr algn="l"/>
                <a:r>
                  <a:rPr lang="en-US" sz="1200" b="1">
                    <a:latin typeface="Calibri" pitchFamily="34" charset="0"/>
                    <a:ea typeface="ＭＳ Ｐゴシック"/>
                    <a:cs typeface="ＭＳ Ｐゴシック"/>
                  </a:rPr>
                  <a:t>Depth</a:t>
                </a:r>
                <a:endParaRPr lang="tr-TR" sz="1200" b="1">
                  <a:latin typeface="Calibri" pitchFamily="34" charset="0"/>
                  <a:ea typeface="ＭＳ Ｐゴシック"/>
                  <a:cs typeface="ＭＳ Ｐゴシック"/>
                </a:endParaRPr>
              </a:p>
            </p:txBody>
          </p:sp>
          <p:sp>
            <p:nvSpPr>
              <p:cNvPr id="46102" name="Text Box 26"/>
              <p:cNvSpPr txBox="1">
                <a:spLocks noChangeArrowheads="1"/>
              </p:cNvSpPr>
              <p:nvPr/>
            </p:nvSpPr>
            <p:spPr bwMode="auto">
              <a:xfrm>
                <a:off x="2840" y="608"/>
                <a:ext cx="1332" cy="294"/>
              </a:xfrm>
              <a:prstGeom prst="rect">
                <a:avLst/>
              </a:prstGeom>
              <a:noFill/>
              <a:ln w="9525">
                <a:noFill/>
                <a:miter lim="800000"/>
                <a:headEnd/>
                <a:tailEnd/>
              </a:ln>
            </p:spPr>
            <p:txBody>
              <a:bodyPr wrap="none">
                <a:spAutoFit/>
              </a:bodyPr>
              <a:lstStyle/>
              <a:p>
                <a:pPr algn="l"/>
                <a:r>
                  <a:rPr lang="en-US" sz="1200" b="1">
                    <a:latin typeface="Calibri" pitchFamily="34" charset="0"/>
                    <a:ea typeface="ＭＳ Ｐゴシック"/>
                    <a:cs typeface="ＭＳ Ｐゴシック"/>
                  </a:rPr>
                  <a:t>Surface of the Earth</a:t>
                </a:r>
                <a:endParaRPr lang="tr-TR" sz="1200" b="1">
                  <a:latin typeface="Calibri" pitchFamily="34" charset="0"/>
                  <a:ea typeface="ＭＳ Ｐゴシック"/>
                  <a:cs typeface="ＭＳ Ｐゴシック"/>
                </a:endParaRPr>
              </a:p>
            </p:txBody>
          </p:sp>
          <p:sp>
            <p:nvSpPr>
              <p:cNvPr id="46103" name="Text Box 27"/>
              <p:cNvSpPr txBox="1">
                <a:spLocks noChangeArrowheads="1"/>
              </p:cNvSpPr>
              <p:nvPr/>
            </p:nvSpPr>
            <p:spPr bwMode="auto">
              <a:xfrm>
                <a:off x="4332" y="1437"/>
                <a:ext cx="876" cy="489"/>
              </a:xfrm>
              <a:prstGeom prst="rect">
                <a:avLst/>
              </a:prstGeom>
              <a:noFill/>
              <a:ln w="9525">
                <a:noFill/>
                <a:miter lim="800000"/>
                <a:headEnd/>
                <a:tailEnd/>
              </a:ln>
            </p:spPr>
            <p:txBody>
              <a:bodyPr wrap="none">
                <a:spAutoFit/>
              </a:bodyPr>
              <a:lstStyle/>
              <a:p>
                <a:pPr algn="l"/>
                <a:r>
                  <a:rPr lang="en-US" sz="1200" b="1">
                    <a:latin typeface="Calibri" pitchFamily="34" charset="0"/>
                    <a:ea typeface="ＭＳ Ｐゴシック"/>
                    <a:cs typeface="ＭＳ Ｐゴシック"/>
                  </a:rPr>
                  <a:t>Earthquake </a:t>
                </a:r>
              </a:p>
              <a:p>
                <a:pPr algn="l"/>
                <a:r>
                  <a:rPr lang="en-US" sz="1200" b="1">
                    <a:latin typeface="Calibri" pitchFamily="34" charset="0"/>
                    <a:ea typeface="ＭＳ Ｐゴシック"/>
                    <a:cs typeface="ＭＳ Ｐゴシック"/>
                  </a:rPr>
                  <a:t>Depth= h</a:t>
                </a:r>
                <a:endParaRPr lang="tr-TR" sz="1200" b="1">
                  <a:latin typeface="Calibri" pitchFamily="34" charset="0"/>
                  <a:ea typeface="ＭＳ Ｐゴシック"/>
                  <a:cs typeface="ＭＳ Ｐゴシック"/>
                </a:endParaRPr>
              </a:p>
            </p:txBody>
          </p:sp>
        </p:grpSp>
        <p:sp>
          <p:nvSpPr>
            <p:cNvPr id="46089" name="Rectangle 28"/>
            <p:cNvSpPr>
              <a:spLocks noChangeArrowheads="1"/>
            </p:cNvSpPr>
            <p:nvPr/>
          </p:nvSpPr>
          <p:spPr bwMode="auto">
            <a:xfrm>
              <a:off x="2517" y="2003"/>
              <a:ext cx="2663" cy="1633"/>
            </a:xfrm>
            <a:prstGeom prst="rect">
              <a:avLst/>
            </a:prstGeom>
            <a:noFill/>
            <a:ln w="38100">
              <a:solidFill>
                <a:srgbClr val="9999FF"/>
              </a:solidFill>
              <a:miter lim="800000"/>
              <a:headEnd/>
              <a:tailEnd/>
            </a:ln>
          </p:spPr>
          <p:txBody>
            <a:bodyPr wrap="none" anchor="ctr"/>
            <a:lstStyle/>
            <a:p>
              <a:pPr algn="l"/>
              <a:endParaRPr lang="en-GB">
                <a:latin typeface="Calibri" pitchFamily="34" charset="0"/>
              </a:endParaRPr>
            </a:p>
          </p:txBody>
        </p:sp>
      </p:grpSp>
      <p:pic>
        <p:nvPicPr>
          <p:cNvPr id="46084" name="Content Placeholder 3"/>
          <p:cNvPicPr>
            <a:picLocks noChangeAspect="1"/>
          </p:cNvPicPr>
          <p:nvPr/>
        </p:nvPicPr>
        <p:blipFill>
          <a:blip r:embed="rId2"/>
          <a:srcRect/>
          <a:stretch>
            <a:fillRect/>
          </a:stretch>
        </p:blipFill>
        <p:spPr bwMode="auto">
          <a:xfrm>
            <a:off x="5829300" y="1914525"/>
            <a:ext cx="3013075" cy="2260600"/>
          </a:xfrm>
          <a:prstGeom prst="rect">
            <a:avLst/>
          </a:prstGeom>
          <a:noFill/>
          <a:ln w="9525">
            <a:noFill/>
            <a:miter lim="800000"/>
            <a:headEnd/>
            <a:tailEnd/>
          </a:ln>
        </p:spPr>
      </p:pic>
      <p:pic>
        <p:nvPicPr>
          <p:cNvPr id="46085" name="Picture 4"/>
          <p:cNvPicPr>
            <a:picLocks noChangeAspect="1" noChangeArrowheads="1"/>
          </p:cNvPicPr>
          <p:nvPr/>
        </p:nvPicPr>
        <p:blipFill>
          <a:blip r:embed="rId3"/>
          <a:srcRect/>
          <a:stretch>
            <a:fillRect/>
          </a:stretch>
        </p:blipFill>
        <p:spPr bwMode="auto">
          <a:xfrm>
            <a:off x="4643438" y="195263"/>
            <a:ext cx="4198937" cy="1719262"/>
          </a:xfrm>
          <a:prstGeom prst="rect">
            <a:avLst/>
          </a:prstGeom>
          <a:noFill/>
          <a:ln w="9525">
            <a:noFill/>
            <a:miter lim="800000"/>
            <a:headEnd/>
            <a:tailEnd/>
          </a:ln>
        </p:spPr>
      </p:pic>
      <p:sp>
        <p:nvSpPr>
          <p:cNvPr id="46086" name="Content Placeholder 2"/>
          <p:cNvSpPr>
            <a:spLocks/>
          </p:cNvSpPr>
          <p:nvPr/>
        </p:nvSpPr>
        <p:spPr bwMode="auto">
          <a:xfrm>
            <a:off x="2268538" y="4576763"/>
            <a:ext cx="3240087" cy="442912"/>
          </a:xfrm>
          <a:prstGeom prst="rect">
            <a:avLst/>
          </a:prstGeom>
          <a:noFill/>
          <a:ln w="9525">
            <a:noFill/>
            <a:miter lim="800000"/>
            <a:headEnd/>
            <a:tailEnd/>
          </a:ln>
        </p:spPr>
        <p:txBody>
          <a:bodyPr/>
          <a:lstStyle/>
          <a:p>
            <a:pPr marL="342900" indent="-342900" algn="l">
              <a:spcBef>
                <a:spcPct val="20000"/>
              </a:spcBef>
              <a:buFont typeface="Arial" charset="0"/>
              <a:buNone/>
            </a:pPr>
            <a:r>
              <a:rPr lang="nl-NL" sz="1600" b="1">
                <a:latin typeface="Calibri" pitchFamily="34" charset="0"/>
              </a:rPr>
              <a:t>= s gereflecteerd als P</a:t>
            </a:r>
            <a:endParaRPr lang="en-GB" sz="1600" b="1">
              <a:latin typeface="Calibri" pitchFamily="34" charset="0"/>
            </a:endParaRPr>
          </a:p>
        </p:txBody>
      </p:sp>
      <p:sp>
        <p:nvSpPr>
          <p:cNvPr id="46087" name="Content Placeholder 2"/>
          <p:cNvSpPr>
            <a:spLocks/>
          </p:cNvSpPr>
          <p:nvPr/>
        </p:nvSpPr>
        <p:spPr bwMode="auto">
          <a:xfrm>
            <a:off x="2844800" y="4300538"/>
            <a:ext cx="3240088" cy="442912"/>
          </a:xfrm>
          <a:prstGeom prst="rect">
            <a:avLst/>
          </a:prstGeom>
          <a:noFill/>
          <a:ln w="9525">
            <a:noFill/>
            <a:miter lim="800000"/>
            <a:headEnd/>
            <a:tailEnd/>
          </a:ln>
        </p:spPr>
        <p:txBody>
          <a:bodyPr/>
          <a:lstStyle/>
          <a:p>
            <a:pPr marL="342900" indent="-342900" algn="l">
              <a:spcBef>
                <a:spcPct val="20000"/>
              </a:spcBef>
              <a:buFont typeface="Arial" charset="0"/>
              <a:buNone/>
            </a:pPr>
            <a:r>
              <a:rPr lang="nl-NL" sz="1600" b="1">
                <a:latin typeface="Calibri" pitchFamily="34" charset="0"/>
              </a:rPr>
              <a:t>= p gereflecteerd</a:t>
            </a:r>
            <a:endParaRPr lang="en-GB" sz="1600" b="1">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algn="l" eaLnBrk="1" hangingPunct="1"/>
            <a:r>
              <a:rPr lang="nl-NL" smtClean="0"/>
              <a:t>sP, pP, sPP, pS, sS ..</a:t>
            </a:r>
            <a:endParaRPr lang="en-GB" smtClean="0"/>
          </a:p>
        </p:txBody>
      </p:sp>
      <p:pic>
        <p:nvPicPr>
          <p:cNvPr id="48130" name="Content Placeholder 3"/>
          <p:cNvPicPr>
            <a:picLocks noGrp="1" noChangeAspect="1"/>
          </p:cNvPicPr>
          <p:nvPr>
            <p:ph idx="1"/>
          </p:nvPr>
        </p:nvPicPr>
        <p:blipFill>
          <a:blip r:embed="rId2"/>
          <a:srcRect/>
          <a:stretch>
            <a:fillRect/>
          </a:stretch>
        </p:blipFill>
        <p:spPr>
          <a:xfrm>
            <a:off x="4787900" y="2427288"/>
            <a:ext cx="3805238" cy="2376487"/>
          </a:xfrm>
        </p:spPr>
      </p:pic>
      <p:sp>
        <p:nvSpPr>
          <p:cNvPr id="48131" name="Content Placeholder 2"/>
          <p:cNvSpPr txBox="1">
            <a:spLocks/>
          </p:cNvSpPr>
          <p:nvPr/>
        </p:nvSpPr>
        <p:spPr bwMode="auto">
          <a:xfrm>
            <a:off x="457200" y="1200150"/>
            <a:ext cx="8229600" cy="3394075"/>
          </a:xfrm>
          <a:prstGeom prst="rect">
            <a:avLst/>
          </a:prstGeom>
          <a:noFill/>
          <a:ln w="9525">
            <a:noFill/>
            <a:miter lim="800000"/>
            <a:headEnd/>
            <a:tailEnd/>
          </a:ln>
        </p:spPr>
        <p:txBody>
          <a:bodyPr/>
          <a:lstStyle/>
          <a:p>
            <a:pPr marL="342900" indent="-342900" algn="l">
              <a:spcBef>
                <a:spcPct val="20000"/>
              </a:spcBef>
              <a:buFont typeface="Arial" charset="0"/>
              <a:buChar char="•"/>
            </a:pPr>
            <a:r>
              <a:rPr lang="nl-NL" sz="3200">
                <a:latin typeface="Calibri" pitchFamily="34" charset="0"/>
              </a:rPr>
              <a:t>In seismogram te zien</a:t>
            </a:r>
          </a:p>
          <a:p>
            <a:pPr marL="342900" indent="-342900" algn="l">
              <a:spcBef>
                <a:spcPct val="20000"/>
              </a:spcBef>
              <a:buFont typeface="Arial" charset="0"/>
              <a:buChar char="•"/>
            </a:pPr>
            <a:r>
              <a:rPr lang="nl-NL" sz="3200">
                <a:latin typeface="Calibri" pitchFamily="34" charset="0"/>
              </a:rPr>
              <a:t>Theoretisch te bepalen</a:t>
            </a:r>
          </a:p>
          <a:p>
            <a:pPr marL="342900" indent="-342900" algn="l">
              <a:spcBef>
                <a:spcPct val="20000"/>
              </a:spcBef>
              <a:buFont typeface="Arial" charset="0"/>
              <a:buNone/>
            </a:pPr>
            <a:r>
              <a:rPr lang="nl-NL" sz="3200">
                <a:latin typeface="Calibri" pitchFamily="34" charset="0"/>
              </a:rPr>
              <a:t>	na locatie epicentrum</a:t>
            </a:r>
          </a:p>
          <a:p>
            <a:pPr marL="342900" indent="-342900" algn="l">
              <a:spcBef>
                <a:spcPct val="20000"/>
              </a:spcBef>
              <a:buFont typeface="Arial" charset="0"/>
              <a:buChar char="•"/>
            </a:pPr>
            <a:endParaRPr lang="nl-NL" sz="3200">
              <a:latin typeface="Calibri" pitchFamily="34" charset="0"/>
            </a:endParaRPr>
          </a:p>
          <a:p>
            <a:pPr marL="342900" indent="-342900" algn="l">
              <a:spcBef>
                <a:spcPct val="20000"/>
              </a:spcBef>
              <a:buFont typeface="Arial" charset="0"/>
              <a:buChar char="•"/>
            </a:pPr>
            <a:endParaRPr lang="nl-NL" sz="3200">
              <a:latin typeface="Calibri" pitchFamily="34" charset="0"/>
            </a:endParaRPr>
          </a:p>
          <a:p>
            <a:pPr marL="342900" indent="-342900" algn="l">
              <a:spcBef>
                <a:spcPct val="20000"/>
              </a:spcBef>
              <a:buFont typeface="Arial" charset="0"/>
              <a:buNone/>
            </a:pPr>
            <a:endParaRPr lang="en-GB" sz="3200">
              <a:latin typeface="Calibri" pitchFamily="34" charset="0"/>
            </a:endParaRPr>
          </a:p>
        </p:txBody>
      </p:sp>
      <p:pic>
        <p:nvPicPr>
          <p:cNvPr id="48132" name="Picture 2"/>
          <p:cNvPicPr>
            <a:picLocks noChangeAspect="1" noChangeArrowheads="1"/>
          </p:cNvPicPr>
          <p:nvPr/>
        </p:nvPicPr>
        <p:blipFill>
          <a:blip r:embed="rId3"/>
          <a:srcRect/>
          <a:stretch>
            <a:fillRect/>
          </a:stretch>
        </p:blipFill>
        <p:spPr bwMode="auto">
          <a:xfrm>
            <a:off x="5940425" y="173038"/>
            <a:ext cx="3005138" cy="2254250"/>
          </a:xfrm>
          <a:prstGeom prst="rect">
            <a:avLst/>
          </a:prstGeom>
          <a:noFill/>
          <a:ln w="9525">
            <a:noFill/>
            <a:miter lim="800000"/>
            <a:headEnd/>
            <a:tailEnd/>
          </a:ln>
        </p:spPr>
      </p:pic>
      <p:pic>
        <p:nvPicPr>
          <p:cNvPr id="48135" name="Picture 7" descr="neic_c0001xgp_tt"/>
          <p:cNvPicPr>
            <a:picLocks noChangeAspect="1" noChangeArrowheads="1"/>
          </p:cNvPicPr>
          <p:nvPr/>
        </p:nvPicPr>
        <p:blipFill>
          <a:blip r:embed="rId4"/>
          <a:srcRect/>
          <a:stretch>
            <a:fillRect/>
          </a:stretch>
        </p:blipFill>
        <p:spPr bwMode="auto">
          <a:xfrm>
            <a:off x="323850" y="3009900"/>
            <a:ext cx="3816350" cy="197167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p:cNvPicPr>
            <a:picLocks noChangeAspect="1" noChangeArrowheads="1"/>
          </p:cNvPicPr>
          <p:nvPr/>
        </p:nvPicPr>
        <p:blipFill>
          <a:blip r:embed="rId2"/>
          <a:srcRect/>
          <a:stretch>
            <a:fillRect/>
          </a:stretch>
        </p:blipFill>
        <p:spPr bwMode="auto">
          <a:xfrm>
            <a:off x="2339975" y="2111375"/>
            <a:ext cx="4392613" cy="3000375"/>
          </a:xfrm>
          <a:prstGeom prst="rect">
            <a:avLst/>
          </a:prstGeom>
          <a:noFill/>
          <a:ln w="9525">
            <a:noFill/>
            <a:miter lim="800000"/>
            <a:headEnd/>
            <a:tailEnd/>
          </a:ln>
        </p:spPr>
      </p:pic>
      <p:sp>
        <p:nvSpPr>
          <p:cNvPr id="40964" name="Content Placeholder 2"/>
          <p:cNvSpPr>
            <a:spLocks noGrp="1"/>
          </p:cNvSpPr>
          <p:nvPr>
            <p:ph idx="1"/>
          </p:nvPr>
        </p:nvSpPr>
        <p:spPr>
          <a:xfrm>
            <a:off x="457200" y="1200150"/>
            <a:ext cx="5410200" cy="3394075"/>
          </a:xfrm>
        </p:spPr>
        <p:txBody>
          <a:bodyPr/>
          <a:lstStyle/>
          <a:p>
            <a:pPr eaLnBrk="1" hangingPunct="1">
              <a:buFont typeface="Arial" charset="0"/>
              <a:buNone/>
            </a:pPr>
            <a:r>
              <a:rPr lang="en-US" sz="2400" smtClean="0"/>
              <a:t>Ander materiaal! Snelheid golven geeft inzicht in het binnenste van de aarde </a:t>
            </a:r>
            <a:endParaRPr lang="en-GB" sz="2400" smtClean="0"/>
          </a:p>
          <a:p>
            <a:pPr eaLnBrk="1" hangingPunct="1"/>
            <a:endParaRPr lang="en-GB" sz="2400" smtClean="0"/>
          </a:p>
        </p:txBody>
      </p:sp>
      <p:pic>
        <p:nvPicPr>
          <p:cNvPr id="40961" name="Picture 3"/>
          <p:cNvPicPr>
            <a:picLocks noChangeAspect="1"/>
          </p:cNvPicPr>
          <p:nvPr/>
        </p:nvPicPr>
        <p:blipFill>
          <a:blip r:embed="rId3"/>
          <a:srcRect/>
          <a:stretch>
            <a:fillRect/>
          </a:stretch>
        </p:blipFill>
        <p:spPr bwMode="auto">
          <a:xfrm>
            <a:off x="6537325" y="1176338"/>
            <a:ext cx="2427288" cy="2116137"/>
          </a:xfrm>
          <a:prstGeom prst="rect">
            <a:avLst/>
          </a:prstGeom>
          <a:noFill/>
          <a:ln w="9525">
            <a:noFill/>
            <a:miter lim="800000"/>
            <a:headEnd/>
            <a:tailEnd/>
          </a:ln>
        </p:spPr>
      </p:pic>
      <p:sp>
        <p:nvSpPr>
          <p:cNvPr id="40963" name="Title 1"/>
          <p:cNvSpPr>
            <a:spLocks noGrp="1"/>
          </p:cNvSpPr>
          <p:nvPr>
            <p:ph type="title"/>
          </p:nvPr>
        </p:nvSpPr>
        <p:spPr/>
        <p:txBody>
          <a:bodyPr/>
          <a:lstStyle/>
          <a:p>
            <a:pPr algn="l" eaLnBrk="1" hangingPunct="1"/>
            <a:r>
              <a:rPr lang="nl-NL" smtClean="0"/>
              <a:t>Andere snelheid dan verwacht?</a:t>
            </a:r>
            <a:endParaRPr lang="en-GB" smtClean="0"/>
          </a:p>
        </p:txBody>
      </p:sp>
      <p:pic>
        <p:nvPicPr>
          <p:cNvPr id="40965" name="Picture 6"/>
          <p:cNvPicPr>
            <a:picLocks noChangeAspect="1" noChangeArrowheads="1"/>
          </p:cNvPicPr>
          <p:nvPr/>
        </p:nvPicPr>
        <p:blipFill>
          <a:blip r:embed="rId4"/>
          <a:srcRect/>
          <a:stretch>
            <a:fillRect/>
          </a:stretch>
        </p:blipFill>
        <p:spPr bwMode="auto">
          <a:xfrm>
            <a:off x="179388" y="3076575"/>
            <a:ext cx="1924050" cy="1935163"/>
          </a:xfrm>
          <a:prstGeom prst="rect">
            <a:avLst/>
          </a:prstGeom>
          <a:noFill/>
          <a:ln w="9525">
            <a:noFill/>
            <a:miter lim="800000"/>
            <a:headEnd/>
            <a:tailEnd/>
          </a:ln>
        </p:spPr>
      </p:pic>
      <p:sp>
        <p:nvSpPr>
          <p:cNvPr id="40967" name="Line 11"/>
          <p:cNvSpPr>
            <a:spLocks noChangeShapeType="1"/>
          </p:cNvSpPr>
          <p:nvPr/>
        </p:nvSpPr>
        <p:spPr bwMode="auto">
          <a:xfrm>
            <a:off x="2268538" y="2932113"/>
            <a:ext cx="863600" cy="719137"/>
          </a:xfrm>
          <a:prstGeom prst="line">
            <a:avLst/>
          </a:prstGeom>
          <a:noFill/>
          <a:ln w="38100">
            <a:solidFill>
              <a:schemeClr val="accent1"/>
            </a:solidFill>
            <a:round/>
            <a:headEnd/>
            <a:tailEnd type="arrow" w="med" len="med"/>
          </a:ln>
        </p:spPr>
        <p:txBody>
          <a:bodyPr/>
          <a:lstStyle/>
          <a:p>
            <a:endParaRPr lang="en-US"/>
          </a:p>
        </p:txBody>
      </p:sp>
      <p:sp>
        <p:nvSpPr>
          <p:cNvPr id="40968" name="Rectangle 3"/>
          <p:cNvSpPr>
            <a:spLocks/>
          </p:cNvSpPr>
          <p:nvPr/>
        </p:nvSpPr>
        <p:spPr bwMode="auto">
          <a:xfrm>
            <a:off x="530225" y="2571750"/>
            <a:ext cx="3394075" cy="434975"/>
          </a:xfrm>
          <a:prstGeom prst="rect">
            <a:avLst/>
          </a:prstGeom>
          <a:noFill/>
          <a:ln w="9525">
            <a:noFill/>
            <a:miter lim="800000"/>
            <a:headEnd/>
            <a:tailEnd/>
          </a:ln>
        </p:spPr>
        <p:txBody>
          <a:bodyPr/>
          <a:lstStyle/>
          <a:p>
            <a:pPr marL="342900" indent="-342900" algn="l" eaLnBrk="0" hangingPunct="0">
              <a:lnSpc>
                <a:spcPct val="90000"/>
              </a:lnSpc>
              <a:spcBef>
                <a:spcPct val="20000"/>
              </a:spcBef>
              <a:buFont typeface="Arial" charset="0"/>
              <a:buNone/>
            </a:pPr>
            <a:r>
              <a:rPr lang="nl-NL">
                <a:latin typeface="Calibri" pitchFamily="34" charset="0"/>
              </a:rPr>
              <a:t>Buitenkern = vloeibaar</a:t>
            </a:r>
            <a:endParaRPr lang="en-GB">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Title 1"/>
          <p:cNvSpPr>
            <a:spLocks noGrp="1"/>
          </p:cNvSpPr>
          <p:nvPr>
            <p:ph type="title"/>
          </p:nvPr>
        </p:nvSpPr>
        <p:spPr/>
        <p:txBody>
          <a:bodyPr/>
          <a:lstStyle/>
          <a:p>
            <a:pPr algn="l" eaLnBrk="1" hangingPunct="1"/>
            <a:r>
              <a:rPr lang="nl-NL" smtClean="0"/>
              <a:t>Magnitude</a:t>
            </a:r>
            <a:endParaRPr lang="en-GB" smtClean="0"/>
          </a:p>
        </p:txBody>
      </p:sp>
      <p:sp>
        <p:nvSpPr>
          <p:cNvPr id="49154" name="Content Placeholder 2"/>
          <p:cNvSpPr>
            <a:spLocks noGrp="1"/>
          </p:cNvSpPr>
          <p:nvPr>
            <p:ph idx="1"/>
          </p:nvPr>
        </p:nvSpPr>
        <p:spPr/>
        <p:txBody>
          <a:bodyPr/>
          <a:lstStyle/>
          <a:p>
            <a:pPr eaLnBrk="1" hangingPunct="1"/>
            <a:r>
              <a:rPr lang="nl-NL" smtClean="0"/>
              <a:t>Ok, maar: hoe zwaar?</a:t>
            </a:r>
          </a:p>
          <a:p>
            <a:pPr eaLnBrk="1" hangingPunct="1">
              <a:buFont typeface="Arial" charset="0"/>
              <a:buNone/>
            </a:pPr>
            <a:endParaRPr lang="en-GB" smtClean="0"/>
          </a:p>
        </p:txBody>
      </p:sp>
      <p:pic>
        <p:nvPicPr>
          <p:cNvPr id="49155" name="Picture 3"/>
          <p:cNvPicPr>
            <a:picLocks noChangeAspect="1"/>
          </p:cNvPicPr>
          <p:nvPr/>
        </p:nvPicPr>
        <p:blipFill>
          <a:blip r:embed="rId3"/>
          <a:srcRect/>
          <a:stretch>
            <a:fillRect/>
          </a:stretch>
        </p:blipFill>
        <p:spPr bwMode="auto">
          <a:xfrm>
            <a:off x="5795963" y="392113"/>
            <a:ext cx="2735262" cy="2179637"/>
          </a:xfrm>
          <a:prstGeom prst="rect">
            <a:avLst/>
          </a:prstGeom>
          <a:noFill/>
          <a:ln w="9525">
            <a:noFill/>
            <a:miter lim="800000"/>
            <a:headEnd/>
            <a:tailEnd/>
          </a:ln>
        </p:spPr>
      </p:pic>
      <p:pic>
        <p:nvPicPr>
          <p:cNvPr id="49153" name="Picture 2"/>
          <p:cNvPicPr>
            <a:picLocks noChangeAspect="1" noChangeArrowheads="1"/>
          </p:cNvPicPr>
          <p:nvPr/>
        </p:nvPicPr>
        <p:blipFill>
          <a:blip r:embed="rId4"/>
          <a:srcRect/>
          <a:stretch>
            <a:fillRect/>
          </a:stretch>
        </p:blipFill>
        <p:spPr bwMode="auto">
          <a:xfrm>
            <a:off x="106363" y="2571750"/>
            <a:ext cx="2952750" cy="2459038"/>
          </a:xfrm>
          <a:prstGeom prst="rect">
            <a:avLst/>
          </a:prstGeom>
          <a:noFill/>
          <a:ln w="9525">
            <a:noFill/>
            <a:miter lim="800000"/>
            <a:headEnd/>
            <a:tailEnd/>
          </a:ln>
        </p:spPr>
      </p:pic>
      <p:sp>
        <p:nvSpPr>
          <p:cNvPr id="6" name="Oval 5"/>
          <p:cNvSpPr/>
          <p:nvPr/>
        </p:nvSpPr>
        <p:spPr>
          <a:xfrm>
            <a:off x="6372225" y="1419225"/>
            <a:ext cx="155575" cy="1698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pic>
        <p:nvPicPr>
          <p:cNvPr id="49160" name="Picture 4"/>
          <p:cNvPicPr>
            <a:picLocks noChangeAspect="1"/>
          </p:cNvPicPr>
          <p:nvPr/>
        </p:nvPicPr>
        <p:blipFill>
          <a:blip r:embed="rId5"/>
          <a:srcRect/>
          <a:stretch>
            <a:fillRect/>
          </a:stretch>
        </p:blipFill>
        <p:spPr bwMode="auto">
          <a:xfrm>
            <a:off x="3203575" y="1978025"/>
            <a:ext cx="2281238" cy="3046413"/>
          </a:xfrm>
          <a:prstGeom prst="rect">
            <a:avLst/>
          </a:prstGeom>
          <a:noFill/>
          <a:ln w="9525">
            <a:noFill/>
            <a:miter lim="800000"/>
            <a:headEnd/>
            <a:tailEnd/>
          </a:ln>
        </p:spPr>
      </p:pic>
      <p:pic>
        <p:nvPicPr>
          <p:cNvPr id="49161" name="Picture 9"/>
          <p:cNvPicPr>
            <a:picLocks noChangeAspect="1" noChangeArrowheads="1"/>
          </p:cNvPicPr>
          <p:nvPr/>
        </p:nvPicPr>
        <p:blipFill>
          <a:blip r:embed="rId6"/>
          <a:srcRect/>
          <a:stretch>
            <a:fillRect/>
          </a:stretch>
        </p:blipFill>
        <p:spPr bwMode="auto">
          <a:xfrm>
            <a:off x="1866900" y="1993900"/>
            <a:ext cx="1049338" cy="1657350"/>
          </a:xfrm>
          <a:prstGeom prst="rect">
            <a:avLst/>
          </a:prstGeom>
          <a:noFill/>
          <a:ln w="9525">
            <a:noFill/>
            <a:miter lim="800000"/>
            <a:headEnd/>
            <a:tailEnd/>
          </a:ln>
          <a:effectLst/>
        </p:spPr>
      </p:pic>
      <p:sp>
        <p:nvSpPr>
          <p:cNvPr id="49158" name="Rectangle 3"/>
          <p:cNvSpPr>
            <a:spLocks/>
          </p:cNvSpPr>
          <p:nvPr/>
        </p:nvSpPr>
        <p:spPr bwMode="auto">
          <a:xfrm>
            <a:off x="5795963" y="2571750"/>
            <a:ext cx="3168650" cy="2308225"/>
          </a:xfrm>
          <a:prstGeom prst="rect">
            <a:avLst/>
          </a:prstGeom>
          <a:noFill/>
          <a:ln w="9525">
            <a:noFill/>
            <a:miter lim="800000"/>
            <a:headEnd/>
            <a:tailEnd/>
          </a:ln>
        </p:spPr>
        <p:txBody>
          <a:bodyPr/>
          <a:lstStyle/>
          <a:p>
            <a:pPr marL="342900" indent="-342900" algn="l">
              <a:lnSpc>
                <a:spcPct val="90000"/>
              </a:lnSpc>
              <a:spcBef>
                <a:spcPct val="20000"/>
              </a:spcBef>
              <a:buFont typeface="Arial" charset="0"/>
              <a:buNone/>
            </a:pPr>
            <a:r>
              <a:rPr lang="en-GB">
                <a:latin typeface="Calibri" pitchFamily="34" charset="0"/>
              </a:rPr>
              <a:t>	Grondbewegingen tijdens aardbevingen in januari 1932 (elk symbool staat voor andere beving). Lijnen geven aan hoe de uitslag van de seismometer afneemt met afstand van de beving.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algn="l"/>
            <a:r>
              <a:rPr lang="nl-NL" smtClean="0"/>
              <a:t>Magnitude</a:t>
            </a:r>
            <a:endParaRPr lang="en-GB" smtClean="0"/>
          </a:p>
        </p:txBody>
      </p:sp>
      <p:pic>
        <p:nvPicPr>
          <p:cNvPr id="50178" name="Picture 4"/>
          <p:cNvPicPr>
            <a:picLocks noChangeAspect="1"/>
          </p:cNvPicPr>
          <p:nvPr/>
        </p:nvPicPr>
        <p:blipFill>
          <a:blip r:embed="rId2"/>
          <a:srcRect/>
          <a:stretch>
            <a:fillRect/>
          </a:stretch>
        </p:blipFill>
        <p:spPr bwMode="auto">
          <a:xfrm>
            <a:off x="5364163" y="106363"/>
            <a:ext cx="3695700" cy="4935537"/>
          </a:xfrm>
          <a:prstGeom prst="rect">
            <a:avLst/>
          </a:prstGeom>
          <a:noFill/>
          <a:ln w="9525">
            <a:noFill/>
            <a:miter lim="800000"/>
            <a:headEnd/>
            <a:tailEnd/>
          </a:ln>
        </p:spPr>
      </p:pic>
      <p:sp>
        <p:nvSpPr>
          <p:cNvPr id="2" name="Oval 1"/>
          <p:cNvSpPr/>
          <p:nvPr/>
        </p:nvSpPr>
        <p:spPr>
          <a:xfrm>
            <a:off x="7975600" y="1768475"/>
            <a:ext cx="1152525" cy="2087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 name="Straight Arrow Connector 3"/>
          <p:cNvCxnSpPr/>
          <p:nvPr/>
        </p:nvCxnSpPr>
        <p:spPr>
          <a:xfrm>
            <a:off x="6267450" y="2643188"/>
            <a:ext cx="2232025" cy="215900"/>
          </a:xfrm>
          <a:prstGeom prst="straightConnector1">
            <a:avLst/>
          </a:prstGeom>
          <a:ln w="25400">
            <a:solidFill>
              <a:schemeClr val="tx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580063" y="1658938"/>
            <a:ext cx="1152525" cy="218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0182" name="Content Placeholder 2"/>
          <p:cNvSpPr>
            <a:spLocks/>
          </p:cNvSpPr>
          <p:nvPr/>
        </p:nvSpPr>
        <p:spPr bwMode="auto">
          <a:xfrm>
            <a:off x="468313" y="1276350"/>
            <a:ext cx="8229600" cy="3394075"/>
          </a:xfrm>
          <a:prstGeom prst="rect">
            <a:avLst/>
          </a:prstGeom>
          <a:noFill/>
          <a:ln w="9525">
            <a:noFill/>
            <a:miter lim="800000"/>
            <a:headEnd/>
            <a:tailEnd/>
          </a:ln>
        </p:spPr>
        <p:txBody>
          <a:bodyPr/>
          <a:lstStyle/>
          <a:p>
            <a:pPr marL="342900" indent="-342900" algn="l">
              <a:spcBef>
                <a:spcPct val="20000"/>
              </a:spcBef>
              <a:buFont typeface="Arial" charset="0"/>
              <a:buNone/>
            </a:pPr>
            <a:r>
              <a:rPr lang="nl-NL" sz="2400">
                <a:latin typeface="Calibri" pitchFamily="34" charset="0"/>
              </a:rPr>
              <a:t>Schaal van Richter is geen lineaire </a:t>
            </a:r>
          </a:p>
          <a:p>
            <a:pPr marL="342900" indent="-342900" algn="l">
              <a:spcBef>
                <a:spcPct val="20000"/>
              </a:spcBef>
              <a:buFont typeface="Arial" charset="0"/>
              <a:buNone/>
            </a:pPr>
            <a:r>
              <a:rPr lang="nl-NL" sz="2400">
                <a:latin typeface="Calibri" pitchFamily="34" charset="0"/>
              </a:rPr>
              <a:t>verdeling, maar logaritmisch!</a:t>
            </a:r>
          </a:p>
          <a:p>
            <a:pPr marL="342900" indent="-342900" algn="l">
              <a:spcBef>
                <a:spcPct val="20000"/>
              </a:spcBef>
              <a:buFont typeface="Arial" charset="0"/>
              <a:buNone/>
            </a:pPr>
            <a:endParaRPr lang="nl-NL" sz="2400">
              <a:latin typeface="Calibri" pitchFamily="34" charset="0"/>
            </a:endParaRPr>
          </a:p>
          <a:p>
            <a:pPr marL="342900" indent="-342900" algn="l">
              <a:spcBef>
                <a:spcPct val="20000"/>
              </a:spcBef>
              <a:buFont typeface="Arial" charset="0"/>
              <a:buNone/>
            </a:pPr>
            <a:r>
              <a:rPr lang="nl-NL" sz="2400">
                <a:latin typeface="Calibri" pitchFamily="34" charset="0"/>
              </a:rPr>
              <a:t>M</a:t>
            </a:r>
            <a:r>
              <a:rPr lang="nl-NL" sz="2400" baseline="-25000">
                <a:latin typeface="Calibri" pitchFamily="34" charset="0"/>
              </a:rPr>
              <a:t>L</a:t>
            </a:r>
            <a:r>
              <a:rPr lang="nl-NL" sz="2400">
                <a:latin typeface="Calibri" pitchFamily="34" charset="0"/>
              </a:rPr>
              <a:t> (local): Richter schaal is lokaal, </a:t>
            </a:r>
          </a:p>
          <a:p>
            <a:pPr marL="342900" indent="-342900" algn="l">
              <a:spcBef>
                <a:spcPct val="20000"/>
              </a:spcBef>
              <a:buFont typeface="Arial" charset="0"/>
              <a:buNone/>
            </a:pPr>
            <a:r>
              <a:rPr lang="nl-NL" sz="2400">
                <a:latin typeface="Calibri" pitchFamily="34" charset="0"/>
              </a:rPr>
              <a:t>eigenlijk alleen voor California.</a:t>
            </a:r>
            <a:endParaRPr lang="en-GB" sz="2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algn="l" eaLnBrk="1" hangingPunct="1"/>
            <a:r>
              <a:rPr lang="nl-NL" smtClean="0"/>
              <a:t>Stilte voor de storm?</a:t>
            </a:r>
            <a:endParaRPr lang="en-GB" smtClean="0"/>
          </a:p>
        </p:txBody>
      </p:sp>
      <p:sp>
        <p:nvSpPr>
          <p:cNvPr id="3" name="Content Placeholder 2"/>
          <p:cNvSpPr>
            <a:spLocks noGrp="1"/>
          </p:cNvSpPr>
          <p:nvPr>
            <p:ph idx="1"/>
          </p:nvPr>
        </p:nvSpPr>
        <p:spPr/>
        <p:txBody>
          <a:bodyPr>
            <a:normAutofit/>
          </a:bodyPr>
          <a:lstStyle/>
          <a:p>
            <a:pPr eaLnBrk="1" hangingPunct="1">
              <a:buFont typeface="Arial" charset="0"/>
              <a:buNone/>
            </a:pPr>
            <a:r>
              <a:rPr lang="nl-NL" smtClean="0"/>
              <a:t>Nog twee weken!!</a:t>
            </a:r>
            <a:endParaRPr lang="en-GB" smtClean="0"/>
          </a:p>
        </p:txBody>
      </p:sp>
      <p:pic>
        <p:nvPicPr>
          <p:cNvPr id="16387" name="Content Placeholder 3"/>
          <p:cNvPicPr>
            <a:picLocks noChangeAspect="1"/>
          </p:cNvPicPr>
          <p:nvPr/>
        </p:nvPicPr>
        <p:blipFill>
          <a:blip r:embed="rId2"/>
          <a:srcRect/>
          <a:stretch>
            <a:fillRect/>
          </a:stretch>
        </p:blipFill>
        <p:spPr bwMode="auto">
          <a:xfrm>
            <a:off x="6804025" y="195263"/>
            <a:ext cx="2082800" cy="2089150"/>
          </a:xfrm>
          <a:prstGeom prst="rect">
            <a:avLst/>
          </a:prstGeom>
          <a:noFill/>
          <a:ln w="9525">
            <a:noFill/>
            <a:miter lim="800000"/>
            <a:headEnd/>
            <a:tailEnd/>
          </a:ln>
        </p:spPr>
      </p:pic>
      <p:pic>
        <p:nvPicPr>
          <p:cNvPr id="16388" name="Picture 4"/>
          <p:cNvPicPr>
            <a:picLocks noChangeAspect="1"/>
          </p:cNvPicPr>
          <p:nvPr/>
        </p:nvPicPr>
        <p:blipFill>
          <a:blip r:embed="rId3"/>
          <a:srcRect/>
          <a:stretch>
            <a:fillRect/>
          </a:stretch>
        </p:blipFill>
        <p:spPr bwMode="auto">
          <a:xfrm>
            <a:off x="1258888" y="2427288"/>
            <a:ext cx="4076700" cy="2551112"/>
          </a:xfrm>
          <a:prstGeom prst="rect">
            <a:avLst/>
          </a:prstGeom>
          <a:noFill/>
          <a:ln w="9525">
            <a:noFill/>
            <a:miter lim="800000"/>
            <a:headEnd/>
            <a:tailEnd/>
          </a:ln>
        </p:spPr>
      </p:pic>
      <p:pic>
        <p:nvPicPr>
          <p:cNvPr id="16391" name="Picture 7"/>
          <p:cNvPicPr>
            <a:picLocks noChangeAspect="1" noChangeArrowheads="1"/>
          </p:cNvPicPr>
          <p:nvPr/>
        </p:nvPicPr>
        <p:blipFill>
          <a:blip r:embed="rId4"/>
          <a:srcRect/>
          <a:stretch>
            <a:fillRect/>
          </a:stretch>
        </p:blipFill>
        <p:spPr bwMode="auto">
          <a:xfrm>
            <a:off x="5435600" y="2424113"/>
            <a:ext cx="3451225" cy="2554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p:nvPr>
        </p:nvSpPr>
        <p:spPr/>
        <p:txBody>
          <a:bodyPr/>
          <a:lstStyle/>
          <a:p>
            <a:pPr algn="l" eaLnBrk="1" hangingPunct="1"/>
            <a:r>
              <a:rPr lang="nl-NL" smtClean="0"/>
              <a:t>Magnitude: wereldwijd?</a:t>
            </a:r>
            <a:endParaRPr lang="en-GB" smtClean="0"/>
          </a:p>
        </p:txBody>
      </p:sp>
      <p:sp>
        <p:nvSpPr>
          <p:cNvPr id="52226" name="Rectangle 3"/>
          <p:cNvSpPr>
            <a:spLocks noGrp="1"/>
          </p:cNvSpPr>
          <p:nvPr>
            <p:ph type="body" idx="1"/>
          </p:nvPr>
        </p:nvSpPr>
        <p:spPr>
          <a:xfrm>
            <a:off x="457200" y="1200150"/>
            <a:ext cx="5410200" cy="3394075"/>
          </a:xfrm>
        </p:spPr>
        <p:txBody>
          <a:bodyPr/>
          <a:lstStyle/>
          <a:p>
            <a:pPr eaLnBrk="1" hangingPunct="1">
              <a:buFont typeface="Arial" charset="0"/>
              <a:buNone/>
            </a:pPr>
            <a:r>
              <a:rPr lang="nl-NL" sz="2000" smtClean="0"/>
              <a:t>M</a:t>
            </a:r>
            <a:r>
              <a:rPr lang="nl-NL" sz="2000" baseline="-25000" smtClean="0"/>
              <a:t>L</a:t>
            </a:r>
            <a:r>
              <a:rPr lang="nl-NL" sz="2000" smtClean="0"/>
              <a:t> (local): werkt tot maximaal 600km. Richter en Gutenberg wilden wereldwijd bevingen kunnen vergelijken. Maar: </a:t>
            </a:r>
          </a:p>
          <a:p>
            <a:pPr eaLnBrk="1" hangingPunct="1"/>
            <a:r>
              <a:rPr lang="en-GB" sz="2000" smtClean="0"/>
              <a:t>Golven kunnen heel anders gedempt worden door andere ondergrond: verschillend per plek</a:t>
            </a:r>
          </a:p>
          <a:p>
            <a:pPr eaLnBrk="1" hangingPunct="1"/>
            <a:r>
              <a:rPr lang="en-GB" sz="2000" smtClean="0"/>
              <a:t>Zware bevingen (&gt; 6.5) lieten hun meter teveel uitslaan: niet goed meer te meten (saturation)</a:t>
            </a:r>
            <a:endParaRPr lang="nl-NL" sz="2000" smtClean="0"/>
          </a:p>
          <a:p>
            <a:pPr eaLnBrk="1" hangingPunct="1">
              <a:buFont typeface="Arial" charset="0"/>
              <a:buNone/>
            </a:pPr>
            <a:endParaRPr lang="nl-NL" sz="2000" smtClean="0"/>
          </a:p>
          <a:p>
            <a:pPr eaLnBrk="1" hangingPunct="1">
              <a:buFont typeface="Arial" charset="0"/>
              <a:buNone/>
            </a:pPr>
            <a:r>
              <a:rPr lang="nl-NL" sz="2000" smtClean="0"/>
              <a:t>Dus: Schaal van Richter niet globaal toepasbaar</a:t>
            </a:r>
          </a:p>
          <a:p>
            <a:pPr eaLnBrk="1" hangingPunct="1"/>
            <a:endParaRPr lang="nl-NL" sz="2000" smtClean="0"/>
          </a:p>
          <a:p>
            <a:pPr eaLnBrk="1" hangingPunct="1"/>
            <a:endParaRPr lang="nl-NL" sz="2000" smtClean="0"/>
          </a:p>
        </p:txBody>
      </p:sp>
      <p:pic>
        <p:nvPicPr>
          <p:cNvPr id="52227" name="Picture 1"/>
          <p:cNvPicPr>
            <a:picLocks noChangeAspect="1"/>
          </p:cNvPicPr>
          <p:nvPr/>
        </p:nvPicPr>
        <p:blipFill>
          <a:blip r:embed="rId3"/>
          <a:srcRect/>
          <a:stretch>
            <a:fillRect/>
          </a:stretch>
        </p:blipFill>
        <p:spPr bwMode="auto">
          <a:xfrm>
            <a:off x="5938838" y="2914650"/>
            <a:ext cx="3097212" cy="1955800"/>
          </a:xfrm>
          <a:prstGeom prst="rect">
            <a:avLst/>
          </a:prstGeom>
          <a:noFill/>
          <a:ln w="9525">
            <a:noFill/>
            <a:miter lim="800000"/>
            <a:headEnd/>
            <a:tailEnd/>
          </a:ln>
        </p:spPr>
      </p:pic>
      <p:pic>
        <p:nvPicPr>
          <p:cNvPr id="52229" name="Picture 5"/>
          <p:cNvPicPr>
            <a:picLocks noChangeAspect="1" noChangeArrowheads="1"/>
          </p:cNvPicPr>
          <p:nvPr/>
        </p:nvPicPr>
        <p:blipFill>
          <a:blip r:embed="rId4"/>
          <a:srcRect/>
          <a:stretch>
            <a:fillRect/>
          </a:stretch>
        </p:blipFill>
        <p:spPr bwMode="auto">
          <a:xfrm>
            <a:off x="5938838" y="1203325"/>
            <a:ext cx="3097212" cy="1641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p:nvPr>
        </p:nvSpPr>
        <p:spPr/>
        <p:txBody>
          <a:bodyPr/>
          <a:lstStyle/>
          <a:p>
            <a:pPr algn="l"/>
            <a:r>
              <a:rPr lang="nl-NL" smtClean="0"/>
              <a:t>Magnitude wereldwijd!</a:t>
            </a:r>
            <a:endParaRPr lang="en-GB" smtClean="0"/>
          </a:p>
        </p:txBody>
      </p:sp>
      <p:sp>
        <p:nvSpPr>
          <p:cNvPr id="54274" name="Rectangle 3"/>
          <p:cNvSpPr>
            <a:spLocks noGrp="1"/>
          </p:cNvSpPr>
          <p:nvPr>
            <p:ph type="body" idx="1"/>
          </p:nvPr>
        </p:nvSpPr>
        <p:spPr/>
        <p:txBody>
          <a:bodyPr/>
          <a:lstStyle/>
          <a:p>
            <a:pPr eaLnBrk="1" hangingPunct="1">
              <a:buFont typeface="Arial" charset="0"/>
              <a:buNone/>
            </a:pPr>
            <a:r>
              <a:rPr lang="nl-NL" sz="2400" smtClean="0"/>
              <a:t>Ze introduceerden voor bevingen verder weg</a:t>
            </a:r>
          </a:p>
          <a:p>
            <a:pPr eaLnBrk="1" hangingPunct="1">
              <a:buFont typeface="Arial" charset="0"/>
              <a:buNone/>
            </a:pPr>
            <a:r>
              <a:rPr lang="nl-NL" sz="2400" smtClean="0"/>
              <a:t>M</a:t>
            </a:r>
            <a:r>
              <a:rPr lang="nl-NL" sz="2400" baseline="-25000" smtClean="0"/>
              <a:t>b</a:t>
            </a:r>
            <a:r>
              <a:rPr lang="nl-NL" sz="2400" smtClean="0"/>
              <a:t> = body waves, eerste aankomst P-waves</a:t>
            </a:r>
          </a:p>
          <a:p>
            <a:pPr eaLnBrk="1" hangingPunct="1">
              <a:buFont typeface="Arial" charset="0"/>
              <a:buNone/>
            </a:pPr>
            <a:r>
              <a:rPr lang="nl-NL" sz="2400" smtClean="0"/>
              <a:t>		M</a:t>
            </a:r>
            <a:r>
              <a:rPr lang="nl-NL" sz="2400" baseline="-25000" smtClean="0"/>
              <a:t>S</a:t>
            </a:r>
            <a:r>
              <a:rPr lang="nl-NL" sz="2400" smtClean="0"/>
              <a:t> = surface waves = amplitude oppervlakte golven</a:t>
            </a:r>
          </a:p>
          <a:p>
            <a:pPr eaLnBrk="1" hangingPunct="1">
              <a:buFont typeface="Arial" charset="0"/>
              <a:buNone/>
            </a:pPr>
            <a:endParaRPr lang="nl-NL" sz="2400" smtClean="0"/>
          </a:p>
          <a:p>
            <a:pPr eaLnBrk="1" hangingPunct="1">
              <a:buFont typeface="Arial" charset="0"/>
              <a:buNone/>
            </a:pPr>
            <a:endParaRPr lang="nl-NL" sz="2400" smtClean="0"/>
          </a:p>
          <a:p>
            <a:pPr eaLnBrk="1" hangingPunct="1">
              <a:buFont typeface="Arial" charset="0"/>
              <a:buNone/>
            </a:pPr>
            <a:endParaRPr lang="nl-NL" sz="2400" smtClean="0"/>
          </a:p>
          <a:p>
            <a:pPr eaLnBrk="1" hangingPunct="1">
              <a:buFont typeface="Arial" charset="0"/>
              <a:buNone/>
            </a:pPr>
            <a:endParaRPr lang="nl-NL" sz="2400" smtClean="0"/>
          </a:p>
          <a:p>
            <a:pPr eaLnBrk="1" hangingPunct="1">
              <a:buFont typeface="Arial" charset="0"/>
              <a:buNone/>
            </a:pPr>
            <a:r>
              <a:rPr lang="nl-NL" sz="2400" smtClean="0"/>
              <a:t>Deze magnitudes zijn gekoppeld aan M</a:t>
            </a:r>
            <a:r>
              <a:rPr lang="nl-NL" sz="2400" baseline="-25000" smtClean="0"/>
              <a:t>L</a:t>
            </a:r>
            <a:r>
              <a:rPr lang="nl-NL" sz="2400" smtClean="0"/>
              <a:t>, dus ook logaritmisch</a:t>
            </a:r>
            <a:endParaRPr lang="en-GB" sz="2400" smtClean="0"/>
          </a:p>
          <a:p>
            <a:endParaRPr lang="en-GB" sz="2400" smtClean="0"/>
          </a:p>
        </p:txBody>
      </p:sp>
      <p:pic>
        <p:nvPicPr>
          <p:cNvPr id="54275" name="Picture 4" descr="mb_ms"/>
          <p:cNvPicPr>
            <a:picLocks noChangeAspect="1" noChangeArrowheads="1"/>
          </p:cNvPicPr>
          <p:nvPr/>
        </p:nvPicPr>
        <p:blipFill>
          <a:blip r:embed="rId2"/>
          <a:srcRect/>
          <a:stretch>
            <a:fillRect/>
          </a:stretch>
        </p:blipFill>
        <p:spPr bwMode="auto">
          <a:xfrm>
            <a:off x="684213" y="2974975"/>
            <a:ext cx="4032250" cy="1252538"/>
          </a:xfrm>
          <a:prstGeom prst="rect">
            <a:avLst/>
          </a:prstGeom>
          <a:noFill/>
          <a:ln w="9525">
            <a:noFill/>
            <a:miter lim="800000"/>
            <a:headEnd/>
            <a:tailEnd/>
          </a:ln>
        </p:spPr>
      </p:pic>
      <p:sp>
        <p:nvSpPr>
          <p:cNvPr id="54278" name="Line 10"/>
          <p:cNvSpPr>
            <a:spLocks noChangeShapeType="1"/>
          </p:cNvSpPr>
          <p:nvPr/>
        </p:nvSpPr>
        <p:spPr bwMode="auto">
          <a:xfrm>
            <a:off x="684213" y="2066925"/>
            <a:ext cx="323850" cy="1223963"/>
          </a:xfrm>
          <a:prstGeom prst="line">
            <a:avLst/>
          </a:prstGeom>
          <a:noFill/>
          <a:ln w="38100">
            <a:solidFill>
              <a:schemeClr val="accent1"/>
            </a:solidFill>
            <a:round/>
            <a:headEnd/>
            <a:tailEnd type="arrow" w="med" len="med"/>
          </a:ln>
        </p:spPr>
        <p:txBody>
          <a:bodyPr/>
          <a:lstStyle/>
          <a:p>
            <a:endParaRPr lang="en-US"/>
          </a:p>
        </p:txBody>
      </p:sp>
      <p:sp>
        <p:nvSpPr>
          <p:cNvPr id="54279" name="Line 10"/>
          <p:cNvSpPr>
            <a:spLocks noChangeShapeType="1"/>
          </p:cNvSpPr>
          <p:nvPr/>
        </p:nvSpPr>
        <p:spPr bwMode="auto">
          <a:xfrm>
            <a:off x="2987675" y="2463800"/>
            <a:ext cx="288925" cy="612775"/>
          </a:xfrm>
          <a:prstGeom prst="line">
            <a:avLst/>
          </a:prstGeom>
          <a:noFill/>
          <a:ln w="38100">
            <a:solidFill>
              <a:schemeClr val="accent1"/>
            </a:solidFill>
            <a:round/>
            <a:headEnd/>
            <a:tailEnd type="arrow" w="med" len="med"/>
          </a:ln>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algn="l" eaLnBrk="1" hangingPunct="1"/>
            <a:r>
              <a:rPr lang="nl-NL" smtClean="0"/>
              <a:t>M</a:t>
            </a:r>
            <a:r>
              <a:rPr lang="nl-NL" baseline="-25000" smtClean="0"/>
              <a:t>b</a:t>
            </a:r>
            <a:r>
              <a:rPr lang="nl-NL" smtClean="0"/>
              <a:t> en M</a:t>
            </a:r>
            <a:r>
              <a:rPr lang="nl-NL" baseline="-25000" smtClean="0"/>
              <a:t>s</a:t>
            </a:r>
            <a:r>
              <a:rPr lang="nl-NL" smtClean="0"/>
              <a:t> tekortkomingen</a:t>
            </a:r>
            <a:endParaRPr lang="en-GB" smtClean="0"/>
          </a:p>
        </p:txBody>
      </p:sp>
      <p:sp>
        <p:nvSpPr>
          <p:cNvPr id="56322" name="Content Placeholder 2"/>
          <p:cNvSpPr>
            <a:spLocks noGrp="1"/>
          </p:cNvSpPr>
          <p:nvPr>
            <p:ph idx="1"/>
          </p:nvPr>
        </p:nvSpPr>
        <p:spPr/>
        <p:txBody>
          <a:bodyPr/>
          <a:lstStyle/>
          <a:p>
            <a:pPr eaLnBrk="1" hangingPunct="1"/>
            <a:r>
              <a:rPr lang="nl-NL" sz="2800" smtClean="0"/>
              <a:t>Amplitude eerste P-waves ver van beving = klein, grote foutenmarge</a:t>
            </a:r>
          </a:p>
          <a:p>
            <a:pPr eaLnBrk="1" hangingPunct="1"/>
            <a:r>
              <a:rPr lang="nl-NL" sz="2800" smtClean="0"/>
              <a:t>Diepe aardbevingen: minder oppervlakte golven….</a:t>
            </a:r>
          </a:p>
          <a:p>
            <a:pPr eaLnBrk="1" hangingPunct="1"/>
            <a:r>
              <a:rPr lang="en-GB" sz="2800" smtClean="0"/>
              <a:t>Grote aardbevingen laten de aarde niet zozeer harder schudden, ook veel langer.</a:t>
            </a:r>
          </a:p>
          <a:p>
            <a:pPr eaLnBrk="1" hangingPunct="1"/>
            <a:endParaRPr lang="en-GB" sz="2800" smtClean="0"/>
          </a:p>
          <a:p>
            <a:pPr eaLnBrk="1" hangingPunct="1">
              <a:buFont typeface="Arial" charset="0"/>
              <a:buNone/>
            </a:pPr>
            <a:r>
              <a:rPr lang="en-GB" sz="2800" smtClean="0"/>
              <a:t>Dus op zoek naar andere methode </a:t>
            </a:r>
          </a:p>
          <a:p>
            <a:pPr eaLnBrk="1" hangingPunct="1">
              <a:buFont typeface="Arial" charset="0"/>
              <a:buNone/>
            </a:pPr>
            <a:endParaRPr lang="en-GB" sz="28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algn="l" eaLnBrk="1" hangingPunct="1"/>
            <a:r>
              <a:rPr lang="nl-NL" smtClean="0"/>
              <a:t>Seismic Moment</a:t>
            </a:r>
            <a:endParaRPr lang="en-GB" smtClean="0"/>
          </a:p>
        </p:txBody>
      </p:sp>
      <p:sp>
        <p:nvSpPr>
          <p:cNvPr id="57346" name="Content Placeholder 2"/>
          <p:cNvSpPr>
            <a:spLocks noGrp="1"/>
          </p:cNvSpPr>
          <p:nvPr>
            <p:ph idx="1"/>
          </p:nvPr>
        </p:nvSpPr>
        <p:spPr>
          <a:xfrm>
            <a:off x="468313" y="1203325"/>
            <a:ext cx="4464050" cy="3394075"/>
          </a:xfrm>
        </p:spPr>
        <p:txBody>
          <a:bodyPr/>
          <a:lstStyle/>
          <a:p>
            <a:pPr marL="609600" indent="-609600" eaLnBrk="1" hangingPunct="1">
              <a:buFont typeface="Arial" charset="0"/>
              <a:buNone/>
            </a:pPr>
            <a:r>
              <a:rPr lang="nl-NL" sz="2400" smtClean="0"/>
              <a:t>Seismisch moment combineert </a:t>
            </a:r>
          </a:p>
          <a:p>
            <a:pPr marL="609600" indent="-609600" eaLnBrk="1" hangingPunct="1">
              <a:buFont typeface="Arial" charset="0"/>
              <a:buAutoNum type="arabicPeriod"/>
            </a:pPr>
            <a:r>
              <a:rPr lang="nl-NL" sz="2400" smtClean="0"/>
              <a:t>Het oppervlak van de breuk dat bewoog</a:t>
            </a:r>
          </a:p>
          <a:p>
            <a:pPr marL="609600" indent="-609600" eaLnBrk="1" hangingPunct="1">
              <a:buFont typeface="Arial" charset="0"/>
              <a:buAutoNum type="arabicPeriod"/>
            </a:pPr>
            <a:r>
              <a:rPr lang="nl-NL" sz="2400" smtClean="0"/>
              <a:t>De gemiddelde verplaatsing langs de breuk</a:t>
            </a:r>
          </a:p>
          <a:p>
            <a:pPr marL="609600" indent="-609600" eaLnBrk="1" hangingPunct="1">
              <a:buFont typeface="Arial" charset="0"/>
              <a:buAutoNum type="arabicPeriod"/>
            </a:pPr>
            <a:r>
              <a:rPr lang="nl-NL" sz="2400" smtClean="0"/>
              <a:t>Een maat voor de sterkte van het gesteente</a:t>
            </a:r>
            <a:endParaRPr lang="en-GB" sz="2400" smtClean="0"/>
          </a:p>
        </p:txBody>
      </p:sp>
      <p:pic>
        <p:nvPicPr>
          <p:cNvPr id="57347" name="Picture 5" descr="faultrupture"/>
          <p:cNvPicPr>
            <a:picLocks noChangeAspect="1" noChangeArrowheads="1"/>
          </p:cNvPicPr>
          <p:nvPr/>
        </p:nvPicPr>
        <p:blipFill>
          <a:blip r:embed="rId3"/>
          <a:srcRect/>
          <a:stretch>
            <a:fillRect/>
          </a:stretch>
        </p:blipFill>
        <p:spPr bwMode="auto">
          <a:xfrm>
            <a:off x="5437188" y="1785938"/>
            <a:ext cx="3455987" cy="1724025"/>
          </a:xfrm>
          <a:prstGeom prst="rect">
            <a:avLst/>
          </a:prstGeom>
          <a:noFill/>
          <a:ln w="9525">
            <a:noFill/>
            <a:miter lim="800000"/>
            <a:headEnd/>
            <a:tailEnd/>
          </a:ln>
        </p:spPr>
      </p:pic>
      <p:sp>
        <p:nvSpPr>
          <p:cNvPr id="57348" name="Line 6"/>
          <p:cNvSpPr>
            <a:spLocks noChangeShapeType="1"/>
          </p:cNvSpPr>
          <p:nvPr/>
        </p:nvSpPr>
        <p:spPr bwMode="auto">
          <a:xfrm flipV="1">
            <a:off x="6084888" y="2571750"/>
            <a:ext cx="288925" cy="1008063"/>
          </a:xfrm>
          <a:prstGeom prst="line">
            <a:avLst/>
          </a:prstGeom>
          <a:noFill/>
          <a:ln w="9525">
            <a:solidFill>
              <a:schemeClr val="tx1"/>
            </a:solidFill>
            <a:round/>
            <a:headEnd/>
            <a:tailEnd type="triangle" w="med" len="med"/>
          </a:ln>
        </p:spPr>
        <p:txBody>
          <a:bodyPr/>
          <a:lstStyle/>
          <a:p>
            <a:endParaRPr lang="en-US"/>
          </a:p>
        </p:txBody>
      </p:sp>
      <p:sp>
        <p:nvSpPr>
          <p:cNvPr id="57350" name="Line 10"/>
          <p:cNvSpPr>
            <a:spLocks noChangeShapeType="1"/>
          </p:cNvSpPr>
          <p:nvPr/>
        </p:nvSpPr>
        <p:spPr bwMode="auto">
          <a:xfrm flipV="1">
            <a:off x="8093075" y="2571750"/>
            <a:ext cx="369888" cy="1223963"/>
          </a:xfrm>
          <a:prstGeom prst="line">
            <a:avLst/>
          </a:prstGeom>
          <a:noFill/>
          <a:ln w="9525">
            <a:solidFill>
              <a:schemeClr val="tx1"/>
            </a:solidFill>
            <a:round/>
            <a:headEnd/>
            <a:tailEnd type="triangle" w="med" len="med"/>
          </a:ln>
        </p:spPr>
        <p:txBody>
          <a:bodyPr/>
          <a:lstStyle/>
          <a:p>
            <a:endParaRPr lang="en-US"/>
          </a:p>
        </p:txBody>
      </p:sp>
      <p:sp>
        <p:nvSpPr>
          <p:cNvPr id="57351" name="Text Box 9"/>
          <p:cNvSpPr txBox="1">
            <a:spLocks noChangeArrowheads="1"/>
          </p:cNvSpPr>
          <p:nvPr/>
        </p:nvSpPr>
        <p:spPr bwMode="auto">
          <a:xfrm>
            <a:off x="5221288" y="3579813"/>
            <a:ext cx="1847850" cy="366712"/>
          </a:xfrm>
          <a:prstGeom prst="rect">
            <a:avLst/>
          </a:prstGeom>
          <a:noFill/>
          <a:ln w="9525">
            <a:noFill/>
            <a:miter lim="800000"/>
            <a:headEnd/>
            <a:tailEnd/>
          </a:ln>
        </p:spPr>
        <p:txBody>
          <a:bodyPr wrap="none">
            <a:spAutoFit/>
          </a:bodyPr>
          <a:lstStyle/>
          <a:p>
            <a:pPr algn="l"/>
            <a:r>
              <a:rPr lang="nl-NL">
                <a:latin typeface="Calibri" pitchFamily="34" charset="0"/>
              </a:rPr>
              <a:t>Kleine aardbeving</a:t>
            </a:r>
            <a:endParaRPr lang="en-GB">
              <a:latin typeface="Calibri" pitchFamily="34" charset="0"/>
            </a:endParaRPr>
          </a:p>
        </p:txBody>
      </p:sp>
      <p:grpSp>
        <p:nvGrpSpPr>
          <p:cNvPr id="57356" name="Group 12"/>
          <p:cNvGrpSpPr>
            <a:grpSpLocks/>
          </p:cNvGrpSpPr>
          <p:nvPr/>
        </p:nvGrpSpPr>
        <p:grpSpPr bwMode="auto">
          <a:xfrm>
            <a:off x="5221288" y="2325688"/>
            <a:ext cx="720725" cy="935037"/>
            <a:chOff x="4700" y="1136"/>
            <a:chExt cx="454" cy="589"/>
          </a:xfrm>
        </p:grpSpPr>
        <p:sp>
          <p:nvSpPr>
            <p:cNvPr id="57349" name="AutoShape 8"/>
            <p:cNvSpPr>
              <a:spLocks noChangeArrowheads="1"/>
            </p:cNvSpPr>
            <p:nvPr/>
          </p:nvSpPr>
          <p:spPr bwMode="auto">
            <a:xfrm>
              <a:off x="4700" y="1136"/>
              <a:ext cx="454" cy="589"/>
            </a:xfrm>
            <a:prstGeom prst="upDownArrow">
              <a:avLst>
                <a:gd name="adj1" fmla="val 50000"/>
                <a:gd name="adj2" fmla="val 25947"/>
              </a:avLst>
            </a:prstGeom>
            <a:solidFill>
              <a:schemeClr val="accent1"/>
            </a:solidFill>
            <a:ln w="9525">
              <a:solidFill>
                <a:schemeClr val="tx1"/>
              </a:solidFill>
              <a:miter lim="800000"/>
              <a:headEnd/>
              <a:tailEnd/>
            </a:ln>
          </p:spPr>
          <p:txBody>
            <a:bodyPr wrap="none" anchor="ctr"/>
            <a:lstStyle/>
            <a:p>
              <a:pPr algn="l"/>
              <a:endParaRPr lang="en-GB"/>
            </a:p>
          </p:txBody>
        </p:sp>
        <p:sp>
          <p:nvSpPr>
            <p:cNvPr id="57352" name="Text Box 10"/>
            <p:cNvSpPr txBox="1">
              <a:spLocks noChangeArrowheads="1"/>
            </p:cNvSpPr>
            <p:nvPr/>
          </p:nvSpPr>
          <p:spPr bwMode="auto">
            <a:xfrm rot="-5400000">
              <a:off x="4647" y="1314"/>
              <a:ext cx="520" cy="231"/>
            </a:xfrm>
            <a:prstGeom prst="rect">
              <a:avLst/>
            </a:prstGeom>
            <a:noFill/>
            <a:ln w="9525">
              <a:noFill/>
              <a:miter lim="800000"/>
              <a:headEnd/>
              <a:tailEnd/>
            </a:ln>
          </p:spPr>
          <p:txBody>
            <a:bodyPr wrap="none">
              <a:spAutoFit/>
            </a:bodyPr>
            <a:lstStyle/>
            <a:p>
              <a:pPr algn="l"/>
              <a:r>
                <a:rPr lang="nl-NL" b="1">
                  <a:solidFill>
                    <a:schemeClr val="bg1"/>
                  </a:solidFill>
                  <a:latin typeface="Calibri" pitchFamily="34" charset="0"/>
                </a:rPr>
                <a:t>~20km</a:t>
              </a:r>
              <a:endParaRPr lang="en-GB" b="1">
                <a:solidFill>
                  <a:schemeClr val="bg1"/>
                </a:solidFill>
                <a:latin typeface="Calibri" pitchFamily="34" charset="0"/>
              </a:endParaRPr>
            </a:p>
          </p:txBody>
        </p:sp>
      </p:grpSp>
      <p:sp>
        <p:nvSpPr>
          <p:cNvPr id="57353" name="Text Box 11"/>
          <p:cNvSpPr txBox="1">
            <a:spLocks noChangeArrowheads="1"/>
          </p:cNvSpPr>
          <p:nvPr/>
        </p:nvSpPr>
        <p:spPr bwMode="auto">
          <a:xfrm>
            <a:off x="7188200" y="3900488"/>
            <a:ext cx="1809750" cy="366712"/>
          </a:xfrm>
          <a:prstGeom prst="rect">
            <a:avLst/>
          </a:prstGeom>
          <a:noFill/>
          <a:ln w="9525">
            <a:noFill/>
            <a:miter lim="800000"/>
            <a:headEnd/>
            <a:tailEnd/>
          </a:ln>
        </p:spPr>
        <p:txBody>
          <a:bodyPr wrap="none">
            <a:spAutoFit/>
          </a:bodyPr>
          <a:lstStyle/>
          <a:p>
            <a:pPr algn="l"/>
            <a:r>
              <a:rPr lang="nl-NL">
                <a:latin typeface="Calibri" pitchFamily="34" charset="0"/>
              </a:rPr>
              <a:t>Grote aardbeving</a:t>
            </a:r>
            <a:endParaRPr lang="en-GB">
              <a:latin typeface="Calibri" pitchFamily="34" charset="0"/>
            </a:endParaRPr>
          </a:p>
        </p:txBody>
      </p:sp>
      <p:sp>
        <p:nvSpPr>
          <p:cNvPr id="57354" name="Text Box 12"/>
          <p:cNvSpPr txBox="1">
            <a:spLocks noChangeArrowheads="1"/>
          </p:cNvSpPr>
          <p:nvPr/>
        </p:nvSpPr>
        <p:spPr bwMode="auto">
          <a:xfrm rot="-592978">
            <a:off x="6518275" y="2794000"/>
            <a:ext cx="1223963" cy="366713"/>
          </a:xfrm>
          <a:prstGeom prst="rect">
            <a:avLst/>
          </a:prstGeom>
          <a:noFill/>
          <a:ln w="9525">
            <a:noFill/>
            <a:miter lim="800000"/>
            <a:headEnd/>
            <a:tailEnd/>
          </a:ln>
        </p:spPr>
        <p:txBody>
          <a:bodyPr>
            <a:spAutoFit/>
          </a:bodyPr>
          <a:lstStyle/>
          <a:p>
            <a:pPr algn="l"/>
            <a:r>
              <a:rPr lang="nl-NL">
                <a:solidFill>
                  <a:srgbClr val="807848"/>
                </a:solidFill>
                <a:latin typeface="Calibri" pitchFamily="34" charset="0"/>
              </a:rPr>
              <a:t>Breukvlak</a:t>
            </a:r>
            <a:endParaRPr lang="en-GB">
              <a:solidFill>
                <a:srgbClr val="807848"/>
              </a:solidFill>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p:cNvSpPr>
          <p:nvPr>
            <p:ph type="title"/>
          </p:nvPr>
        </p:nvSpPr>
        <p:spPr/>
        <p:txBody>
          <a:bodyPr/>
          <a:lstStyle/>
          <a:p>
            <a:pPr algn="l"/>
            <a:r>
              <a:rPr lang="nl-NL" smtClean="0"/>
              <a:t>Moment Magnitude!</a:t>
            </a:r>
            <a:endParaRPr lang="en-GB" smtClean="0"/>
          </a:p>
        </p:txBody>
      </p:sp>
      <p:sp>
        <p:nvSpPr>
          <p:cNvPr id="59394" name="Rectangle 3"/>
          <p:cNvSpPr>
            <a:spLocks noGrp="1"/>
          </p:cNvSpPr>
          <p:nvPr>
            <p:ph type="body" idx="1"/>
          </p:nvPr>
        </p:nvSpPr>
        <p:spPr/>
        <p:txBody>
          <a:bodyPr/>
          <a:lstStyle/>
          <a:p>
            <a:r>
              <a:rPr lang="nl-NL" sz="2800" smtClean="0"/>
              <a:t>M</a:t>
            </a:r>
            <a:r>
              <a:rPr lang="nl-NL" sz="2800" baseline="-25000" smtClean="0"/>
              <a:t>w</a:t>
            </a:r>
            <a:r>
              <a:rPr lang="nl-NL" sz="2800" smtClean="0"/>
              <a:t> = moment magnitude (w staat voor ‘work’)</a:t>
            </a:r>
          </a:p>
          <a:p>
            <a:r>
              <a:rPr lang="nl-NL" sz="2800" smtClean="0"/>
              <a:t>Gerelateerd aan hoeveelheid</a:t>
            </a:r>
          </a:p>
          <a:p>
            <a:pPr>
              <a:buFont typeface="Arial" charset="0"/>
              <a:buNone/>
            </a:pPr>
            <a:r>
              <a:rPr lang="nl-NL" sz="2800" smtClean="0"/>
              <a:t>energie die een beving heeft</a:t>
            </a:r>
          </a:p>
          <a:p>
            <a:r>
              <a:rPr lang="nl-NL" sz="2800" smtClean="0"/>
              <a:t>Voor 3.5-5: ~gelijk </a:t>
            </a:r>
          </a:p>
          <a:p>
            <a:pPr>
              <a:buFont typeface="Arial" charset="0"/>
              <a:buNone/>
            </a:pPr>
            <a:r>
              <a:rPr lang="nl-NL" sz="2800" smtClean="0"/>
              <a:t>aan schaal van Richter</a:t>
            </a:r>
            <a:endParaRPr lang="en-GB" sz="2800" smtClean="0"/>
          </a:p>
          <a:p>
            <a:endParaRPr lang="en-GB" sz="2800" smtClean="0"/>
          </a:p>
        </p:txBody>
      </p:sp>
      <p:pic>
        <p:nvPicPr>
          <p:cNvPr id="59396" name="Picture 4" descr="mf4f8480c2"/>
          <p:cNvPicPr>
            <a:picLocks noChangeAspect="1" noChangeArrowheads="1"/>
          </p:cNvPicPr>
          <p:nvPr/>
        </p:nvPicPr>
        <p:blipFill>
          <a:blip r:embed="rId2"/>
          <a:srcRect/>
          <a:stretch>
            <a:fillRect/>
          </a:stretch>
        </p:blipFill>
        <p:spPr bwMode="auto">
          <a:xfrm>
            <a:off x="5364163" y="1741488"/>
            <a:ext cx="3779837" cy="335121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algn="l" eaLnBrk="1" hangingPunct="1"/>
            <a:r>
              <a:rPr lang="nl-NL" smtClean="0"/>
              <a:t>Meerdere manieren</a:t>
            </a:r>
            <a:endParaRPr lang="en-GB" smtClean="0"/>
          </a:p>
        </p:txBody>
      </p:sp>
      <p:sp>
        <p:nvSpPr>
          <p:cNvPr id="60418" name="Content Placeholder 2"/>
          <p:cNvSpPr>
            <a:spLocks noGrp="1"/>
          </p:cNvSpPr>
          <p:nvPr>
            <p:ph idx="1"/>
          </p:nvPr>
        </p:nvSpPr>
        <p:spPr/>
        <p:txBody>
          <a:bodyPr/>
          <a:lstStyle/>
          <a:p>
            <a:pPr eaLnBrk="1" hangingPunct="1"/>
            <a:r>
              <a:rPr lang="nl-NL" smtClean="0"/>
              <a:t>Uit seismogram: sterkte van golven met een lange periode is een maat voor seismisch moment</a:t>
            </a:r>
            <a:endParaRPr lang="en-GB" smtClean="0"/>
          </a:p>
          <a:p>
            <a:pPr eaLnBrk="1" hangingPunct="1"/>
            <a:r>
              <a:rPr lang="en-GB" smtClean="0"/>
              <a:t>Bepalen hoeveel de breuk bewoog:</a:t>
            </a:r>
          </a:p>
          <a:p>
            <a:pPr eaLnBrk="1" hangingPunct="1">
              <a:buFont typeface="Arial" charset="0"/>
              <a:buNone/>
            </a:pPr>
            <a:r>
              <a:rPr lang="en-GB" smtClean="0"/>
              <a:t>-Locatie van naschokken</a:t>
            </a:r>
          </a:p>
          <a:p>
            <a:pPr eaLnBrk="1" hangingPunct="1">
              <a:buFont typeface="Arial" charset="0"/>
              <a:buNone/>
            </a:pPr>
            <a:r>
              <a:rPr lang="nl-NL" smtClean="0"/>
              <a:t>-Vervorming oppervlak (GPS/InSAR)</a:t>
            </a:r>
          </a:p>
          <a:p>
            <a:pPr eaLnBrk="1" hangingPunct="1">
              <a:buFont typeface="Arial" charset="0"/>
              <a:buNone/>
            </a:pPr>
            <a:endParaRPr lang="nl-NL" smtClean="0"/>
          </a:p>
          <a:p>
            <a:pPr eaLnBrk="1" hangingPunct="1">
              <a:buFont typeface="Arial" charset="0"/>
              <a:buNone/>
            </a:pPr>
            <a:endParaRPr lang="en-GB"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2"/>
          <p:cNvPicPr>
            <a:picLocks noChangeAspect="1" noChangeArrowheads="1"/>
          </p:cNvPicPr>
          <p:nvPr/>
        </p:nvPicPr>
        <p:blipFill>
          <a:blip r:embed="rId3"/>
          <a:srcRect/>
          <a:stretch>
            <a:fillRect/>
          </a:stretch>
        </p:blipFill>
        <p:spPr bwMode="auto">
          <a:xfrm>
            <a:off x="250825" y="1522413"/>
            <a:ext cx="4248150" cy="2778125"/>
          </a:xfrm>
          <a:prstGeom prst="rect">
            <a:avLst/>
          </a:prstGeom>
          <a:noFill/>
          <a:ln w="9525">
            <a:noFill/>
            <a:miter lim="800000"/>
            <a:headEnd/>
            <a:tailEnd/>
          </a:ln>
        </p:spPr>
      </p:pic>
      <p:sp>
        <p:nvSpPr>
          <p:cNvPr id="62465" name="Rectangle 2"/>
          <p:cNvSpPr>
            <a:spLocks noGrp="1"/>
          </p:cNvSpPr>
          <p:nvPr>
            <p:ph type="title"/>
          </p:nvPr>
        </p:nvSpPr>
        <p:spPr/>
        <p:txBody>
          <a:bodyPr/>
          <a:lstStyle/>
          <a:p>
            <a:pPr algn="l"/>
            <a:r>
              <a:rPr lang="nl-NL" smtClean="0"/>
              <a:t>Japan, maart 2011</a:t>
            </a:r>
            <a:endParaRPr lang="en-GB" smtClean="0"/>
          </a:p>
        </p:txBody>
      </p:sp>
      <p:sp>
        <p:nvSpPr>
          <p:cNvPr id="62466" name="Rectangle 3"/>
          <p:cNvSpPr>
            <a:spLocks noGrp="1"/>
          </p:cNvSpPr>
          <p:nvPr>
            <p:ph type="body" idx="1"/>
          </p:nvPr>
        </p:nvSpPr>
        <p:spPr/>
        <p:txBody>
          <a:bodyPr/>
          <a:lstStyle/>
          <a:p>
            <a:pPr>
              <a:buFont typeface="Arial" charset="0"/>
              <a:buNone/>
            </a:pPr>
            <a:r>
              <a:rPr lang="nl-NL" sz="1800" smtClean="0"/>
              <a:t> co-seismic en post-seismic verplaatsing</a:t>
            </a:r>
            <a:endParaRPr lang="en-GB" sz="1800" smtClean="0"/>
          </a:p>
        </p:txBody>
      </p:sp>
      <p:pic>
        <p:nvPicPr>
          <p:cNvPr id="62467" name="Picture 5"/>
          <p:cNvPicPr>
            <a:picLocks noChangeAspect="1" noChangeArrowheads="1"/>
          </p:cNvPicPr>
          <p:nvPr/>
        </p:nvPicPr>
        <p:blipFill>
          <a:blip r:embed="rId4"/>
          <a:srcRect/>
          <a:stretch>
            <a:fillRect/>
          </a:stretch>
        </p:blipFill>
        <p:spPr bwMode="auto">
          <a:xfrm>
            <a:off x="6659563" y="339725"/>
            <a:ext cx="2405062" cy="3116263"/>
          </a:xfrm>
          <a:prstGeom prst="rect">
            <a:avLst/>
          </a:prstGeom>
          <a:noFill/>
          <a:ln w="9525">
            <a:noFill/>
            <a:miter lim="800000"/>
            <a:headEnd/>
            <a:tailEnd/>
          </a:ln>
        </p:spPr>
      </p:pic>
      <p:pic>
        <p:nvPicPr>
          <p:cNvPr id="62468" name="Picture 2"/>
          <p:cNvPicPr>
            <a:picLocks noChangeAspect="1" noChangeArrowheads="1"/>
          </p:cNvPicPr>
          <p:nvPr/>
        </p:nvPicPr>
        <p:blipFill>
          <a:blip r:embed="rId5"/>
          <a:srcRect/>
          <a:stretch>
            <a:fillRect/>
          </a:stretch>
        </p:blipFill>
        <p:spPr bwMode="auto">
          <a:xfrm>
            <a:off x="4500563" y="1136650"/>
            <a:ext cx="2249487" cy="27305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title"/>
          </p:nvPr>
        </p:nvSpPr>
        <p:spPr/>
        <p:txBody>
          <a:bodyPr/>
          <a:lstStyle/>
          <a:p>
            <a:pPr algn="l" eaLnBrk="1" hangingPunct="1"/>
            <a:r>
              <a:rPr lang="nl-NL" smtClean="0"/>
              <a:t>Sumatra, december 2004</a:t>
            </a:r>
            <a:endParaRPr lang="en-GB" smtClean="0"/>
          </a:p>
        </p:txBody>
      </p:sp>
      <p:sp>
        <p:nvSpPr>
          <p:cNvPr id="63490" name="Rectangle 3"/>
          <p:cNvSpPr>
            <a:spLocks noGrp="1"/>
          </p:cNvSpPr>
          <p:nvPr>
            <p:ph type="body" idx="1"/>
          </p:nvPr>
        </p:nvSpPr>
        <p:spPr/>
        <p:txBody>
          <a:bodyPr/>
          <a:lstStyle/>
          <a:p>
            <a:pPr eaLnBrk="1" hangingPunct="1"/>
            <a:endParaRPr lang="en-GB" smtClean="0"/>
          </a:p>
        </p:txBody>
      </p:sp>
      <p:pic>
        <p:nvPicPr>
          <p:cNvPr id="63491" name="Picture 4"/>
          <p:cNvPicPr>
            <a:picLocks noChangeAspect="1" noChangeArrowheads="1"/>
          </p:cNvPicPr>
          <p:nvPr/>
        </p:nvPicPr>
        <p:blipFill>
          <a:blip r:embed="rId2"/>
          <a:srcRect/>
          <a:stretch>
            <a:fillRect/>
          </a:stretch>
        </p:blipFill>
        <p:spPr bwMode="auto">
          <a:xfrm>
            <a:off x="2700338" y="3076575"/>
            <a:ext cx="2473325" cy="1858963"/>
          </a:xfrm>
          <a:prstGeom prst="rect">
            <a:avLst/>
          </a:prstGeom>
          <a:noFill/>
          <a:ln w="9525">
            <a:noFill/>
            <a:miter lim="800000"/>
            <a:headEnd/>
            <a:tailEnd/>
          </a:ln>
        </p:spPr>
      </p:pic>
      <p:pic>
        <p:nvPicPr>
          <p:cNvPr id="63492" name="Picture 5"/>
          <p:cNvPicPr>
            <a:picLocks noChangeAspect="1" noChangeArrowheads="1"/>
          </p:cNvPicPr>
          <p:nvPr/>
        </p:nvPicPr>
        <p:blipFill>
          <a:blip r:embed="rId3"/>
          <a:srcRect/>
          <a:stretch>
            <a:fillRect/>
          </a:stretch>
        </p:blipFill>
        <p:spPr bwMode="auto">
          <a:xfrm>
            <a:off x="179388" y="1635125"/>
            <a:ext cx="2473325" cy="3306763"/>
          </a:xfrm>
          <a:prstGeom prst="rect">
            <a:avLst/>
          </a:prstGeom>
          <a:noFill/>
          <a:ln w="9525">
            <a:noFill/>
            <a:miter lim="800000"/>
            <a:headEnd/>
            <a:tailEnd/>
          </a:ln>
        </p:spPr>
      </p:pic>
      <p:pic>
        <p:nvPicPr>
          <p:cNvPr id="63493" name="Picture 6" descr="tsunamimap"/>
          <p:cNvPicPr>
            <a:picLocks noChangeAspect="1" noChangeArrowheads="1"/>
          </p:cNvPicPr>
          <p:nvPr/>
        </p:nvPicPr>
        <p:blipFill>
          <a:blip r:embed="rId4"/>
          <a:srcRect/>
          <a:stretch>
            <a:fillRect/>
          </a:stretch>
        </p:blipFill>
        <p:spPr bwMode="auto">
          <a:xfrm>
            <a:off x="2987675" y="1131888"/>
            <a:ext cx="2201863" cy="1795462"/>
          </a:xfrm>
          <a:prstGeom prst="rect">
            <a:avLst/>
          </a:prstGeom>
          <a:noFill/>
          <a:ln w="38100">
            <a:solidFill>
              <a:schemeClr val="tx1"/>
            </a:solidFill>
            <a:miter lim="800000"/>
            <a:headEnd/>
            <a:tailEnd/>
          </a:ln>
        </p:spPr>
      </p:pic>
      <p:pic>
        <p:nvPicPr>
          <p:cNvPr id="63496" name="Picture 3"/>
          <p:cNvPicPr>
            <a:picLocks noChangeAspect="1" noChangeArrowheads="1"/>
          </p:cNvPicPr>
          <p:nvPr/>
        </p:nvPicPr>
        <p:blipFill>
          <a:blip r:embed="rId5"/>
          <a:srcRect/>
          <a:stretch>
            <a:fillRect/>
          </a:stretch>
        </p:blipFill>
        <p:spPr bwMode="auto">
          <a:xfrm>
            <a:off x="5795963" y="1016000"/>
            <a:ext cx="3016250" cy="3925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p:cNvSpPr>
          <p:nvPr>
            <p:ph type="title"/>
          </p:nvPr>
        </p:nvSpPr>
        <p:spPr/>
        <p:txBody>
          <a:bodyPr/>
          <a:lstStyle/>
          <a:p>
            <a:pPr algn="l" eaLnBrk="1" hangingPunct="1"/>
            <a:r>
              <a:rPr lang="nl-NL" smtClean="0"/>
              <a:t>Sumatra 2004</a:t>
            </a:r>
            <a:endParaRPr lang="en-GB" smtClean="0"/>
          </a:p>
        </p:txBody>
      </p:sp>
      <p:sp>
        <p:nvSpPr>
          <p:cNvPr id="64514" name="Rectangle 3"/>
          <p:cNvSpPr>
            <a:spLocks noGrp="1"/>
          </p:cNvSpPr>
          <p:nvPr>
            <p:ph type="body" idx="1"/>
          </p:nvPr>
        </p:nvSpPr>
        <p:spPr/>
        <p:txBody>
          <a:bodyPr/>
          <a:lstStyle/>
          <a:p>
            <a:pPr eaLnBrk="1" hangingPunct="1"/>
            <a:endParaRPr lang="en-GB" smtClean="0"/>
          </a:p>
        </p:txBody>
      </p:sp>
      <p:pic>
        <p:nvPicPr>
          <p:cNvPr id="64515" name="Picture 4" descr="_1216914847"/>
          <p:cNvPicPr>
            <a:picLocks noChangeAspect="1" noChangeArrowheads="1"/>
          </p:cNvPicPr>
          <p:nvPr/>
        </p:nvPicPr>
        <p:blipFill>
          <a:blip r:embed="rId2"/>
          <a:srcRect/>
          <a:stretch>
            <a:fillRect/>
          </a:stretch>
        </p:blipFill>
        <p:spPr bwMode="auto">
          <a:xfrm>
            <a:off x="3708400" y="123825"/>
            <a:ext cx="5329238" cy="3159125"/>
          </a:xfrm>
          <a:prstGeom prst="rect">
            <a:avLst/>
          </a:prstGeom>
          <a:noFill/>
          <a:ln w="9525">
            <a:noFill/>
            <a:miter lim="800000"/>
            <a:headEnd/>
            <a:tailEnd/>
          </a:ln>
        </p:spPr>
      </p:pic>
      <p:pic>
        <p:nvPicPr>
          <p:cNvPr id="64517" name="Picture 6"/>
          <p:cNvPicPr>
            <a:picLocks noChangeAspect="1" noChangeArrowheads="1"/>
          </p:cNvPicPr>
          <p:nvPr/>
        </p:nvPicPr>
        <p:blipFill>
          <a:blip r:embed="rId3"/>
          <a:srcRect/>
          <a:stretch>
            <a:fillRect/>
          </a:stretch>
        </p:blipFill>
        <p:spPr bwMode="auto">
          <a:xfrm>
            <a:off x="3970338" y="3400425"/>
            <a:ext cx="2185987" cy="1639888"/>
          </a:xfrm>
          <a:prstGeom prst="rect">
            <a:avLst/>
          </a:prstGeom>
          <a:noFill/>
          <a:ln w="9525">
            <a:noFill/>
            <a:miter lim="800000"/>
            <a:headEnd/>
            <a:tailEnd/>
          </a:ln>
        </p:spPr>
      </p:pic>
      <p:pic>
        <p:nvPicPr>
          <p:cNvPr id="64518" name="Picture 2" descr="H:\pr\KNAGdag\2008\_1216914799.jpg"/>
          <p:cNvPicPr>
            <a:picLocks noChangeAspect="1" noChangeArrowheads="1"/>
          </p:cNvPicPr>
          <p:nvPr/>
        </p:nvPicPr>
        <p:blipFill>
          <a:blip r:embed="rId4"/>
          <a:srcRect/>
          <a:stretch>
            <a:fillRect/>
          </a:stretch>
        </p:blipFill>
        <p:spPr bwMode="auto">
          <a:xfrm>
            <a:off x="6804025" y="3363913"/>
            <a:ext cx="2160588" cy="1620837"/>
          </a:xfrm>
          <a:prstGeom prst="rect">
            <a:avLst/>
          </a:prstGeom>
          <a:noFill/>
          <a:ln w="9525">
            <a:noFill/>
            <a:miter lim="800000"/>
            <a:headEnd/>
            <a:tailEnd/>
          </a:ln>
        </p:spPr>
      </p:pic>
      <p:pic>
        <p:nvPicPr>
          <p:cNvPr id="64520" name="Picture 4" descr="2005_EQ_locationlg"/>
          <p:cNvPicPr>
            <a:picLocks noChangeAspect="1" noChangeArrowheads="1"/>
          </p:cNvPicPr>
          <p:nvPr/>
        </p:nvPicPr>
        <p:blipFill>
          <a:blip r:embed="rId5"/>
          <a:srcRect/>
          <a:stretch>
            <a:fillRect/>
          </a:stretch>
        </p:blipFill>
        <p:spPr bwMode="auto">
          <a:xfrm>
            <a:off x="323850" y="1917700"/>
            <a:ext cx="2547938" cy="296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p:cNvSpPr>
          <p:nvPr>
            <p:ph type="title"/>
          </p:nvPr>
        </p:nvSpPr>
        <p:spPr/>
        <p:txBody>
          <a:bodyPr/>
          <a:lstStyle/>
          <a:p>
            <a:pPr algn="l"/>
            <a:r>
              <a:rPr lang="nl-NL" smtClean="0"/>
              <a:t>Waarom bevingen bijgesteld?</a:t>
            </a:r>
            <a:endParaRPr lang="en-GB" smtClean="0"/>
          </a:p>
        </p:txBody>
      </p:sp>
      <p:sp>
        <p:nvSpPr>
          <p:cNvPr id="106499" name="Rectangle 3"/>
          <p:cNvSpPr>
            <a:spLocks noGrp="1"/>
          </p:cNvSpPr>
          <p:nvPr>
            <p:ph type="body" idx="1"/>
          </p:nvPr>
        </p:nvSpPr>
        <p:spPr/>
        <p:txBody>
          <a:bodyPr/>
          <a:lstStyle/>
          <a:p>
            <a:pPr>
              <a:lnSpc>
                <a:spcPct val="80000"/>
              </a:lnSpc>
              <a:buFont typeface="Arial" charset="0"/>
              <a:buNone/>
            </a:pPr>
            <a:r>
              <a:rPr lang="en-GB" sz="2400" smtClean="0"/>
              <a:t>	Eerste schattingen op basis van een paar stations, wordt nauwkeuriger als er meer stations worden meegenomen</a:t>
            </a:r>
          </a:p>
          <a:p>
            <a:pPr>
              <a:lnSpc>
                <a:spcPct val="80000"/>
              </a:lnSpc>
              <a:buFont typeface="Arial" charset="0"/>
              <a:buNone/>
            </a:pPr>
            <a:endParaRPr lang="en-GB" sz="2400" smtClean="0"/>
          </a:p>
          <a:p>
            <a:pPr>
              <a:lnSpc>
                <a:spcPct val="80000"/>
              </a:lnSpc>
              <a:buFont typeface="Arial" charset="0"/>
              <a:buNone/>
            </a:pPr>
            <a:r>
              <a:rPr lang="en-GB" sz="2400" smtClean="0"/>
              <a:t>	Magnitude: gebaseerd op amplitude. Per seismisch station zit daar veel meer (lokale) variatie in dan in aankomsttijden.</a:t>
            </a:r>
            <a:br>
              <a:rPr lang="en-GB" sz="2400" smtClean="0"/>
            </a:br>
            <a:r>
              <a:rPr lang="en-GB" sz="2400" smtClean="0"/>
              <a:t/>
            </a:r>
            <a:br>
              <a:rPr lang="en-GB" sz="2400" smtClean="0"/>
            </a:br>
            <a:r>
              <a:rPr lang="en-GB" sz="2400" smtClean="0"/>
              <a:t>Voor grote aardbevingen moet gebruik gemaakt worden van de lage frequentie van oppervlakte-golven. Voor die op veel van de seismische stations op aarde zijn, ben je zo een paar uur verder.</a:t>
            </a:r>
          </a:p>
          <a:p>
            <a:pPr>
              <a:lnSpc>
                <a:spcPct val="80000"/>
              </a:lnSpc>
              <a:buFont typeface="Arial" charset="0"/>
              <a:buNone/>
            </a:pPr>
            <a:r>
              <a:rPr lang="en-GB" sz="2400" smtClean="0"/>
              <a:t/>
            </a:r>
            <a:br>
              <a:rPr lang="en-GB" sz="2400" smtClean="0"/>
            </a:br>
            <a:endParaRPr lang="en-GB" sz="240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algn="l" eaLnBrk="1" hangingPunct="1"/>
            <a:r>
              <a:rPr lang="nl-NL" smtClean="0"/>
              <a:t>Outline</a:t>
            </a:r>
            <a:endParaRPr lang="en-GB" smtClean="0"/>
          </a:p>
        </p:txBody>
      </p:sp>
      <p:sp>
        <p:nvSpPr>
          <p:cNvPr id="3" name="Content Placeholder 2"/>
          <p:cNvSpPr>
            <a:spLocks noGrp="1"/>
          </p:cNvSpPr>
          <p:nvPr>
            <p:ph idx="1"/>
          </p:nvPr>
        </p:nvSpPr>
        <p:spPr/>
        <p:txBody>
          <a:bodyPr>
            <a:normAutofit/>
          </a:bodyPr>
          <a:lstStyle/>
          <a:p>
            <a:pPr eaLnBrk="1" hangingPunct="1"/>
            <a:r>
              <a:rPr lang="nl-NL" sz="2400" smtClean="0"/>
              <a:t>Natuurrampen: </a:t>
            </a:r>
          </a:p>
          <a:p>
            <a:pPr eaLnBrk="1" hangingPunct="1">
              <a:buFont typeface="Arial" charset="0"/>
              <a:buNone/>
            </a:pPr>
            <a:r>
              <a:rPr lang="nl-NL" sz="2400" smtClean="0"/>
              <a:t>		kansen/kosten/regionale verschillen</a:t>
            </a:r>
            <a:endParaRPr lang="nl-NL" sz="2800" smtClean="0"/>
          </a:p>
          <a:p>
            <a:pPr eaLnBrk="1" hangingPunct="1"/>
            <a:r>
              <a:rPr lang="nl-NL" sz="2400" smtClean="0"/>
              <a:t>Aardbevingen:</a:t>
            </a:r>
          </a:p>
          <a:p>
            <a:pPr lvl="1" eaLnBrk="1" hangingPunct="1">
              <a:buFont typeface="Arial" charset="0"/>
              <a:buNone/>
            </a:pPr>
            <a:r>
              <a:rPr lang="nl-NL" sz="2400" smtClean="0"/>
              <a:t>	Golven/Epicentrum/Hypocentrum/Magnitudes/</a:t>
            </a:r>
          </a:p>
          <a:p>
            <a:pPr lvl="1" eaLnBrk="1" hangingPunct="1">
              <a:buFont typeface="Arial" charset="0"/>
              <a:buNone/>
            </a:pPr>
            <a:r>
              <a:rPr lang="nl-NL" sz="2400" smtClean="0"/>
              <a:t>	Relaties frequentie-magnitude/Paleoseismologie</a:t>
            </a:r>
          </a:p>
          <a:p>
            <a:pPr eaLnBrk="1" hangingPunct="1"/>
            <a:r>
              <a:rPr lang="nl-NL" sz="2400" smtClean="0"/>
              <a:t>Moderne methodes (aardbevingen en vulkanen) </a:t>
            </a:r>
          </a:p>
          <a:p>
            <a:pPr eaLnBrk="1" hangingPunct="1"/>
            <a:r>
              <a:rPr lang="nl-NL" sz="2400" smtClean="0"/>
              <a:t>Alternatieven?</a:t>
            </a:r>
          </a:p>
          <a:p>
            <a:pPr eaLnBrk="1" hangingPunct="1"/>
            <a:endParaRPr lang="nl-NL" sz="2400" smtClean="0"/>
          </a:p>
          <a:p>
            <a:pPr eaLnBrk="1" hangingPunct="1">
              <a:buFont typeface="Arial" charset="0"/>
              <a:buNone/>
            </a:pPr>
            <a:endParaRPr lang="nl-NL" sz="2400" smtClean="0"/>
          </a:p>
          <a:p>
            <a:pPr eaLnBrk="1" hangingPunct="1">
              <a:buFont typeface="Arial" charset="0"/>
              <a:buNone/>
            </a:pPr>
            <a:endParaRPr lang="nl-NL" sz="2400" smtClean="0"/>
          </a:p>
          <a:p>
            <a:pPr eaLnBrk="1" hangingPunct="1"/>
            <a:endParaRPr lang="nl-NL" sz="2400" smtClean="0"/>
          </a:p>
          <a:p>
            <a:pPr eaLnBrk="1" hangingPunct="1"/>
            <a:endParaRPr lang="nl-NL" sz="2400" smtClean="0"/>
          </a:p>
          <a:p>
            <a:pPr eaLnBrk="1" hangingPunct="1"/>
            <a:endParaRPr lang="nl-NL" sz="2400" smtClean="0"/>
          </a:p>
          <a:p>
            <a:pPr eaLnBrk="1" hangingPunct="1"/>
            <a:endParaRPr lang="en-GB" sz="2400" smtClean="0"/>
          </a:p>
        </p:txBody>
      </p:sp>
      <p:sp>
        <p:nvSpPr>
          <p:cNvPr id="17412" name="Rectangle 4"/>
          <p:cNvSpPr>
            <a:spLocks noChangeArrowheads="1"/>
          </p:cNvSpPr>
          <p:nvPr/>
        </p:nvSpPr>
        <p:spPr bwMode="auto">
          <a:xfrm>
            <a:off x="5148263" y="195263"/>
            <a:ext cx="3816350" cy="915987"/>
          </a:xfrm>
          <a:prstGeom prst="rect">
            <a:avLst/>
          </a:prstGeom>
          <a:solidFill>
            <a:schemeClr val="bg1"/>
          </a:solidFill>
          <a:ln w="9525" algn="ctr">
            <a:noFill/>
            <a:miter lim="800000"/>
            <a:headEnd/>
            <a:tailEnd/>
          </a:ln>
          <a:effectLst/>
        </p:spPr>
        <p:txBody>
          <a:bodyPr>
            <a:spAutoFit/>
          </a:bodyPr>
          <a:lstStyle/>
          <a:p>
            <a:pPr algn="l"/>
            <a:r>
              <a:rPr lang="nl-NL">
                <a:latin typeface="Calibri" pitchFamily="34" charset="0"/>
              </a:rPr>
              <a:t>Deze presentatie staat (bijna) op </a:t>
            </a:r>
          </a:p>
          <a:p>
            <a:pPr algn="l"/>
            <a:r>
              <a:rPr lang="nl-NL">
                <a:latin typeface="Calibri" pitchFamily="34" charset="0"/>
                <a:hlinkClick r:id="rId2"/>
              </a:rPr>
              <a:t>www.falw.vu.nl/KNAGdag</a:t>
            </a:r>
            <a:endParaRPr lang="nl-NL">
              <a:latin typeface="Calibri" pitchFamily="34" charset="0"/>
            </a:endParaRPr>
          </a:p>
          <a:p>
            <a:pPr algn="l"/>
            <a:r>
              <a:rPr lang="nl-NL">
                <a:latin typeface="Calibri" pitchFamily="34" charset="0"/>
              </a:rPr>
              <a:t>en op </a:t>
            </a:r>
            <a:r>
              <a:rPr lang="nl-NL">
                <a:latin typeface="Calibri" pitchFamily="34" charset="0"/>
                <a:hlinkClick r:id="rId3"/>
              </a:rPr>
              <a:t>www.geo.vu.nl/~andb/KNAGdag</a:t>
            </a:r>
            <a:endParaRPr lang="nl-NL" sz="2800">
              <a:latin typeface="Calibri"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p:cNvPicPr>
            <a:picLocks noChangeAspect="1"/>
          </p:cNvPicPr>
          <p:nvPr/>
        </p:nvPicPr>
        <p:blipFill>
          <a:blip r:embed="rId2"/>
          <a:srcRect/>
          <a:stretch>
            <a:fillRect/>
          </a:stretch>
        </p:blipFill>
        <p:spPr bwMode="auto">
          <a:xfrm>
            <a:off x="5076825" y="195263"/>
            <a:ext cx="3887788" cy="2243137"/>
          </a:xfrm>
          <a:prstGeom prst="rect">
            <a:avLst/>
          </a:prstGeom>
          <a:noFill/>
          <a:ln w="9525">
            <a:noFill/>
            <a:miter lim="800000"/>
            <a:headEnd/>
            <a:tailEnd/>
          </a:ln>
        </p:spPr>
      </p:pic>
      <p:sp>
        <p:nvSpPr>
          <p:cNvPr id="65539" name="Title 1"/>
          <p:cNvSpPr>
            <a:spLocks noGrp="1"/>
          </p:cNvSpPr>
          <p:nvPr>
            <p:ph type="title" idx="4294967295"/>
          </p:nvPr>
        </p:nvSpPr>
        <p:spPr/>
        <p:txBody>
          <a:bodyPr/>
          <a:lstStyle/>
          <a:p>
            <a:pPr algn="l" eaLnBrk="1" hangingPunct="1"/>
            <a:r>
              <a:rPr lang="nl-NL" smtClean="0"/>
              <a:t>Hoeveel, hoe sterk?</a:t>
            </a:r>
            <a:endParaRPr lang="en-GB" smtClean="0"/>
          </a:p>
        </p:txBody>
      </p:sp>
      <p:sp>
        <p:nvSpPr>
          <p:cNvPr id="65540" name="Content Placeholder 2"/>
          <p:cNvSpPr>
            <a:spLocks noGrp="1"/>
          </p:cNvSpPr>
          <p:nvPr>
            <p:ph idx="4294967295"/>
          </p:nvPr>
        </p:nvSpPr>
        <p:spPr/>
        <p:txBody>
          <a:bodyPr/>
          <a:lstStyle/>
          <a:p>
            <a:endParaRPr lang="nl-NL" smtClean="0"/>
          </a:p>
        </p:txBody>
      </p:sp>
      <p:grpSp>
        <p:nvGrpSpPr>
          <p:cNvPr id="65547" name="Group 11"/>
          <p:cNvGrpSpPr>
            <a:grpSpLocks/>
          </p:cNvGrpSpPr>
          <p:nvPr/>
        </p:nvGrpSpPr>
        <p:grpSpPr bwMode="auto">
          <a:xfrm>
            <a:off x="39688" y="2500313"/>
            <a:ext cx="5756275" cy="2593975"/>
            <a:chOff x="0" y="1257"/>
            <a:chExt cx="3966" cy="1952"/>
          </a:xfrm>
        </p:grpSpPr>
        <p:pic>
          <p:nvPicPr>
            <p:cNvPr id="65538" name="Picture 3"/>
            <p:cNvPicPr>
              <a:picLocks noChangeAspect="1"/>
            </p:cNvPicPr>
            <p:nvPr/>
          </p:nvPicPr>
          <p:blipFill>
            <a:blip r:embed="rId3"/>
            <a:srcRect/>
            <a:stretch>
              <a:fillRect/>
            </a:stretch>
          </p:blipFill>
          <p:spPr bwMode="auto">
            <a:xfrm>
              <a:off x="0" y="1257"/>
              <a:ext cx="3966" cy="1952"/>
            </a:xfrm>
            <a:prstGeom prst="rect">
              <a:avLst/>
            </a:prstGeom>
            <a:noFill/>
            <a:ln w="9525">
              <a:noFill/>
              <a:miter lim="800000"/>
              <a:headEnd/>
              <a:tailEnd/>
            </a:ln>
          </p:spPr>
        </p:pic>
        <p:sp>
          <p:nvSpPr>
            <p:cNvPr id="65543" name="Oval 7"/>
            <p:cNvSpPr>
              <a:spLocks noChangeAspect="1" noChangeArrowheads="1"/>
            </p:cNvSpPr>
            <p:nvPr/>
          </p:nvSpPr>
          <p:spPr bwMode="auto">
            <a:xfrm>
              <a:off x="1655" y="1801"/>
              <a:ext cx="29" cy="2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65544" name="Oval 8"/>
            <p:cNvSpPr>
              <a:spLocks noChangeAspect="1" noChangeArrowheads="1"/>
            </p:cNvSpPr>
            <p:nvPr/>
          </p:nvSpPr>
          <p:spPr bwMode="auto">
            <a:xfrm>
              <a:off x="1672" y="1741"/>
              <a:ext cx="29" cy="2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65545" name="Text Box 9"/>
            <p:cNvSpPr txBox="1">
              <a:spLocks noChangeArrowheads="1"/>
            </p:cNvSpPr>
            <p:nvPr/>
          </p:nvSpPr>
          <p:spPr bwMode="auto">
            <a:xfrm>
              <a:off x="1156" y="1795"/>
              <a:ext cx="540" cy="172"/>
            </a:xfrm>
            <a:prstGeom prst="rect">
              <a:avLst/>
            </a:prstGeom>
            <a:noFill/>
            <a:ln w="9525">
              <a:noFill/>
              <a:miter lim="800000"/>
              <a:headEnd/>
              <a:tailEnd/>
            </a:ln>
            <a:effectLst/>
          </p:spPr>
          <p:txBody>
            <a:bodyPr wrap="none">
              <a:spAutoFit/>
            </a:bodyPr>
            <a:lstStyle/>
            <a:p>
              <a:pPr algn="l"/>
              <a:r>
                <a:rPr lang="nl-NL" sz="900" b="1">
                  <a:latin typeface="Calibri" pitchFamily="34" charset="0"/>
                </a:rPr>
                <a:t>Japan (2011)</a:t>
              </a:r>
              <a:endParaRPr lang="en-GB" sz="900" b="1">
                <a:latin typeface="Calibri" pitchFamily="34" charset="0"/>
              </a:endParaRPr>
            </a:p>
          </p:txBody>
        </p:sp>
        <p:sp>
          <p:nvSpPr>
            <p:cNvPr id="65546" name="Text Box 10"/>
            <p:cNvSpPr txBox="1">
              <a:spLocks noChangeArrowheads="1"/>
            </p:cNvSpPr>
            <p:nvPr/>
          </p:nvSpPr>
          <p:spPr bwMode="auto">
            <a:xfrm>
              <a:off x="748" y="1666"/>
              <a:ext cx="629" cy="172"/>
            </a:xfrm>
            <a:prstGeom prst="rect">
              <a:avLst/>
            </a:prstGeom>
            <a:noFill/>
            <a:ln w="9525">
              <a:noFill/>
              <a:miter lim="800000"/>
              <a:headEnd/>
              <a:tailEnd/>
            </a:ln>
            <a:effectLst/>
          </p:spPr>
          <p:txBody>
            <a:bodyPr wrap="none">
              <a:spAutoFit/>
            </a:bodyPr>
            <a:lstStyle/>
            <a:p>
              <a:pPr algn="l"/>
              <a:r>
                <a:rPr lang="nl-NL" sz="900" b="1">
                  <a:latin typeface="Calibri" pitchFamily="34" charset="0"/>
                </a:rPr>
                <a:t>Sumatra (2004)</a:t>
              </a:r>
              <a:endParaRPr lang="en-GB" sz="900" b="1">
                <a:latin typeface="Calibri" pitchFamily="34" charset="0"/>
              </a:endParaRPr>
            </a:p>
          </p:txBody>
        </p:sp>
      </p:grpSp>
      <p:pic>
        <p:nvPicPr>
          <p:cNvPr id="65548" name="Picture 12" descr="GiantQuakesPie"/>
          <p:cNvPicPr>
            <a:picLocks noChangeAspect="1" noChangeArrowheads="1"/>
          </p:cNvPicPr>
          <p:nvPr/>
        </p:nvPicPr>
        <p:blipFill>
          <a:blip r:embed="rId4"/>
          <a:srcRect/>
          <a:stretch>
            <a:fillRect/>
          </a:stretch>
        </p:blipFill>
        <p:spPr bwMode="auto">
          <a:xfrm>
            <a:off x="6011863" y="3043238"/>
            <a:ext cx="2779712" cy="1785937"/>
          </a:xfrm>
          <a:prstGeom prst="rect">
            <a:avLst/>
          </a:prstGeom>
          <a:noFill/>
        </p:spPr>
      </p:pic>
      <p:pic>
        <p:nvPicPr>
          <p:cNvPr id="65550" name="Picture 14" descr="Ammonetal2010-large"/>
          <p:cNvPicPr>
            <a:picLocks noChangeAspect="1" noChangeArrowheads="1"/>
          </p:cNvPicPr>
          <p:nvPr/>
        </p:nvPicPr>
        <p:blipFill>
          <a:blip r:embed="rId5"/>
          <a:srcRect/>
          <a:stretch>
            <a:fillRect/>
          </a:stretch>
        </p:blipFill>
        <p:spPr bwMode="auto">
          <a:xfrm>
            <a:off x="250825" y="1114425"/>
            <a:ext cx="4189413" cy="1457325"/>
          </a:xfrm>
          <a:prstGeom prst="rect">
            <a:avLst/>
          </a:prstGeom>
          <a:noFill/>
        </p:spPr>
      </p:pic>
      <p:sp>
        <p:nvSpPr>
          <p:cNvPr id="65551" name="Line 15"/>
          <p:cNvSpPr>
            <a:spLocks noChangeShapeType="1"/>
          </p:cNvSpPr>
          <p:nvPr/>
        </p:nvSpPr>
        <p:spPr bwMode="auto">
          <a:xfrm flipV="1">
            <a:off x="4440238" y="1708150"/>
            <a:ext cx="0" cy="576263"/>
          </a:xfrm>
          <a:prstGeom prst="line">
            <a:avLst/>
          </a:prstGeom>
          <a:noFill/>
          <a:ln w="9525">
            <a:solidFill>
              <a:schemeClr val="tx1"/>
            </a:solidFill>
            <a:round/>
            <a:headEnd/>
            <a:tailEnd/>
          </a:ln>
          <a:effectLst/>
        </p:spPr>
        <p:txBody>
          <a:bodyPr/>
          <a:lstStyle/>
          <a:p>
            <a:endParaRPr lang="en-US"/>
          </a:p>
        </p:txBody>
      </p:sp>
      <p:sp>
        <p:nvSpPr>
          <p:cNvPr id="65552" name="Line 16"/>
          <p:cNvSpPr>
            <a:spLocks noChangeShapeType="1"/>
          </p:cNvSpPr>
          <p:nvPr/>
        </p:nvSpPr>
        <p:spPr bwMode="auto">
          <a:xfrm flipV="1">
            <a:off x="4440238" y="1779588"/>
            <a:ext cx="0" cy="504825"/>
          </a:xfrm>
          <a:prstGeom prst="line">
            <a:avLst/>
          </a:prstGeom>
          <a:noFill/>
          <a:ln w="9525">
            <a:solidFill>
              <a:schemeClr val="tx1"/>
            </a:solidFill>
            <a:round/>
            <a:headEnd/>
            <a:tailEnd type="oval" w="med" len="med"/>
          </a:ln>
          <a:effectLst/>
        </p:spPr>
        <p:txBody>
          <a:bodyPr/>
          <a:lstStyle/>
          <a:p>
            <a:endParaRPr lang="en-US"/>
          </a:p>
        </p:txBody>
      </p:sp>
      <p:sp>
        <p:nvSpPr>
          <p:cNvPr id="65554" name="Line 18"/>
          <p:cNvSpPr>
            <a:spLocks noChangeShapeType="1"/>
          </p:cNvSpPr>
          <p:nvPr/>
        </p:nvSpPr>
        <p:spPr bwMode="auto">
          <a:xfrm flipV="1">
            <a:off x="4422775" y="1492250"/>
            <a:ext cx="0" cy="792163"/>
          </a:xfrm>
          <a:prstGeom prst="line">
            <a:avLst/>
          </a:prstGeom>
          <a:noFill/>
          <a:ln w="9525">
            <a:solidFill>
              <a:schemeClr val="tx1"/>
            </a:solidFill>
            <a:round/>
            <a:headEnd/>
            <a:tailEnd type="oval" w="med" len="med"/>
          </a:ln>
          <a:effectLst/>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p:nvPr>
        </p:nvSpPr>
        <p:spPr/>
        <p:txBody>
          <a:bodyPr/>
          <a:lstStyle/>
          <a:p>
            <a:pPr algn="l"/>
            <a:r>
              <a:rPr lang="nl-NL" smtClean="0"/>
              <a:t>Relatie sterkte/herhaling</a:t>
            </a:r>
            <a:endParaRPr lang="en-GB" smtClean="0"/>
          </a:p>
        </p:txBody>
      </p:sp>
      <p:sp>
        <p:nvSpPr>
          <p:cNvPr id="66562" name="Rectangle 3"/>
          <p:cNvSpPr>
            <a:spLocks noGrp="1"/>
          </p:cNvSpPr>
          <p:nvPr>
            <p:ph type="body" idx="1"/>
          </p:nvPr>
        </p:nvSpPr>
        <p:spPr/>
        <p:txBody>
          <a:bodyPr/>
          <a:lstStyle/>
          <a:p>
            <a:pPr>
              <a:lnSpc>
                <a:spcPct val="80000"/>
              </a:lnSpc>
            </a:pPr>
            <a:r>
              <a:rPr lang="nl-NL" sz="2400" smtClean="0"/>
              <a:t>Magnitude = logaritmische schaal, </a:t>
            </a:r>
          </a:p>
          <a:p>
            <a:pPr>
              <a:lnSpc>
                <a:spcPct val="80000"/>
              </a:lnSpc>
            </a:pPr>
            <a:r>
              <a:rPr lang="nl-NL" sz="2400" smtClean="0"/>
              <a:t>Relatie sterkte/voorkomen ook: </a:t>
            </a:r>
          </a:p>
          <a:p>
            <a:pPr>
              <a:lnSpc>
                <a:spcPct val="80000"/>
              </a:lnSpc>
            </a:pPr>
            <a:endParaRPr lang="nl-NL" sz="2400" smtClean="0"/>
          </a:p>
          <a:p>
            <a:pPr>
              <a:lnSpc>
                <a:spcPct val="80000"/>
              </a:lnSpc>
            </a:pPr>
            <a:r>
              <a:rPr lang="nl-NL" sz="2400" smtClean="0"/>
              <a:t>Op elkaar gedeeld = rechte lijn</a:t>
            </a:r>
          </a:p>
        </p:txBody>
      </p:sp>
      <p:pic>
        <p:nvPicPr>
          <p:cNvPr id="66564" name="Picture 7"/>
          <p:cNvPicPr>
            <a:picLocks noChangeAspect="1"/>
          </p:cNvPicPr>
          <p:nvPr/>
        </p:nvPicPr>
        <p:blipFill>
          <a:blip r:embed="rId2"/>
          <a:srcRect/>
          <a:stretch>
            <a:fillRect/>
          </a:stretch>
        </p:blipFill>
        <p:spPr bwMode="auto">
          <a:xfrm>
            <a:off x="4787900" y="2101850"/>
            <a:ext cx="4195763" cy="2897188"/>
          </a:xfrm>
          <a:prstGeom prst="rect">
            <a:avLst/>
          </a:prstGeom>
          <a:noFill/>
          <a:ln w="9525">
            <a:noFill/>
            <a:miter lim="800000"/>
            <a:headEnd/>
            <a:tailEnd/>
          </a:ln>
        </p:spPr>
      </p:pic>
      <p:pic>
        <p:nvPicPr>
          <p:cNvPr id="66565" name="Picture 3"/>
          <p:cNvPicPr>
            <a:picLocks noChangeAspect="1"/>
          </p:cNvPicPr>
          <p:nvPr/>
        </p:nvPicPr>
        <p:blipFill>
          <a:blip r:embed="rId3"/>
          <a:srcRect/>
          <a:stretch>
            <a:fillRect/>
          </a:stretch>
        </p:blipFill>
        <p:spPr bwMode="auto">
          <a:xfrm>
            <a:off x="684213" y="2871788"/>
            <a:ext cx="2830512" cy="200501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p:cNvSpPr>
          <p:nvPr>
            <p:ph type="body" idx="1"/>
          </p:nvPr>
        </p:nvSpPr>
        <p:spPr/>
        <p:txBody>
          <a:bodyPr/>
          <a:lstStyle/>
          <a:p>
            <a:endParaRPr lang="en-GB" smtClean="0"/>
          </a:p>
        </p:txBody>
      </p:sp>
      <p:pic>
        <p:nvPicPr>
          <p:cNvPr id="100356" name="Picture 4"/>
          <p:cNvPicPr>
            <a:picLocks noChangeAspect="1" noChangeArrowheads="1"/>
          </p:cNvPicPr>
          <p:nvPr/>
        </p:nvPicPr>
        <p:blipFill>
          <a:blip r:embed="rId2"/>
          <a:srcRect/>
          <a:stretch>
            <a:fillRect/>
          </a:stretch>
        </p:blipFill>
        <p:spPr bwMode="auto">
          <a:xfrm>
            <a:off x="1187450" y="700088"/>
            <a:ext cx="8101013" cy="4321175"/>
          </a:xfrm>
          <a:prstGeom prst="rect">
            <a:avLst/>
          </a:prstGeom>
          <a:noFill/>
          <a:ln w="9525">
            <a:noFill/>
            <a:miter lim="800000"/>
            <a:headEnd/>
            <a:tailEnd/>
          </a:ln>
          <a:effectLst/>
        </p:spPr>
      </p:pic>
      <p:sp>
        <p:nvSpPr>
          <p:cNvPr id="100357" name="Content Placeholder 2"/>
          <p:cNvSpPr>
            <a:spLocks/>
          </p:cNvSpPr>
          <p:nvPr/>
        </p:nvSpPr>
        <p:spPr bwMode="auto">
          <a:xfrm>
            <a:off x="107950" y="3435350"/>
            <a:ext cx="2436813" cy="1223963"/>
          </a:xfrm>
          <a:prstGeom prst="rect">
            <a:avLst/>
          </a:prstGeom>
          <a:solidFill>
            <a:schemeClr val="bg1"/>
          </a:solidFill>
          <a:ln w="9525">
            <a:noFill/>
            <a:miter lim="800000"/>
            <a:headEnd/>
            <a:tailEnd/>
          </a:ln>
        </p:spPr>
        <p:txBody>
          <a:bodyPr/>
          <a:lstStyle/>
          <a:p>
            <a:pPr marL="342900" indent="-342900" algn="l">
              <a:spcBef>
                <a:spcPct val="20000"/>
              </a:spcBef>
              <a:buFont typeface="Arial" charset="0"/>
              <a:buNone/>
            </a:pPr>
            <a:r>
              <a:rPr lang="nl-NL">
                <a:latin typeface="Calibri" pitchFamily="34" charset="0"/>
              </a:rPr>
              <a:t>	‘Voorspellingen’ zijn gebaseerd op zeer korte (geologisch) waarnemingstijd! </a:t>
            </a:r>
            <a:endParaRPr lang="en-GB">
              <a:latin typeface="Calibri" pitchFamily="34" charset="0"/>
            </a:endParaRPr>
          </a:p>
        </p:txBody>
      </p:sp>
      <p:pic>
        <p:nvPicPr>
          <p:cNvPr id="100358" name="Picture 6"/>
          <p:cNvPicPr>
            <a:picLocks noChangeAspect="1" noChangeArrowheads="1"/>
          </p:cNvPicPr>
          <p:nvPr/>
        </p:nvPicPr>
        <p:blipFill>
          <a:blip r:embed="rId3"/>
          <a:srcRect/>
          <a:stretch>
            <a:fillRect/>
          </a:stretch>
        </p:blipFill>
        <p:spPr bwMode="auto">
          <a:xfrm>
            <a:off x="581025" y="2355850"/>
            <a:ext cx="1212850" cy="909638"/>
          </a:xfrm>
          <a:prstGeom prst="rect">
            <a:avLst/>
          </a:prstGeom>
          <a:noFill/>
          <a:ln w="9525">
            <a:noFill/>
            <a:miter lim="800000"/>
            <a:headEnd/>
            <a:tailEnd/>
          </a:ln>
          <a:effectLst/>
        </p:spPr>
      </p:pic>
      <p:sp>
        <p:nvSpPr>
          <p:cNvPr id="100354" name="AutoShape 2"/>
          <p:cNvSpPr>
            <a:spLocks noChangeAspect="1" noChangeArrowheads="1"/>
          </p:cNvSpPr>
          <p:nvPr>
            <p:ph type="title"/>
          </p:nvPr>
        </p:nvSpPr>
        <p:spPr/>
        <p:txBody>
          <a:bodyPr/>
          <a:lstStyle/>
          <a:p>
            <a:pPr algn="l"/>
            <a:r>
              <a:rPr lang="nl-NL" smtClean="0"/>
              <a:t>Per regio?</a:t>
            </a:r>
            <a:endParaRPr lang="en-GB"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algn="l" eaLnBrk="1" hangingPunct="1"/>
            <a:r>
              <a:rPr lang="nl-NL" smtClean="0"/>
              <a:t>Sterkte/herhaling</a:t>
            </a:r>
            <a:endParaRPr lang="en-GB" smtClean="0"/>
          </a:p>
        </p:txBody>
      </p:sp>
      <p:sp>
        <p:nvSpPr>
          <p:cNvPr id="67586" name="Content Placeholder 2"/>
          <p:cNvSpPr>
            <a:spLocks noGrp="1"/>
          </p:cNvSpPr>
          <p:nvPr>
            <p:ph idx="1"/>
          </p:nvPr>
        </p:nvSpPr>
        <p:spPr>
          <a:xfrm>
            <a:off x="457200" y="1200150"/>
            <a:ext cx="4330700" cy="3394075"/>
          </a:xfrm>
        </p:spPr>
        <p:txBody>
          <a:bodyPr/>
          <a:lstStyle/>
          <a:p>
            <a:pPr eaLnBrk="1" hangingPunct="1"/>
            <a:r>
              <a:rPr lang="nl-NL" sz="2400" smtClean="0"/>
              <a:t>Per gebied dus anders.</a:t>
            </a:r>
            <a:endParaRPr lang="en-GB" sz="2400" smtClean="0"/>
          </a:p>
          <a:p>
            <a:pPr eaLnBrk="1" hangingPunct="1"/>
            <a:r>
              <a:rPr lang="nl-NL" sz="2400" smtClean="0"/>
              <a:t>Eigenlijk hebben we  extremen nog niet meegemaakt. </a:t>
            </a:r>
            <a:endParaRPr lang="en-GB" sz="2400" smtClean="0"/>
          </a:p>
        </p:txBody>
      </p:sp>
      <p:pic>
        <p:nvPicPr>
          <p:cNvPr id="67588" name="Picture 4"/>
          <p:cNvPicPr>
            <a:picLocks noChangeAspect="1"/>
          </p:cNvPicPr>
          <p:nvPr/>
        </p:nvPicPr>
        <p:blipFill>
          <a:blip r:embed="rId2"/>
          <a:srcRect/>
          <a:stretch>
            <a:fillRect/>
          </a:stretch>
        </p:blipFill>
        <p:spPr bwMode="auto">
          <a:xfrm>
            <a:off x="5176838" y="2643188"/>
            <a:ext cx="2470150" cy="2085975"/>
          </a:xfrm>
          <a:prstGeom prst="rect">
            <a:avLst/>
          </a:prstGeom>
          <a:noFill/>
          <a:ln w="9525">
            <a:noFill/>
            <a:miter lim="800000"/>
            <a:headEnd/>
            <a:tailEnd/>
          </a:ln>
        </p:spPr>
      </p:pic>
      <p:pic>
        <p:nvPicPr>
          <p:cNvPr id="67589" name="Picture 5"/>
          <p:cNvPicPr>
            <a:picLocks noChangeAspect="1"/>
          </p:cNvPicPr>
          <p:nvPr/>
        </p:nvPicPr>
        <p:blipFill>
          <a:blip r:embed="rId3"/>
          <a:srcRect/>
          <a:stretch>
            <a:fillRect/>
          </a:stretch>
        </p:blipFill>
        <p:spPr bwMode="auto">
          <a:xfrm>
            <a:off x="5795963" y="963613"/>
            <a:ext cx="3157537" cy="1439862"/>
          </a:xfrm>
          <a:prstGeom prst="rect">
            <a:avLst/>
          </a:prstGeom>
          <a:noFill/>
          <a:ln w="9525">
            <a:noFill/>
            <a:miter lim="800000"/>
            <a:headEnd/>
            <a:tailEnd/>
          </a:ln>
        </p:spPr>
      </p:pic>
      <p:pic>
        <p:nvPicPr>
          <p:cNvPr id="67590" name="Picture 6"/>
          <p:cNvPicPr>
            <a:picLocks noChangeAspect="1"/>
          </p:cNvPicPr>
          <p:nvPr/>
        </p:nvPicPr>
        <p:blipFill>
          <a:blip r:embed="rId4"/>
          <a:srcRect/>
          <a:stretch>
            <a:fillRect/>
          </a:stretch>
        </p:blipFill>
        <p:spPr bwMode="auto">
          <a:xfrm>
            <a:off x="2938463" y="2500313"/>
            <a:ext cx="1633537" cy="2517775"/>
          </a:xfrm>
          <a:prstGeom prst="rect">
            <a:avLst/>
          </a:prstGeom>
          <a:noFill/>
          <a:ln w="9525">
            <a:noFill/>
            <a:miter lim="800000"/>
            <a:headEnd/>
            <a:tailEnd/>
          </a:ln>
        </p:spPr>
      </p:pic>
      <p:pic>
        <p:nvPicPr>
          <p:cNvPr id="67592" name="Picture 8"/>
          <p:cNvPicPr>
            <a:picLocks noChangeAspect="1"/>
          </p:cNvPicPr>
          <p:nvPr/>
        </p:nvPicPr>
        <p:blipFill>
          <a:blip r:embed="rId5"/>
          <a:srcRect/>
          <a:stretch>
            <a:fillRect/>
          </a:stretch>
        </p:blipFill>
        <p:spPr bwMode="auto">
          <a:xfrm>
            <a:off x="4211638" y="1200150"/>
            <a:ext cx="1150937" cy="1125538"/>
          </a:xfrm>
          <a:prstGeom prst="rect">
            <a:avLst/>
          </a:prstGeom>
          <a:noFill/>
          <a:ln w="9525">
            <a:noFill/>
            <a:miter lim="800000"/>
            <a:headEnd/>
            <a:tailEnd/>
          </a:ln>
        </p:spPr>
      </p:pic>
      <p:sp>
        <p:nvSpPr>
          <p:cNvPr id="67594" name="Text Box 10"/>
          <p:cNvSpPr txBox="1">
            <a:spLocks noChangeArrowheads="1"/>
          </p:cNvSpPr>
          <p:nvPr/>
        </p:nvSpPr>
        <p:spPr bwMode="auto">
          <a:xfrm>
            <a:off x="6516688" y="2211388"/>
            <a:ext cx="2170112" cy="366712"/>
          </a:xfrm>
          <a:prstGeom prst="rect">
            <a:avLst/>
          </a:prstGeom>
          <a:noFill/>
          <a:ln w="9525">
            <a:noFill/>
            <a:miter lim="800000"/>
            <a:headEnd/>
            <a:tailEnd/>
          </a:ln>
          <a:effectLst/>
        </p:spPr>
        <p:txBody>
          <a:bodyPr>
            <a:spAutoFit/>
          </a:bodyPr>
          <a:lstStyle/>
          <a:p>
            <a:pPr algn="l">
              <a:spcBef>
                <a:spcPct val="50000"/>
              </a:spcBef>
            </a:pPr>
            <a:endParaRPr lang="en-GB"/>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p:cNvSpPr>
          <p:nvPr>
            <p:ph type="title"/>
          </p:nvPr>
        </p:nvSpPr>
        <p:spPr/>
        <p:txBody>
          <a:bodyPr/>
          <a:lstStyle/>
          <a:p>
            <a:pPr algn="l"/>
            <a:r>
              <a:rPr lang="nl-NL" smtClean="0"/>
              <a:t>Voorspelling?</a:t>
            </a:r>
            <a:endParaRPr lang="en-GB" smtClean="0"/>
          </a:p>
        </p:txBody>
      </p:sp>
      <p:sp>
        <p:nvSpPr>
          <p:cNvPr id="99331" name="Rectangle 3"/>
          <p:cNvSpPr>
            <a:spLocks noGrp="1"/>
          </p:cNvSpPr>
          <p:nvPr>
            <p:ph type="body" idx="1"/>
          </p:nvPr>
        </p:nvSpPr>
        <p:spPr>
          <a:xfrm>
            <a:off x="457200" y="1200150"/>
            <a:ext cx="3178175" cy="3394075"/>
          </a:xfrm>
        </p:spPr>
        <p:txBody>
          <a:bodyPr/>
          <a:lstStyle/>
          <a:p>
            <a:r>
              <a:rPr lang="nl-NL" sz="2400" smtClean="0"/>
              <a:t>Op basis van deze herhalingstijd, voorspellen?</a:t>
            </a:r>
          </a:p>
          <a:p>
            <a:endParaRPr lang="nl-NL" sz="2400" smtClean="0"/>
          </a:p>
          <a:p>
            <a:endParaRPr lang="en-GB" sz="2400" smtClean="0"/>
          </a:p>
        </p:txBody>
      </p:sp>
      <p:pic>
        <p:nvPicPr>
          <p:cNvPr id="99332" name="Picture 4"/>
          <p:cNvPicPr>
            <a:picLocks noChangeAspect="1" noChangeArrowheads="1"/>
          </p:cNvPicPr>
          <p:nvPr/>
        </p:nvPicPr>
        <p:blipFill>
          <a:blip r:embed="rId2"/>
          <a:srcRect/>
          <a:stretch>
            <a:fillRect/>
          </a:stretch>
        </p:blipFill>
        <p:spPr bwMode="auto">
          <a:xfrm>
            <a:off x="3779838" y="206375"/>
            <a:ext cx="5208587" cy="3670300"/>
          </a:xfrm>
          <a:prstGeom prst="rect">
            <a:avLst/>
          </a:prstGeom>
          <a:noFill/>
          <a:ln w="9525">
            <a:noFill/>
            <a:miter lim="800000"/>
            <a:headEnd/>
            <a:tailEnd/>
          </a:ln>
          <a:effectLst/>
        </p:spPr>
      </p:pic>
      <p:pic>
        <p:nvPicPr>
          <p:cNvPr id="99333" name="Picture 5"/>
          <p:cNvPicPr>
            <a:picLocks noChangeAspect="1" noChangeArrowheads="1"/>
          </p:cNvPicPr>
          <p:nvPr/>
        </p:nvPicPr>
        <p:blipFill>
          <a:blip r:embed="rId3"/>
          <a:srcRect/>
          <a:stretch>
            <a:fillRect/>
          </a:stretch>
        </p:blipFill>
        <p:spPr bwMode="auto">
          <a:xfrm>
            <a:off x="547688" y="2355850"/>
            <a:ext cx="2079625" cy="2663825"/>
          </a:xfrm>
          <a:prstGeom prst="rect">
            <a:avLst/>
          </a:prstGeom>
          <a:noFill/>
          <a:ln w="9525">
            <a:noFill/>
            <a:miter lim="800000"/>
            <a:headEnd/>
            <a:tailEnd/>
          </a:ln>
          <a:effectLst/>
        </p:spPr>
      </p:pic>
      <p:sp>
        <p:nvSpPr>
          <p:cNvPr id="99334" name="Rectangle 6"/>
          <p:cNvSpPr>
            <a:spLocks/>
          </p:cNvSpPr>
          <p:nvPr/>
        </p:nvSpPr>
        <p:spPr bwMode="auto">
          <a:xfrm>
            <a:off x="3779838" y="4156075"/>
            <a:ext cx="5208587" cy="650875"/>
          </a:xfrm>
          <a:prstGeom prst="rect">
            <a:avLst/>
          </a:prstGeom>
          <a:noFill/>
          <a:ln w="9525">
            <a:noFill/>
            <a:miter lim="800000"/>
            <a:headEnd/>
            <a:tailEnd/>
          </a:ln>
        </p:spPr>
        <p:txBody>
          <a:bodyPr/>
          <a:lstStyle/>
          <a:p>
            <a:pPr marL="342900" indent="-342900" algn="l" eaLnBrk="0" hangingPunct="0">
              <a:spcBef>
                <a:spcPct val="20000"/>
              </a:spcBef>
              <a:buFont typeface="Arial" charset="0"/>
              <a:buNone/>
            </a:pPr>
            <a:r>
              <a:rPr lang="nl-NL" sz="2400">
                <a:latin typeface="Calibri" pitchFamily="34" charset="0"/>
              </a:rPr>
              <a:t>Meer gegevens terug in de tijd nodig!</a:t>
            </a:r>
            <a:endParaRPr lang="en-GB" sz="2400">
              <a:latin typeface="Calibri" pitchFamily="34" charset="0"/>
            </a:endParaRPr>
          </a:p>
          <a:p>
            <a:pPr marL="342900" indent="-342900" algn="l" eaLnBrk="0" hangingPunct="0">
              <a:spcBef>
                <a:spcPct val="20000"/>
              </a:spcBef>
              <a:buFont typeface="Arial" charset="0"/>
              <a:buChar char="•"/>
            </a:pPr>
            <a:endParaRPr lang="en-GB" sz="2400">
              <a:latin typeface="Calibri"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p:cNvSpPr>
          <p:nvPr>
            <p:ph type="title"/>
          </p:nvPr>
        </p:nvSpPr>
        <p:spPr/>
        <p:txBody>
          <a:bodyPr/>
          <a:lstStyle/>
          <a:p>
            <a:pPr algn="l"/>
            <a:r>
              <a:rPr lang="nl-NL" smtClean="0"/>
              <a:t>Zuid-Nederland</a:t>
            </a:r>
            <a:endParaRPr lang="en-GB" smtClean="0"/>
          </a:p>
        </p:txBody>
      </p:sp>
      <p:sp>
        <p:nvSpPr>
          <p:cNvPr id="69634" name="Rectangle 3"/>
          <p:cNvSpPr>
            <a:spLocks noGrp="1"/>
          </p:cNvSpPr>
          <p:nvPr>
            <p:ph type="body" idx="1"/>
          </p:nvPr>
        </p:nvSpPr>
        <p:spPr/>
        <p:txBody>
          <a:bodyPr/>
          <a:lstStyle/>
          <a:p>
            <a:endParaRPr lang="en-GB" smtClean="0"/>
          </a:p>
        </p:txBody>
      </p:sp>
      <p:pic>
        <p:nvPicPr>
          <p:cNvPr id="69635" name="Picture 2"/>
          <p:cNvPicPr>
            <a:picLocks noChangeAspect="1" noChangeArrowheads="1"/>
          </p:cNvPicPr>
          <p:nvPr/>
        </p:nvPicPr>
        <p:blipFill>
          <a:blip r:embed="rId2"/>
          <a:srcRect/>
          <a:stretch>
            <a:fillRect/>
          </a:stretch>
        </p:blipFill>
        <p:spPr bwMode="auto">
          <a:xfrm>
            <a:off x="2801938" y="1365250"/>
            <a:ext cx="2935287" cy="3565525"/>
          </a:xfrm>
          <a:prstGeom prst="rect">
            <a:avLst/>
          </a:prstGeom>
          <a:noFill/>
          <a:ln w="9525">
            <a:noFill/>
            <a:miter lim="800000"/>
            <a:headEnd/>
            <a:tailEnd/>
          </a:ln>
        </p:spPr>
      </p:pic>
      <p:pic>
        <p:nvPicPr>
          <p:cNvPr id="69636" name="Picture 3"/>
          <p:cNvPicPr>
            <a:picLocks noChangeAspect="1" noChangeArrowheads="1"/>
          </p:cNvPicPr>
          <p:nvPr/>
        </p:nvPicPr>
        <p:blipFill>
          <a:blip r:embed="rId3"/>
          <a:srcRect/>
          <a:stretch>
            <a:fillRect/>
          </a:stretch>
        </p:blipFill>
        <p:spPr bwMode="auto">
          <a:xfrm>
            <a:off x="250825" y="3505200"/>
            <a:ext cx="2263775" cy="1425575"/>
          </a:xfrm>
          <a:prstGeom prst="rect">
            <a:avLst/>
          </a:prstGeom>
          <a:noFill/>
          <a:ln w="9525">
            <a:noFill/>
            <a:miter lim="800000"/>
            <a:headEnd/>
            <a:tailEnd/>
          </a:ln>
        </p:spPr>
      </p:pic>
      <p:pic>
        <p:nvPicPr>
          <p:cNvPr id="69637" name="Picture 5" descr="uden ahn"/>
          <p:cNvPicPr>
            <a:picLocks noChangeAspect="1" noChangeArrowheads="1"/>
          </p:cNvPicPr>
          <p:nvPr/>
        </p:nvPicPr>
        <p:blipFill>
          <a:blip r:embed="rId4"/>
          <a:srcRect/>
          <a:stretch>
            <a:fillRect/>
          </a:stretch>
        </p:blipFill>
        <p:spPr bwMode="auto">
          <a:xfrm>
            <a:off x="5737225" y="49213"/>
            <a:ext cx="2949575" cy="3098800"/>
          </a:xfrm>
          <a:prstGeom prst="rect">
            <a:avLst/>
          </a:prstGeom>
          <a:noFill/>
          <a:ln w="9525">
            <a:noFill/>
            <a:miter lim="800000"/>
            <a:headEnd/>
            <a:tailEnd/>
          </a:ln>
        </p:spPr>
      </p:pic>
      <p:pic>
        <p:nvPicPr>
          <p:cNvPr id="69638" name="Picture 3" descr="H:\pics\actueel\aardbeving\limburg\colorbeeld_peelrandbreuk.jpg"/>
          <p:cNvPicPr>
            <a:picLocks noChangeAspect="1" noChangeArrowheads="1"/>
          </p:cNvPicPr>
          <p:nvPr/>
        </p:nvPicPr>
        <p:blipFill>
          <a:blip r:embed="rId5"/>
          <a:srcRect/>
          <a:stretch>
            <a:fillRect/>
          </a:stretch>
        </p:blipFill>
        <p:spPr bwMode="auto">
          <a:xfrm>
            <a:off x="6084888" y="3148013"/>
            <a:ext cx="2711450" cy="1909762"/>
          </a:xfrm>
          <a:prstGeom prst="rect">
            <a:avLst/>
          </a:prstGeom>
          <a:noFill/>
          <a:ln w="9525">
            <a:noFill/>
            <a:miter lim="800000"/>
            <a:headEnd/>
            <a:tailEnd/>
          </a:ln>
        </p:spPr>
      </p:pic>
      <p:pic>
        <p:nvPicPr>
          <p:cNvPr id="69640" name="Picture 11"/>
          <p:cNvPicPr>
            <a:picLocks noChangeAspect="1" noChangeArrowheads="1"/>
          </p:cNvPicPr>
          <p:nvPr/>
        </p:nvPicPr>
        <p:blipFill>
          <a:blip r:embed="rId6"/>
          <a:srcRect/>
          <a:stretch>
            <a:fillRect/>
          </a:stretch>
        </p:blipFill>
        <p:spPr bwMode="auto">
          <a:xfrm>
            <a:off x="323850" y="1563688"/>
            <a:ext cx="2087563" cy="1714500"/>
          </a:xfrm>
          <a:prstGeom prst="rect">
            <a:avLst/>
          </a:prstGeom>
          <a:noFill/>
          <a:ln w="9525">
            <a:noFill/>
            <a:miter lim="800000"/>
            <a:headEnd/>
            <a:tailEnd/>
          </a:ln>
        </p:spPr>
      </p:pic>
      <p:sp>
        <p:nvSpPr>
          <p:cNvPr id="69641" name="Line 6"/>
          <p:cNvSpPr>
            <a:spLocks noChangeShapeType="1"/>
          </p:cNvSpPr>
          <p:nvPr/>
        </p:nvSpPr>
        <p:spPr bwMode="auto">
          <a:xfrm flipH="1">
            <a:off x="3995738" y="1779588"/>
            <a:ext cx="1944687" cy="215900"/>
          </a:xfrm>
          <a:prstGeom prst="line">
            <a:avLst/>
          </a:prstGeom>
          <a:noFill/>
          <a:ln w="38100">
            <a:solidFill>
              <a:schemeClr val="accent1"/>
            </a:solidFill>
            <a:round/>
            <a:headEnd/>
            <a:tailEnd type="arrow" w="med" len="med"/>
          </a:ln>
        </p:spPr>
        <p:txBody>
          <a:bodyPr/>
          <a:lstStyle/>
          <a:p>
            <a:endParaRPr lang="en-US"/>
          </a:p>
        </p:txBody>
      </p:sp>
      <p:sp>
        <p:nvSpPr>
          <p:cNvPr id="69642" name="Line 6"/>
          <p:cNvSpPr>
            <a:spLocks noChangeShapeType="1"/>
          </p:cNvSpPr>
          <p:nvPr/>
        </p:nvSpPr>
        <p:spPr bwMode="auto">
          <a:xfrm flipH="1" flipV="1">
            <a:off x="4140200" y="2500313"/>
            <a:ext cx="1944688" cy="777875"/>
          </a:xfrm>
          <a:prstGeom prst="line">
            <a:avLst/>
          </a:prstGeom>
          <a:noFill/>
          <a:ln w="38100">
            <a:solidFill>
              <a:schemeClr val="accent1"/>
            </a:solidFill>
            <a:round/>
            <a:headEnd/>
            <a:tailEnd type="arrow" w="med" len="med"/>
          </a:ln>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idx="4294967295"/>
          </p:nvPr>
        </p:nvSpPr>
        <p:spPr/>
        <p:txBody>
          <a:bodyPr/>
          <a:lstStyle/>
          <a:p>
            <a:pPr algn="l"/>
            <a:r>
              <a:rPr lang="nl-NL" smtClean="0"/>
              <a:t>Feldbiss</a:t>
            </a:r>
            <a:endParaRPr lang="en-GB" smtClean="0"/>
          </a:p>
        </p:txBody>
      </p:sp>
      <p:sp>
        <p:nvSpPr>
          <p:cNvPr id="70658" name="Content Placeholder 2"/>
          <p:cNvSpPr>
            <a:spLocks noGrp="1"/>
          </p:cNvSpPr>
          <p:nvPr>
            <p:ph idx="4294967295"/>
          </p:nvPr>
        </p:nvSpPr>
        <p:spPr/>
        <p:txBody>
          <a:bodyPr/>
          <a:lstStyle/>
          <a:p>
            <a:r>
              <a:rPr lang="nl-NL" sz="2400" smtClean="0"/>
              <a:t>Lengte van beweging breuk te bepalen,</a:t>
            </a:r>
          </a:p>
          <a:p>
            <a:pPr>
              <a:buFont typeface="Arial" charset="0"/>
              <a:buNone/>
            </a:pPr>
            <a:r>
              <a:rPr lang="nl-NL" sz="2400" smtClean="0"/>
              <a:t> uit sleuf zelf hoeveel meter verzet =</a:t>
            </a:r>
          </a:p>
          <a:p>
            <a:pPr>
              <a:buFont typeface="Arial" charset="0"/>
              <a:buNone/>
            </a:pPr>
            <a:r>
              <a:rPr lang="nl-NL" sz="2400" smtClean="0"/>
              <a:t>Moment magnitude! </a:t>
            </a:r>
            <a:endParaRPr lang="en-GB" sz="2400" smtClean="0"/>
          </a:p>
        </p:txBody>
      </p:sp>
      <p:pic>
        <p:nvPicPr>
          <p:cNvPr id="70659" name="Picture 2" descr="H:\pics\actueel\aardbeving\limburg\color_feldbiss.jpg"/>
          <p:cNvPicPr>
            <a:picLocks noChangeAspect="1" noChangeArrowheads="1"/>
          </p:cNvPicPr>
          <p:nvPr/>
        </p:nvPicPr>
        <p:blipFill>
          <a:blip r:embed="rId2"/>
          <a:srcRect/>
          <a:stretch>
            <a:fillRect/>
          </a:stretch>
        </p:blipFill>
        <p:spPr bwMode="auto">
          <a:xfrm>
            <a:off x="34925" y="2660650"/>
            <a:ext cx="3006725" cy="2287588"/>
          </a:xfrm>
          <a:prstGeom prst="rect">
            <a:avLst/>
          </a:prstGeom>
          <a:noFill/>
          <a:ln w="9525">
            <a:noFill/>
            <a:miter lim="800000"/>
            <a:headEnd/>
            <a:tailEnd/>
          </a:ln>
        </p:spPr>
      </p:pic>
      <p:pic>
        <p:nvPicPr>
          <p:cNvPr id="70660" name="Picture 6" descr="H:\pics\actueel\aardbeving\limburg\blokje_sleuf.gif"/>
          <p:cNvPicPr>
            <a:picLocks noChangeAspect="1" noChangeArrowheads="1"/>
          </p:cNvPicPr>
          <p:nvPr/>
        </p:nvPicPr>
        <p:blipFill>
          <a:blip r:embed="rId3"/>
          <a:srcRect/>
          <a:stretch>
            <a:fillRect/>
          </a:stretch>
        </p:blipFill>
        <p:spPr bwMode="auto">
          <a:xfrm>
            <a:off x="3203575" y="2967038"/>
            <a:ext cx="2663825" cy="1836737"/>
          </a:xfrm>
          <a:prstGeom prst="rect">
            <a:avLst/>
          </a:prstGeom>
          <a:noFill/>
          <a:ln w="9525">
            <a:noFill/>
            <a:miter lim="800000"/>
            <a:headEnd/>
            <a:tailEnd/>
          </a:ln>
        </p:spPr>
      </p:pic>
      <p:pic>
        <p:nvPicPr>
          <p:cNvPr id="70661" name="Picture 8" descr="H:\pics\actueel\aardbeving\limburg\bordborn\bord_breuk.tif"/>
          <p:cNvPicPr>
            <a:picLocks noChangeAspect="1" noChangeArrowheads="1"/>
          </p:cNvPicPr>
          <p:nvPr/>
        </p:nvPicPr>
        <p:blipFill>
          <a:blip r:embed="rId4"/>
          <a:srcRect/>
          <a:stretch>
            <a:fillRect/>
          </a:stretch>
        </p:blipFill>
        <p:spPr bwMode="auto">
          <a:xfrm>
            <a:off x="6300788" y="842963"/>
            <a:ext cx="2670175" cy="410527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8" name="Picture 2"/>
          <p:cNvPicPr>
            <a:picLocks noChangeAspect="1" noChangeArrowheads="1"/>
          </p:cNvPicPr>
          <p:nvPr/>
        </p:nvPicPr>
        <p:blipFill>
          <a:blip r:embed="rId2"/>
          <a:srcRect/>
          <a:stretch>
            <a:fillRect/>
          </a:stretch>
        </p:blipFill>
        <p:spPr bwMode="auto">
          <a:xfrm>
            <a:off x="6129338" y="63500"/>
            <a:ext cx="2835275" cy="3444875"/>
          </a:xfrm>
          <a:prstGeom prst="rect">
            <a:avLst/>
          </a:prstGeom>
          <a:noFill/>
          <a:ln w="9525">
            <a:noFill/>
            <a:miter lim="800000"/>
            <a:headEnd/>
            <a:tailEnd/>
          </a:ln>
        </p:spPr>
      </p:pic>
      <p:sp>
        <p:nvSpPr>
          <p:cNvPr id="71681" name="Title 1"/>
          <p:cNvSpPr>
            <a:spLocks noGrp="1"/>
          </p:cNvSpPr>
          <p:nvPr>
            <p:ph type="title" idx="4294967295"/>
          </p:nvPr>
        </p:nvSpPr>
        <p:spPr/>
        <p:txBody>
          <a:bodyPr/>
          <a:lstStyle/>
          <a:p>
            <a:pPr algn="l" eaLnBrk="1" hangingPunct="1"/>
            <a:r>
              <a:rPr lang="nl-NL" smtClean="0"/>
              <a:t>Geleenbreuk</a:t>
            </a:r>
            <a:endParaRPr lang="en-GB" smtClean="0"/>
          </a:p>
        </p:txBody>
      </p:sp>
      <p:sp>
        <p:nvSpPr>
          <p:cNvPr id="71682" name="Content Placeholder 2"/>
          <p:cNvSpPr txBox="1">
            <a:spLocks/>
          </p:cNvSpPr>
          <p:nvPr/>
        </p:nvSpPr>
        <p:spPr bwMode="auto">
          <a:xfrm>
            <a:off x="457200" y="1200150"/>
            <a:ext cx="8229600" cy="3394075"/>
          </a:xfrm>
          <a:prstGeom prst="rect">
            <a:avLst/>
          </a:prstGeom>
          <a:noFill/>
          <a:ln w="9525">
            <a:noFill/>
            <a:miter lim="800000"/>
            <a:headEnd/>
            <a:tailEnd/>
          </a:ln>
        </p:spPr>
        <p:txBody>
          <a:bodyPr/>
          <a:lstStyle/>
          <a:p>
            <a:pPr marL="342900" indent="-342900" algn="l">
              <a:spcBef>
                <a:spcPct val="20000"/>
              </a:spcBef>
              <a:buFont typeface="Arial" charset="0"/>
              <a:buChar char="•"/>
            </a:pPr>
            <a:r>
              <a:rPr lang="nl-NL" sz="2400">
                <a:latin typeface="Calibri" pitchFamily="34" charset="0"/>
              </a:rPr>
              <a:t>46.000 tot 20.000 jaar geleden: </a:t>
            </a:r>
          </a:p>
          <a:p>
            <a:pPr marL="342900" indent="-342900" algn="l">
              <a:spcBef>
                <a:spcPct val="20000"/>
              </a:spcBef>
              <a:buFont typeface="Arial" charset="0"/>
              <a:buNone/>
            </a:pPr>
            <a:r>
              <a:rPr lang="nl-NL" sz="2400">
                <a:latin typeface="Calibri" pitchFamily="34" charset="0"/>
              </a:rPr>
              <a:t>minimaal 6.3-6.7 net over de grens (Bree).</a:t>
            </a:r>
            <a:endParaRPr lang="en-GB" sz="2400">
              <a:latin typeface="Calibri" pitchFamily="34" charset="0"/>
            </a:endParaRPr>
          </a:p>
        </p:txBody>
      </p:sp>
      <p:pic>
        <p:nvPicPr>
          <p:cNvPr id="71683" name="Picture 8" descr="IMG_1531"/>
          <p:cNvPicPr>
            <a:picLocks noChangeAspect="1" noChangeArrowheads="1"/>
          </p:cNvPicPr>
          <p:nvPr/>
        </p:nvPicPr>
        <p:blipFill>
          <a:blip r:embed="rId3"/>
          <a:srcRect/>
          <a:stretch>
            <a:fillRect/>
          </a:stretch>
        </p:blipFill>
        <p:spPr bwMode="auto">
          <a:xfrm>
            <a:off x="149225" y="2716213"/>
            <a:ext cx="3054350" cy="2290762"/>
          </a:xfrm>
          <a:prstGeom prst="rect">
            <a:avLst/>
          </a:prstGeom>
          <a:noFill/>
          <a:ln w="9525">
            <a:noFill/>
            <a:miter lim="800000"/>
            <a:headEnd/>
            <a:tailEnd/>
          </a:ln>
        </p:spPr>
      </p:pic>
      <p:pic>
        <p:nvPicPr>
          <p:cNvPr id="71684" name="Picture 10" descr="IMG_1528"/>
          <p:cNvPicPr>
            <a:picLocks noChangeAspect="1" noChangeArrowheads="1"/>
          </p:cNvPicPr>
          <p:nvPr/>
        </p:nvPicPr>
        <p:blipFill>
          <a:blip r:embed="rId4"/>
          <a:srcRect/>
          <a:stretch>
            <a:fillRect/>
          </a:stretch>
        </p:blipFill>
        <p:spPr bwMode="auto">
          <a:xfrm>
            <a:off x="5867400" y="2716213"/>
            <a:ext cx="3054350" cy="2290762"/>
          </a:xfrm>
          <a:prstGeom prst="rect">
            <a:avLst/>
          </a:prstGeom>
          <a:noFill/>
          <a:ln w="9525">
            <a:noFill/>
            <a:miter lim="800000"/>
            <a:headEnd/>
            <a:tailEnd/>
          </a:ln>
        </p:spPr>
      </p:pic>
      <p:sp>
        <p:nvSpPr>
          <p:cNvPr id="71685" name="Rectangle 8"/>
          <p:cNvSpPr>
            <a:spLocks noChangeArrowheads="1"/>
          </p:cNvSpPr>
          <p:nvPr/>
        </p:nvSpPr>
        <p:spPr bwMode="auto">
          <a:xfrm>
            <a:off x="2411413" y="2427288"/>
            <a:ext cx="3455987" cy="2716212"/>
          </a:xfrm>
          <a:prstGeom prst="rect">
            <a:avLst/>
          </a:prstGeom>
          <a:solidFill>
            <a:schemeClr val="bg1"/>
          </a:solidFill>
          <a:ln w="9525">
            <a:noFill/>
            <a:miter lim="800000"/>
            <a:headEnd/>
            <a:tailEnd/>
          </a:ln>
        </p:spPr>
        <p:txBody>
          <a:bodyPr wrap="none" anchor="ctr"/>
          <a:lstStyle/>
          <a:p>
            <a:pPr algn="l"/>
            <a:endParaRPr lang="en-GB"/>
          </a:p>
        </p:txBody>
      </p:sp>
      <p:pic>
        <p:nvPicPr>
          <p:cNvPr id="71686" name="Content Placeholder 3"/>
          <p:cNvPicPr>
            <a:picLocks noGrp="1" noChangeAspect="1"/>
          </p:cNvPicPr>
          <p:nvPr>
            <p:ph idx="4294967295"/>
          </p:nvPr>
        </p:nvPicPr>
        <p:blipFill>
          <a:blip r:embed="rId5"/>
          <a:srcRect/>
          <a:stretch>
            <a:fillRect/>
          </a:stretch>
        </p:blipFill>
        <p:spPr>
          <a:xfrm>
            <a:off x="2411413" y="2420938"/>
            <a:ext cx="3384550" cy="2722562"/>
          </a:xfrm>
        </p:spPr>
      </p:pic>
      <p:sp>
        <p:nvSpPr>
          <p:cNvPr id="71689" name="Line 6"/>
          <p:cNvSpPr>
            <a:spLocks noChangeShapeType="1"/>
          </p:cNvSpPr>
          <p:nvPr/>
        </p:nvSpPr>
        <p:spPr bwMode="auto">
          <a:xfrm flipH="1">
            <a:off x="4184650" y="1419225"/>
            <a:ext cx="2835275" cy="1368425"/>
          </a:xfrm>
          <a:prstGeom prst="line">
            <a:avLst/>
          </a:prstGeom>
          <a:noFill/>
          <a:ln w="38100">
            <a:solidFill>
              <a:schemeClr val="accent1"/>
            </a:solidFill>
            <a:round/>
            <a:headEnd/>
            <a:tailEnd type="arrow" w="med" len="med"/>
          </a:ln>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4"/>
          <p:cNvPicPr>
            <a:picLocks noChangeAspect="1" noChangeArrowheads="1"/>
          </p:cNvPicPr>
          <p:nvPr/>
        </p:nvPicPr>
        <p:blipFill>
          <a:blip r:embed="rId2"/>
          <a:srcRect/>
          <a:stretch>
            <a:fillRect/>
          </a:stretch>
        </p:blipFill>
        <p:spPr bwMode="auto">
          <a:xfrm>
            <a:off x="320675" y="87313"/>
            <a:ext cx="7851775" cy="4906962"/>
          </a:xfrm>
          <a:prstGeom prst="rect">
            <a:avLst/>
          </a:prstGeom>
          <a:noFill/>
          <a:ln w="9525">
            <a:noFill/>
            <a:miter lim="800000"/>
            <a:headEnd/>
            <a:tailEnd/>
          </a:ln>
        </p:spPr>
      </p:pic>
      <p:sp>
        <p:nvSpPr>
          <p:cNvPr id="73729" name="Rectangle 2"/>
          <p:cNvSpPr>
            <a:spLocks noGrp="1"/>
          </p:cNvSpPr>
          <p:nvPr>
            <p:ph type="title" idx="4294967295"/>
          </p:nvPr>
        </p:nvSpPr>
        <p:spPr/>
        <p:txBody>
          <a:bodyPr/>
          <a:lstStyle/>
          <a:p>
            <a:pPr algn="l" eaLnBrk="1" hangingPunct="1"/>
            <a:r>
              <a:rPr lang="nl-NL" smtClean="0">
                <a:solidFill>
                  <a:schemeClr val="bg1"/>
                </a:solidFill>
              </a:rPr>
              <a:t>Mongolie 1957</a:t>
            </a:r>
            <a:endParaRPr lang="en-GB" smtClean="0">
              <a:solidFill>
                <a:schemeClr val="bg1"/>
              </a:solidFill>
            </a:endParaRPr>
          </a:p>
        </p:txBody>
      </p:sp>
      <p:sp>
        <p:nvSpPr>
          <p:cNvPr id="73730" name="Rectangle 3"/>
          <p:cNvSpPr>
            <a:spLocks noGrp="1"/>
          </p:cNvSpPr>
          <p:nvPr>
            <p:ph type="body" idx="4294967295"/>
          </p:nvPr>
        </p:nvSpPr>
        <p:spPr/>
        <p:txBody>
          <a:bodyPr/>
          <a:lstStyle/>
          <a:p>
            <a:pPr eaLnBrk="1" hangingPunct="1">
              <a:buFont typeface="Arial" charset="0"/>
              <a:buNone/>
            </a:pPr>
            <a:r>
              <a:rPr lang="nl-NL" smtClean="0">
                <a:solidFill>
                  <a:schemeClr val="bg1"/>
                </a:solidFill>
              </a:rPr>
              <a:t>Rupture nog prima te zien.. </a:t>
            </a:r>
            <a:endParaRPr lang="en-GB" smtClean="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p:cNvPicPr>
            <a:picLocks noChangeAspect="1" noChangeArrowheads="1"/>
          </p:cNvPicPr>
          <p:nvPr/>
        </p:nvPicPr>
        <p:blipFill>
          <a:blip r:embed="rId2"/>
          <a:srcRect/>
          <a:stretch>
            <a:fillRect/>
          </a:stretch>
        </p:blipFill>
        <p:spPr bwMode="auto">
          <a:xfrm>
            <a:off x="323850" y="123825"/>
            <a:ext cx="7848600" cy="4903788"/>
          </a:xfrm>
          <a:prstGeom prst="rect">
            <a:avLst/>
          </a:prstGeom>
          <a:noFill/>
          <a:ln w="9525">
            <a:noFill/>
            <a:miter lim="800000"/>
            <a:headEnd/>
            <a:tailEnd/>
          </a:ln>
        </p:spPr>
      </p:pic>
      <p:sp>
        <p:nvSpPr>
          <p:cNvPr id="74754" name="Rectangle 3"/>
          <p:cNvSpPr>
            <a:spLocks noGrp="1"/>
          </p:cNvSpPr>
          <p:nvPr>
            <p:ph type="body" idx="4294967295"/>
          </p:nvPr>
        </p:nvSpPr>
        <p:spPr/>
        <p:txBody>
          <a:bodyPr/>
          <a:lstStyle/>
          <a:p>
            <a:endParaRPr lang="en-GB" smtClean="0"/>
          </a:p>
        </p:txBody>
      </p:sp>
      <p:pic>
        <p:nvPicPr>
          <p:cNvPr id="62469" name="Picture 5"/>
          <p:cNvPicPr>
            <a:picLocks noChangeAspect="1" noChangeArrowheads="1"/>
          </p:cNvPicPr>
          <p:nvPr/>
        </p:nvPicPr>
        <p:blipFill>
          <a:blip r:embed="rId3"/>
          <a:srcRect/>
          <a:stretch>
            <a:fillRect/>
          </a:stretch>
        </p:blipFill>
        <p:spPr bwMode="auto">
          <a:xfrm>
            <a:off x="323850" y="123825"/>
            <a:ext cx="7848600" cy="4903788"/>
          </a:xfrm>
          <a:prstGeom prst="rect">
            <a:avLst/>
          </a:prstGeom>
          <a:noFill/>
          <a:ln w="9525">
            <a:noFill/>
            <a:miter lim="800000"/>
            <a:headEnd/>
            <a:tailEnd/>
          </a:ln>
        </p:spPr>
      </p:pic>
      <p:sp>
        <p:nvSpPr>
          <p:cNvPr id="74756" name="Rectangle 2"/>
          <p:cNvSpPr>
            <a:spLocks noGrp="1"/>
          </p:cNvSpPr>
          <p:nvPr>
            <p:ph type="title" idx="4294967295"/>
          </p:nvPr>
        </p:nvSpPr>
        <p:spPr/>
        <p:txBody>
          <a:bodyPr/>
          <a:lstStyle/>
          <a:p>
            <a:pPr algn="l"/>
            <a:r>
              <a:rPr lang="nl-NL" smtClean="0">
                <a:solidFill>
                  <a:schemeClr val="bg1"/>
                </a:solidFill>
              </a:rPr>
              <a:t>Mongolie 1957</a:t>
            </a:r>
            <a:endParaRPr lang="en-GB"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algn="l" eaLnBrk="1" hangingPunct="1"/>
            <a:r>
              <a:rPr lang="nl-NL" smtClean="0"/>
              <a:t>Natuurrampen 2011</a:t>
            </a:r>
            <a:endParaRPr lang="en-GB" smtClean="0"/>
          </a:p>
        </p:txBody>
      </p:sp>
      <p:sp>
        <p:nvSpPr>
          <p:cNvPr id="20482" name="Content Placeholder 2"/>
          <p:cNvSpPr>
            <a:spLocks noGrp="1"/>
          </p:cNvSpPr>
          <p:nvPr>
            <p:ph idx="1"/>
          </p:nvPr>
        </p:nvSpPr>
        <p:spPr/>
        <p:txBody>
          <a:bodyPr/>
          <a:lstStyle/>
          <a:p>
            <a:pPr eaLnBrk="1" hangingPunct="1"/>
            <a:endParaRPr lang="en-GB" smtClean="0"/>
          </a:p>
        </p:txBody>
      </p:sp>
      <p:pic>
        <p:nvPicPr>
          <p:cNvPr id="20483" name="Picture 2"/>
          <p:cNvPicPr>
            <a:picLocks noChangeAspect="1" noChangeArrowheads="1"/>
          </p:cNvPicPr>
          <p:nvPr/>
        </p:nvPicPr>
        <p:blipFill>
          <a:blip r:embed="rId2"/>
          <a:srcRect/>
          <a:stretch>
            <a:fillRect/>
          </a:stretch>
        </p:blipFill>
        <p:spPr bwMode="auto">
          <a:xfrm>
            <a:off x="177800" y="1157288"/>
            <a:ext cx="4106863" cy="1895475"/>
          </a:xfrm>
          <a:prstGeom prst="rect">
            <a:avLst/>
          </a:prstGeom>
          <a:noFill/>
          <a:ln w="9525">
            <a:noFill/>
            <a:miter lim="800000"/>
            <a:headEnd/>
            <a:tailEnd/>
          </a:ln>
        </p:spPr>
      </p:pic>
      <p:pic>
        <p:nvPicPr>
          <p:cNvPr id="20484" name="Picture 3"/>
          <p:cNvPicPr>
            <a:picLocks noChangeAspect="1" noChangeArrowheads="1"/>
          </p:cNvPicPr>
          <p:nvPr/>
        </p:nvPicPr>
        <p:blipFill>
          <a:blip r:embed="rId3"/>
          <a:srcRect/>
          <a:stretch>
            <a:fillRect/>
          </a:stretch>
        </p:blipFill>
        <p:spPr bwMode="auto">
          <a:xfrm>
            <a:off x="176213" y="3087688"/>
            <a:ext cx="4035425" cy="1970087"/>
          </a:xfrm>
          <a:prstGeom prst="rect">
            <a:avLst/>
          </a:prstGeom>
          <a:noFill/>
          <a:ln w="9525">
            <a:noFill/>
            <a:miter lim="800000"/>
            <a:headEnd/>
            <a:tailEnd/>
          </a:ln>
        </p:spPr>
      </p:pic>
      <p:pic>
        <p:nvPicPr>
          <p:cNvPr id="20485" name="Picture 4"/>
          <p:cNvPicPr>
            <a:picLocks noChangeAspect="1" noChangeArrowheads="1"/>
          </p:cNvPicPr>
          <p:nvPr/>
        </p:nvPicPr>
        <p:blipFill>
          <a:blip r:embed="rId4"/>
          <a:srcRect/>
          <a:stretch>
            <a:fillRect/>
          </a:stretch>
        </p:blipFill>
        <p:spPr bwMode="auto">
          <a:xfrm>
            <a:off x="4930775" y="2589213"/>
            <a:ext cx="4033838" cy="2143125"/>
          </a:xfrm>
          <a:prstGeom prst="rect">
            <a:avLst/>
          </a:prstGeom>
          <a:noFill/>
          <a:ln w="9525">
            <a:noFill/>
            <a:miter lim="800000"/>
            <a:headEnd/>
            <a:tailEnd/>
          </a:ln>
        </p:spPr>
      </p:pic>
      <p:sp>
        <p:nvSpPr>
          <p:cNvPr id="20486" name="TextBox 3"/>
          <p:cNvSpPr txBox="1">
            <a:spLocks noChangeArrowheads="1"/>
          </p:cNvSpPr>
          <p:nvPr/>
        </p:nvSpPr>
        <p:spPr bwMode="auto">
          <a:xfrm>
            <a:off x="4295775" y="4689475"/>
            <a:ext cx="4813300" cy="366713"/>
          </a:xfrm>
          <a:prstGeom prst="rect">
            <a:avLst/>
          </a:prstGeom>
          <a:noFill/>
          <a:ln w="9525">
            <a:noFill/>
            <a:miter lim="800000"/>
            <a:headEnd/>
            <a:tailEnd/>
          </a:ln>
        </p:spPr>
        <p:txBody>
          <a:bodyPr wrap="none">
            <a:spAutoFit/>
          </a:bodyPr>
          <a:lstStyle/>
          <a:p>
            <a:pPr algn="l"/>
            <a:r>
              <a:rPr lang="nl-NL">
                <a:latin typeface="Calibri" pitchFamily="34" charset="0"/>
              </a:rPr>
              <a:t>Annual Disaster Statistical Review 2011 (CRED.be)</a:t>
            </a:r>
            <a:endParaRPr lang="en-GB">
              <a:latin typeface="Calibri" pitchFamily="34" charset="0"/>
            </a:endParaRPr>
          </a:p>
        </p:txBody>
      </p:sp>
      <p:pic>
        <p:nvPicPr>
          <p:cNvPr id="20487" name="Picture 5"/>
          <p:cNvPicPr>
            <a:picLocks noChangeAspect="1" noChangeArrowheads="1"/>
          </p:cNvPicPr>
          <p:nvPr/>
        </p:nvPicPr>
        <p:blipFill>
          <a:blip r:embed="rId5"/>
          <a:srcRect/>
          <a:stretch>
            <a:fillRect/>
          </a:stretch>
        </p:blipFill>
        <p:spPr bwMode="auto">
          <a:xfrm>
            <a:off x="5648325" y="484188"/>
            <a:ext cx="3387725" cy="1982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idx="4294967295"/>
          </p:nvPr>
        </p:nvSpPr>
        <p:spPr/>
        <p:txBody>
          <a:bodyPr/>
          <a:lstStyle/>
          <a:p>
            <a:pPr algn="l" eaLnBrk="1" hangingPunct="1"/>
            <a:r>
              <a:rPr lang="nl-NL" smtClean="0"/>
              <a:t>Mongolie</a:t>
            </a:r>
            <a:endParaRPr lang="en-GB" smtClean="0"/>
          </a:p>
        </p:txBody>
      </p:sp>
      <p:sp>
        <p:nvSpPr>
          <p:cNvPr id="75778" name="Content Placeholder 2"/>
          <p:cNvSpPr>
            <a:spLocks noGrp="1"/>
          </p:cNvSpPr>
          <p:nvPr>
            <p:ph idx="4294967295"/>
          </p:nvPr>
        </p:nvSpPr>
        <p:spPr/>
        <p:txBody>
          <a:bodyPr/>
          <a:lstStyle/>
          <a:p>
            <a:pPr eaLnBrk="1" hangingPunct="1"/>
            <a:r>
              <a:rPr lang="nl-NL" sz="2400" smtClean="0"/>
              <a:t>Dus ook hier achteraf</a:t>
            </a:r>
          </a:p>
          <a:p>
            <a:pPr eaLnBrk="1" hangingPunct="1">
              <a:buFont typeface="Arial" charset="0"/>
              <a:buNone/>
            </a:pPr>
            <a:r>
              <a:rPr lang="nl-NL" sz="2400" smtClean="0"/>
              <a:t>magnitude te bepalen</a:t>
            </a:r>
            <a:endParaRPr lang="en-GB" sz="2400" smtClean="0"/>
          </a:p>
        </p:txBody>
      </p:sp>
      <p:pic>
        <p:nvPicPr>
          <p:cNvPr id="75779" name="Picture 4"/>
          <p:cNvPicPr>
            <a:picLocks noChangeAspect="1" noChangeArrowheads="1"/>
          </p:cNvPicPr>
          <p:nvPr/>
        </p:nvPicPr>
        <p:blipFill>
          <a:blip r:embed="rId3"/>
          <a:srcRect/>
          <a:stretch>
            <a:fillRect/>
          </a:stretch>
        </p:blipFill>
        <p:spPr bwMode="auto">
          <a:xfrm>
            <a:off x="107950" y="2287588"/>
            <a:ext cx="6480175" cy="2732087"/>
          </a:xfrm>
          <a:prstGeom prst="rect">
            <a:avLst/>
          </a:prstGeom>
          <a:noFill/>
          <a:ln w="9525">
            <a:noFill/>
            <a:miter lim="800000"/>
            <a:headEnd/>
            <a:tailEnd/>
          </a:ln>
        </p:spPr>
      </p:pic>
      <p:pic>
        <p:nvPicPr>
          <p:cNvPr id="75781" name="Picture 4"/>
          <p:cNvPicPr>
            <a:picLocks noChangeAspect="1" noChangeArrowheads="1"/>
          </p:cNvPicPr>
          <p:nvPr/>
        </p:nvPicPr>
        <p:blipFill>
          <a:blip r:embed="rId4"/>
          <a:srcRect/>
          <a:stretch>
            <a:fillRect/>
          </a:stretch>
        </p:blipFill>
        <p:spPr bwMode="auto">
          <a:xfrm>
            <a:off x="5508625" y="52388"/>
            <a:ext cx="3527425" cy="2347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p:nvPr>
        </p:nvSpPr>
        <p:spPr/>
        <p:txBody>
          <a:bodyPr/>
          <a:lstStyle/>
          <a:p>
            <a:pPr algn="l"/>
            <a:r>
              <a:rPr lang="nl-NL" smtClean="0"/>
              <a:t>Nieuwe methodes?</a:t>
            </a:r>
            <a:endParaRPr lang="en-GB" smtClean="0"/>
          </a:p>
        </p:txBody>
      </p:sp>
      <p:sp>
        <p:nvSpPr>
          <p:cNvPr id="78850" name="Rectangle 3"/>
          <p:cNvSpPr>
            <a:spLocks noGrp="1"/>
          </p:cNvSpPr>
          <p:nvPr>
            <p:ph type="body" idx="1"/>
          </p:nvPr>
        </p:nvSpPr>
        <p:spPr/>
        <p:txBody>
          <a:bodyPr/>
          <a:lstStyle/>
          <a:p>
            <a:r>
              <a:rPr lang="nl-NL" smtClean="0"/>
              <a:t>GPS </a:t>
            </a:r>
          </a:p>
          <a:p>
            <a:r>
              <a:rPr lang="nl-NL" smtClean="0"/>
              <a:t>InSAR</a:t>
            </a:r>
          </a:p>
          <a:p>
            <a:r>
              <a:rPr lang="nl-NL" smtClean="0"/>
              <a:t>Microseismics (tremor)</a:t>
            </a:r>
          </a:p>
          <a:p>
            <a:r>
              <a:rPr lang="nl-NL" smtClean="0"/>
              <a:t>Computermodellen</a:t>
            </a:r>
          </a:p>
          <a:p>
            <a:endParaRPr lang="nl-NL" smtClean="0"/>
          </a:p>
          <a:p>
            <a:endParaRPr lang="en-GB"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p:nvPr>
        </p:nvSpPr>
        <p:spPr/>
        <p:txBody>
          <a:bodyPr/>
          <a:lstStyle/>
          <a:p>
            <a:pPr algn="l"/>
            <a:r>
              <a:rPr lang="nl-NL" smtClean="0"/>
              <a:t>GPS</a:t>
            </a:r>
            <a:endParaRPr lang="en-GB" smtClean="0"/>
          </a:p>
        </p:txBody>
      </p:sp>
      <p:sp>
        <p:nvSpPr>
          <p:cNvPr id="103427" name="Rectangle 3"/>
          <p:cNvSpPr>
            <a:spLocks noGrp="1"/>
          </p:cNvSpPr>
          <p:nvPr>
            <p:ph type="body" idx="1"/>
          </p:nvPr>
        </p:nvSpPr>
        <p:spPr/>
        <p:txBody>
          <a:bodyPr/>
          <a:lstStyle/>
          <a:p>
            <a:r>
              <a:rPr lang="nl-NL" sz="2400" smtClean="0"/>
              <a:t>Vervorming landoppervlak (punten)</a:t>
            </a:r>
            <a:endParaRPr lang="en-GB" sz="2400" smtClean="0"/>
          </a:p>
        </p:txBody>
      </p:sp>
      <p:pic>
        <p:nvPicPr>
          <p:cNvPr id="103428" name="Picture 7"/>
          <p:cNvPicPr>
            <a:picLocks noChangeAspect="1" noChangeArrowheads="1"/>
          </p:cNvPicPr>
          <p:nvPr/>
        </p:nvPicPr>
        <p:blipFill>
          <a:blip r:embed="rId2"/>
          <a:srcRect/>
          <a:stretch>
            <a:fillRect/>
          </a:stretch>
        </p:blipFill>
        <p:spPr bwMode="auto">
          <a:xfrm>
            <a:off x="5364163" y="2679700"/>
            <a:ext cx="3659187" cy="2287588"/>
          </a:xfrm>
          <a:prstGeom prst="rect">
            <a:avLst/>
          </a:prstGeom>
          <a:noFill/>
          <a:ln w="9525">
            <a:noFill/>
            <a:miter lim="800000"/>
            <a:headEnd/>
            <a:tailEnd/>
          </a:ln>
        </p:spPr>
      </p:pic>
      <p:pic>
        <p:nvPicPr>
          <p:cNvPr id="103430" name="Picture 6"/>
          <p:cNvPicPr>
            <a:picLocks noChangeAspect="1" noChangeArrowheads="1"/>
          </p:cNvPicPr>
          <p:nvPr/>
        </p:nvPicPr>
        <p:blipFill>
          <a:blip r:embed="rId3"/>
          <a:srcRect/>
          <a:stretch>
            <a:fillRect/>
          </a:stretch>
        </p:blipFill>
        <p:spPr bwMode="auto">
          <a:xfrm>
            <a:off x="936625" y="2932113"/>
            <a:ext cx="3995738" cy="1978025"/>
          </a:xfrm>
          <a:prstGeom prst="rect">
            <a:avLst/>
          </a:prstGeom>
          <a:noFill/>
          <a:ln w="9525">
            <a:noFill/>
            <a:miter lim="800000"/>
            <a:headEnd/>
            <a:tailEnd/>
          </a:ln>
          <a:effectLst/>
        </p:spPr>
      </p:pic>
      <p:pic>
        <p:nvPicPr>
          <p:cNvPr id="103432" name="Picture 8"/>
          <p:cNvPicPr>
            <a:picLocks noChangeAspect="1" noChangeArrowheads="1"/>
          </p:cNvPicPr>
          <p:nvPr/>
        </p:nvPicPr>
        <p:blipFill>
          <a:blip r:embed="rId4"/>
          <a:srcRect/>
          <a:stretch>
            <a:fillRect/>
          </a:stretch>
        </p:blipFill>
        <p:spPr bwMode="auto">
          <a:xfrm>
            <a:off x="107950" y="1635125"/>
            <a:ext cx="2797175" cy="3332163"/>
          </a:xfrm>
          <a:prstGeom prst="rect">
            <a:avLst/>
          </a:prstGeom>
          <a:noFill/>
          <a:ln w="9525">
            <a:noFill/>
            <a:miter lim="800000"/>
            <a:headEnd/>
            <a:tailEnd/>
          </a:ln>
          <a:effectLst/>
        </p:spPr>
      </p:pic>
      <p:pic>
        <p:nvPicPr>
          <p:cNvPr id="103433" name="Picture 9" descr="yellowstone displacement"/>
          <p:cNvPicPr>
            <a:picLocks noChangeAspect="1" noChangeArrowheads="1"/>
          </p:cNvPicPr>
          <p:nvPr/>
        </p:nvPicPr>
        <p:blipFill>
          <a:blip r:embed="rId5"/>
          <a:srcRect/>
          <a:stretch>
            <a:fillRect/>
          </a:stretch>
        </p:blipFill>
        <p:spPr bwMode="auto">
          <a:xfrm>
            <a:off x="5364163" y="123825"/>
            <a:ext cx="3659187" cy="25019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p:cNvSpPr>
          <p:nvPr>
            <p:ph type="title"/>
          </p:nvPr>
        </p:nvSpPr>
        <p:spPr/>
        <p:txBody>
          <a:bodyPr/>
          <a:lstStyle/>
          <a:p>
            <a:pPr algn="l" eaLnBrk="1" hangingPunct="1"/>
            <a:r>
              <a:rPr lang="nl-NL" smtClean="0"/>
              <a:t>InSAR?</a:t>
            </a:r>
            <a:endParaRPr lang="en-GB" smtClean="0"/>
          </a:p>
        </p:txBody>
      </p:sp>
      <p:sp>
        <p:nvSpPr>
          <p:cNvPr id="79874" name="Rectangle 3"/>
          <p:cNvSpPr>
            <a:spLocks noGrp="1"/>
          </p:cNvSpPr>
          <p:nvPr>
            <p:ph type="body" idx="1"/>
          </p:nvPr>
        </p:nvSpPr>
        <p:spPr/>
        <p:txBody>
          <a:bodyPr/>
          <a:lstStyle/>
          <a:p>
            <a:pPr eaLnBrk="1" hangingPunct="1"/>
            <a:r>
              <a:rPr lang="nl-NL" sz="2400" smtClean="0"/>
              <a:t>InSAR (</a:t>
            </a:r>
            <a:r>
              <a:rPr lang="en-GB" sz="2400" smtClean="0"/>
              <a:t>Interferometric Synthetic Aperture Radar) </a:t>
            </a:r>
          </a:p>
          <a:p>
            <a:pPr eaLnBrk="1" hangingPunct="1">
              <a:buFont typeface="Arial" charset="0"/>
              <a:buNone/>
            </a:pPr>
            <a:r>
              <a:rPr lang="nl-NL" sz="2400" smtClean="0"/>
              <a:t>Radar = ook golven! Golflengte: enkele centimeters.</a:t>
            </a:r>
            <a:endParaRPr lang="en-GB" sz="2400" smtClean="0"/>
          </a:p>
        </p:txBody>
      </p:sp>
      <p:pic>
        <p:nvPicPr>
          <p:cNvPr id="79875" name="Picture 4"/>
          <p:cNvPicPr>
            <a:picLocks noChangeAspect="1" noChangeArrowheads="1"/>
          </p:cNvPicPr>
          <p:nvPr/>
        </p:nvPicPr>
        <p:blipFill>
          <a:blip r:embed="rId2"/>
          <a:srcRect/>
          <a:stretch>
            <a:fillRect/>
          </a:stretch>
        </p:blipFill>
        <p:spPr bwMode="auto">
          <a:xfrm>
            <a:off x="323850" y="2198688"/>
            <a:ext cx="3143250" cy="2395537"/>
          </a:xfrm>
          <a:prstGeom prst="rect">
            <a:avLst/>
          </a:prstGeom>
          <a:noFill/>
          <a:ln w="9525">
            <a:noFill/>
            <a:miter lim="800000"/>
            <a:headEnd/>
            <a:tailEnd/>
          </a:ln>
        </p:spPr>
      </p:pic>
      <p:pic>
        <p:nvPicPr>
          <p:cNvPr id="79877" name="Picture 5" descr="741px-Phase_shift"/>
          <p:cNvPicPr>
            <a:picLocks noChangeAspect="1" noChangeArrowheads="1"/>
          </p:cNvPicPr>
          <p:nvPr/>
        </p:nvPicPr>
        <p:blipFill>
          <a:blip r:embed="rId3"/>
          <a:srcRect/>
          <a:stretch>
            <a:fillRect/>
          </a:stretch>
        </p:blipFill>
        <p:spPr bwMode="auto">
          <a:xfrm>
            <a:off x="3779838" y="2422525"/>
            <a:ext cx="2736850" cy="1909763"/>
          </a:xfrm>
          <a:prstGeom prst="rect">
            <a:avLst/>
          </a:prstGeom>
          <a:noFill/>
        </p:spPr>
      </p:pic>
      <p:pic>
        <p:nvPicPr>
          <p:cNvPr id="79878" name="Picture 6"/>
          <p:cNvPicPr>
            <a:picLocks noChangeAspect="1" noChangeArrowheads="1"/>
          </p:cNvPicPr>
          <p:nvPr/>
        </p:nvPicPr>
        <p:blipFill>
          <a:blip r:embed="rId4"/>
          <a:srcRect/>
          <a:stretch>
            <a:fillRect/>
          </a:stretch>
        </p:blipFill>
        <p:spPr bwMode="auto">
          <a:xfrm>
            <a:off x="6804025" y="2198688"/>
            <a:ext cx="2005013" cy="1270000"/>
          </a:xfrm>
          <a:prstGeom prst="rect">
            <a:avLst/>
          </a:prstGeom>
          <a:noFill/>
          <a:ln w="9525">
            <a:noFill/>
            <a:miter lim="800000"/>
            <a:headEnd/>
            <a:tailEnd/>
          </a:ln>
          <a:effectLst/>
        </p:spPr>
      </p:pic>
      <p:sp>
        <p:nvSpPr>
          <p:cNvPr id="79879" name="Rectangle 7"/>
          <p:cNvSpPr>
            <a:spLocks noChangeArrowheads="1"/>
          </p:cNvSpPr>
          <p:nvPr/>
        </p:nvSpPr>
        <p:spPr bwMode="auto">
          <a:xfrm>
            <a:off x="6804025" y="3724275"/>
            <a:ext cx="1495425" cy="366713"/>
          </a:xfrm>
          <a:prstGeom prst="rect">
            <a:avLst/>
          </a:prstGeom>
          <a:noFill/>
          <a:ln w="9525">
            <a:noFill/>
            <a:miter lim="800000"/>
            <a:headEnd/>
            <a:tailEnd/>
          </a:ln>
          <a:effectLst/>
        </p:spPr>
        <p:txBody>
          <a:bodyPr wrap="none">
            <a:spAutoFit/>
          </a:bodyPr>
          <a:lstStyle/>
          <a:p>
            <a:pPr algn="l"/>
            <a:r>
              <a:rPr lang="en-GB">
                <a:latin typeface="Calibri" pitchFamily="34" charset="0"/>
              </a:rPr>
              <a:t>Interferogram</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6" name="Picture 4"/>
          <p:cNvPicPr>
            <a:picLocks noChangeAspect="1" noChangeArrowheads="1"/>
          </p:cNvPicPr>
          <p:nvPr/>
        </p:nvPicPr>
        <p:blipFill>
          <a:blip r:embed="rId2"/>
          <a:srcRect/>
          <a:stretch>
            <a:fillRect/>
          </a:stretch>
        </p:blipFill>
        <p:spPr bwMode="auto">
          <a:xfrm>
            <a:off x="6011863" y="0"/>
            <a:ext cx="2881312" cy="2341563"/>
          </a:xfrm>
          <a:prstGeom prst="rect">
            <a:avLst/>
          </a:prstGeom>
          <a:noFill/>
          <a:ln w="9525">
            <a:noFill/>
            <a:miter lim="800000"/>
            <a:headEnd/>
            <a:tailEnd/>
          </a:ln>
        </p:spPr>
      </p:pic>
      <p:sp>
        <p:nvSpPr>
          <p:cNvPr id="102402" name="Rectangle 2"/>
          <p:cNvSpPr>
            <a:spLocks noGrp="1"/>
          </p:cNvSpPr>
          <p:nvPr>
            <p:ph type="title"/>
          </p:nvPr>
        </p:nvSpPr>
        <p:spPr/>
        <p:txBody>
          <a:bodyPr/>
          <a:lstStyle/>
          <a:p>
            <a:pPr algn="l"/>
            <a:r>
              <a:rPr lang="nl-NL" smtClean="0"/>
              <a:t>InSAR</a:t>
            </a:r>
            <a:endParaRPr lang="en-GB" smtClean="0"/>
          </a:p>
        </p:txBody>
      </p:sp>
      <p:sp>
        <p:nvSpPr>
          <p:cNvPr id="102403" name="Rectangle 3"/>
          <p:cNvSpPr>
            <a:spLocks noGrp="1"/>
          </p:cNvSpPr>
          <p:nvPr>
            <p:ph type="body" idx="1"/>
          </p:nvPr>
        </p:nvSpPr>
        <p:spPr/>
        <p:txBody>
          <a:bodyPr/>
          <a:lstStyle/>
          <a:p>
            <a:pPr>
              <a:buFont typeface="Arial" charset="0"/>
              <a:buNone/>
            </a:pPr>
            <a:r>
              <a:rPr lang="nl-NL" sz="2400" smtClean="0"/>
              <a:t>Kleine verandering zichtbaar in landoppervlak</a:t>
            </a:r>
          </a:p>
          <a:p>
            <a:pPr>
              <a:buFont typeface="Arial" charset="0"/>
              <a:buNone/>
            </a:pPr>
            <a:r>
              <a:rPr lang="nl-NL" sz="2400" smtClean="0"/>
              <a:t>Kaartjes rond aardbevingen en vulkanen!</a:t>
            </a:r>
            <a:endParaRPr lang="en-GB" sz="2400" smtClean="0"/>
          </a:p>
        </p:txBody>
      </p:sp>
      <p:pic>
        <p:nvPicPr>
          <p:cNvPr id="102404" name="Picture 4"/>
          <p:cNvPicPr>
            <a:picLocks noChangeAspect="1" noChangeArrowheads="1"/>
          </p:cNvPicPr>
          <p:nvPr/>
        </p:nvPicPr>
        <p:blipFill>
          <a:blip r:embed="rId3"/>
          <a:srcRect/>
          <a:stretch>
            <a:fillRect/>
          </a:stretch>
        </p:blipFill>
        <p:spPr bwMode="auto">
          <a:xfrm>
            <a:off x="179388" y="2341563"/>
            <a:ext cx="2305050" cy="2289175"/>
          </a:xfrm>
          <a:prstGeom prst="rect">
            <a:avLst/>
          </a:prstGeom>
          <a:noFill/>
          <a:ln w="9525">
            <a:noFill/>
            <a:miter lim="800000"/>
            <a:headEnd/>
            <a:tailEnd/>
          </a:ln>
          <a:effectLst/>
        </p:spPr>
      </p:pic>
      <p:pic>
        <p:nvPicPr>
          <p:cNvPr id="102405" name="Picture 5"/>
          <p:cNvPicPr>
            <a:picLocks noChangeAspect="1" noChangeArrowheads="1"/>
          </p:cNvPicPr>
          <p:nvPr/>
        </p:nvPicPr>
        <p:blipFill>
          <a:blip r:embed="rId4"/>
          <a:srcRect/>
          <a:stretch>
            <a:fillRect/>
          </a:stretch>
        </p:blipFill>
        <p:spPr bwMode="auto">
          <a:xfrm>
            <a:off x="2700338" y="2198688"/>
            <a:ext cx="3671887" cy="2730500"/>
          </a:xfrm>
          <a:prstGeom prst="rect">
            <a:avLst/>
          </a:prstGeom>
          <a:noFill/>
          <a:ln w="9525">
            <a:noFill/>
            <a:miter lim="800000"/>
            <a:headEnd/>
            <a:tailEnd/>
          </a:ln>
          <a:effectLst/>
        </p:spPr>
      </p:pic>
      <p:pic>
        <p:nvPicPr>
          <p:cNvPr id="102407" name="Picture 5"/>
          <p:cNvPicPr>
            <a:picLocks noChangeAspect="1" noChangeArrowheads="1"/>
          </p:cNvPicPr>
          <p:nvPr/>
        </p:nvPicPr>
        <p:blipFill>
          <a:blip r:embed="rId5"/>
          <a:srcRect/>
          <a:stretch>
            <a:fillRect/>
          </a:stretch>
        </p:blipFill>
        <p:spPr bwMode="auto">
          <a:xfrm>
            <a:off x="7058025" y="2066925"/>
            <a:ext cx="1978025" cy="30257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2"/>
          <a:srcRect/>
          <a:stretch>
            <a:fillRect/>
          </a:stretch>
        </p:blipFill>
        <p:spPr bwMode="auto">
          <a:xfrm>
            <a:off x="3384550" y="139700"/>
            <a:ext cx="5651500" cy="2432050"/>
          </a:xfrm>
          <a:prstGeom prst="rect">
            <a:avLst/>
          </a:prstGeom>
          <a:noFill/>
          <a:ln w="9525">
            <a:noFill/>
            <a:miter lim="800000"/>
            <a:headEnd/>
            <a:tailEnd/>
          </a:ln>
        </p:spPr>
      </p:pic>
      <p:sp>
        <p:nvSpPr>
          <p:cNvPr id="80898" name="Rectangle 2"/>
          <p:cNvSpPr>
            <a:spLocks noGrp="1"/>
          </p:cNvSpPr>
          <p:nvPr>
            <p:ph type="title"/>
          </p:nvPr>
        </p:nvSpPr>
        <p:spPr/>
        <p:txBody>
          <a:bodyPr/>
          <a:lstStyle/>
          <a:p>
            <a:pPr algn="l"/>
            <a:r>
              <a:rPr lang="nl-NL" smtClean="0"/>
              <a:t>InSAR</a:t>
            </a:r>
            <a:endParaRPr lang="en-GB" smtClean="0"/>
          </a:p>
        </p:txBody>
      </p:sp>
      <p:sp>
        <p:nvSpPr>
          <p:cNvPr id="80899" name="Rectangle 3"/>
          <p:cNvSpPr>
            <a:spLocks noGrp="1"/>
          </p:cNvSpPr>
          <p:nvPr>
            <p:ph type="body" idx="1"/>
          </p:nvPr>
        </p:nvSpPr>
        <p:spPr>
          <a:xfrm>
            <a:off x="457200" y="1193800"/>
            <a:ext cx="8229600" cy="3394075"/>
          </a:xfrm>
        </p:spPr>
        <p:txBody>
          <a:bodyPr/>
          <a:lstStyle/>
          <a:p>
            <a:r>
              <a:rPr lang="nl-NL" smtClean="0"/>
              <a:t>Eyjafjallajokull</a:t>
            </a:r>
            <a:endParaRPr lang="en-GB" smtClean="0"/>
          </a:p>
        </p:txBody>
      </p:sp>
      <p:pic>
        <p:nvPicPr>
          <p:cNvPr id="80900" name="Picture 2"/>
          <p:cNvPicPr>
            <a:picLocks noChangeAspect="1" noChangeArrowheads="1"/>
          </p:cNvPicPr>
          <p:nvPr/>
        </p:nvPicPr>
        <p:blipFill>
          <a:blip r:embed="rId3"/>
          <a:srcRect/>
          <a:stretch>
            <a:fillRect/>
          </a:stretch>
        </p:blipFill>
        <p:spPr bwMode="auto">
          <a:xfrm>
            <a:off x="-36513" y="2516188"/>
            <a:ext cx="6054726" cy="3584575"/>
          </a:xfrm>
          <a:prstGeom prst="rect">
            <a:avLst/>
          </a:prstGeom>
          <a:noFill/>
          <a:ln w="9525">
            <a:noFill/>
            <a:miter lim="800000"/>
            <a:headEnd/>
            <a:tailEnd/>
          </a:ln>
        </p:spPr>
      </p:pic>
      <p:sp>
        <p:nvSpPr>
          <p:cNvPr id="80901" name="Text Box 7"/>
          <p:cNvSpPr txBox="1">
            <a:spLocks noChangeArrowheads="1"/>
          </p:cNvSpPr>
          <p:nvPr/>
        </p:nvSpPr>
        <p:spPr bwMode="auto">
          <a:xfrm>
            <a:off x="6113463" y="339725"/>
            <a:ext cx="1411287" cy="244475"/>
          </a:xfrm>
          <a:prstGeom prst="rect">
            <a:avLst/>
          </a:prstGeom>
          <a:noFill/>
          <a:ln w="9525">
            <a:noFill/>
            <a:miter lim="800000"/>
            <a:headEnd/>
            <a:tailEnd/>
          </a:ln>
        </p:spPr>
        <p:txBody>
          <a:bodyPr wrap="none">
            <a:spAutoFit/>
          </a:bodyPr>
          <a:lstStyle/>
          <a:p>
            <a:pPr algn="l"/>
            <a:r>
              <a:rPr lang="nl-NL" sz="1000" b="1">
                <a:latin typeface="Calibri" pitchFamily="34" charset="0"/>
              </a:rPr>
              <a:t>20 maart -12 april 2011</a:t>
            </a:r>
            <a:endParaRPr lang="en-GB" sz="1000" b="1">
              <a:latin typeface="Calibri" pitchFamily="34" charset="0"/>
            </a:endParaRPr>
          </a:p>
        </p:txBody>
      </p:sp>
      <p:sp>
        <p:nvSpPr>
          <p:cNvPr id="80902" name="Text Box 8"/>
          <p:cNvSpPr txBox="1">
            <a:spLocks noChangeArrowheads="1"/>
          </p:cNvSpPr>
          <p:nvPr/>
        </p:nvSpPr>
        <p:spPr bwMode="auto">
          <a:xfrm>
            <a:off x="4087813" y="598488"/>
            <a:ext cx="1420812" cy="244475"/>
          </a:xfrm>
          <a:prstGeom prst="rect">
            <a:avLst/>
          </a:prstGeom>
          <a:noFill/>
          <a:ln w="9525">
            <a:noFill/>
            <a:miter lim="800000"/>
            <a:headEnd/>
            <a:tailEnd/>
          </a:ln>
        </p:spPr>
        <p:txBody>
          <a:bodyPr wrap="none">
            <a:spAutoFit/>
          </a:bodyPr>
          <a:lstStyle/>
          <a:p>
            <a:pPr algn="l"/>
            <a:r>
              <a:rPr lang="nl-NL" sz="1000" b="1">
                <a:latin typeface="Calibri" pitchFamily="34" charset="0"/>
              </a:rPr>
              <a:t>14 april –eind mei 2011</a:t>
            </a:r>
            <a:endParaRPr lang="en-GB" sz="1000" b="1">
              <a:latin typeface="Calibri" pitchFamily="34" charset="0"/>
            </a:endParaRPr>
          </a:p>
        </p:txBody>
      </p:sp>
      <p:sp>
        <p:nvSpPr>
          <p:cNvPr id="80903" name="Text Box 8"/>
          <p:cNvSpPr txBox="1">
            <a:spLocks noChangeArrowheads="1"/>
          </p:cNvSpPr>
          <p:nvPr/>
        </p:nvSpPr>
        <p:spPr bwMode="auto">
          <a:xfrm>
            <a:off x="4356100" y="1635125"/>
            <a:ext cx="893763" cy="244475"/>
          </a:xfrm>
          <a:prstGeom prst="rect">
            <a:avLst/>
          </a:prstGeom>
          <a:noFill/>
          <a:ln w="9525">
            <a:noFill/>
            <a:miter lim="800000"/>
            <a:headEnd/>
            <a:tailEnd/>
          </a:ln>
        </p:spPr>
        <p:txBody>
          <a:bodyPr wrap="none">
            <a:spAutoFit/>
          </a:bodyPr>
          <a:lstStyle/>
          <a:p>
            <a:pPr algn="l"/>
            <a:r>
              <a:rPr lang="nl-NL" sz="1000" b="1">
                <a:latin typeface="Calibri" pitchFamily="34" charset="0"/>
              </a:rPr>
              <a:t>1995 en 1999</a:t>
            </a:r>
            <a:endParaRPr lang="en-GB" sz="1000" b="1">
              <a:latin typeface="Calibri"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p:cNvPicPr>
            <a:picLocks noChangeAspect="1" noChangeArrowheads="1"/>
          </p:cNvPicPr>
          <p:nvPr/>
        </p:nvPicPr>
        <p:blipFill>
          <a:blip r:embed="rId2"/>
          <a:srcRect/>
          <a:stretch>
            <a:fillRect/>
          </a:stretch>
        </p:blipFill>
        <p:spPr bwMode="auto">
          <a:xfrm>
            <a:off x="5508625" y="1779588"/>
            <a:ext cx="3384550" cy="2990850"/>
          </a:xfrm>
          <a:prstGeom prst="rect">
            <a:avLst/>
          </a:prstGeom>
          <a:noFill/>
          <a:ln w="9525">
            <a:noFill/>
            <a:miter lim="800000"/>
            <a:headEnd/>
            <a:tailEnd/>
          </a:ln>
        </p:spPr>
      </p:pic>
      <p:sp>
        <p:nvSpPr>
          <p:cNvPr id="84994" name="Rectangle 2"/>
          <p:cNvSpPr>
            <a:spLocks noGrp="1"/>
          </p:cNvSpPr>
          <p:nvPr>
            <p:ph type="title"/>
          </p:nvPr>
        </p:nvSpPr>
        <p:spPr/>
        <p:txBody>
          <a:bodyPr/>
          <a:lstStyle/>
          <a:p>
            <a:pPr algn="l"/>
            <a:r>
              <a:rPr lang="nl-NL" smtClean="0"/>
              <a:t>Vulkanen?</a:t>
            </a:r>
            <a:endParaRPr lang="en-GB" smtClean="0"/>
          </a:p>
        </p:txBody>
      </p:sp>
      <p:sp>
        <p:nvSpPr>
          <p:cNvPr id="84995" name="Rectangle 3"/>
          <p:cNvSpPr>
            <a:spLocks noGrp="1"/>
          </p:cNvSpPr>
          <p:nvPr>
            <p:ph type="body" idx="1"/>
          </p:nvPr>
        </p:nvSpPr>
        <p:spPr/>
        <p:txBody>
          <a:bodyPr/>
          <a:lstStyle/>
          <a:p>
            <a:r>
              <a:rPr lang="nl-NL" sz="2400" smtClean="0"/>
              <a:t>Met vulkanen iets verder terug in de tijd door lava en as die ze hebben uitgestoten</a:t>
            </a:r>
            <a:endParaRPr lang="en-GB" sz="2400" smtClean="0"/>
          </a:p>
        </p:txBody>
      </p:sp>
      <p:pic>
        <p:nvPicPr>
          <p:cNvPr id="84997" name="Picture 5"/>
          <p:cNvPicPr>
            <a:picLocks noChangeAspect="1" noChangeArrowheads="1"/>
          </p:cNvPicPr>
          <p:nvPr/>
        </p:nvPicPr>
        <p:blipFill>
          <a:blip r:embed="rId3"/>
          <a:srcRect/>
          <a:stretch>
            <a:fillRect/>
          </a:stretch>
        </p:blipFill>
        <p:spPr bwMode="auto">
          <a:xfrm>
            <a:off x="457200" y="2211388"/>
            <a:ext cx="4643438" cy="22098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p:nvPr>
        </p:nvSpPr>
        <p:spPr/>
        <p:txBody>
          <a:bodyPr/>
          <a:lstStyle/>
          <a:p>
            <a:pPr algn="l"/>
            <a:r>
              <a:rPr lang="nl-NL" smtClean="0"/>
              <a:t>Tremor</a:t>
            </a:r>
            <a:endParaRPr lang="en-GB" smtClean="0"/>
          </a:p>
        </p:txBody>
      </p:sp>
      <p:sp>
        <p:nvSpPr>
          <p:cNvPr id="105475" name="Rectangle 3"/>
          <p:cNvSpPr>
            <a:spLocks noGrp="1"/>
          </p:cNvSpPr>
          <p:nvPr>
            <p:ph type="body" idx="1"/>
          </p:nvPr>
        </p:nvSpPr>
        <p:spPr/>
        <p:txBody>
          <a:bodyPr/>
          <a:lstStyle/>
          <a:p>
            <a:r>
              <a:rPr lang="nl-NL" sz="2400" smtClean="0"/>
              <a:t>‘micro-aardbevingen’ met heel</a:t>
            </a:r>
          </a:p>
          <a:p>
            <a:pPr>
              <a:buFont typeface="Arial" charset="0"/>
              <a:buNone/>
            </a:pPr>
            <a:r>
              <a:rPr lang="nl-NL" sz="2400" smtClean="0"/>
              <a:t>	lage frequentie</a:t>
            </a:r>
          </a:p>
          <a:p>
            <a:pPr>
              <a:buFont typeface="Arial" charset="0"/>
              <a:buNone/>
            </a:pPr>
            <a:endParaRPr lang="nl-NL" sz="2400" smtClean="0"/>
          </a:p>
          <a:p>
            <a:pPr>
              <a:buFont typeface="Arial" charset="0"/>
              <a:buNone/>
            </a:pPr>
            <a:r>
              <a:rPr lang="nl-NL" sz="2400" smtClean="0"/>
              <a:t>			indicatie: beweging</a:t>
            </a:r>
          </a:p>
          <a:p>
            <a:pPr>
              <a:buFont typeface="Arial" charset="0"/>
              <a:buNone/>
            </a:pPr>
            <a:r>
              <a:rPr lang="nl-NL" sz="2400" smtClean="0"/>
              <a:t>			breuken of magma!</a:t>
            </a:r>
            <a:endParaRPr lang="en-GB" sz="2400" smtClean="0"/>
          </a:p>
        </p:txBody>
      </p:sp>
      <p:pic>
        <p:nvPicPr>
          <p:cNvPr id="105476" name="Picture 4"/>
          <p:cNvPicPr>
            <a:picLocks noChangeAspect="1" noChangeArrowheads="1"/>
          </p:cNvPicPr>
          <p:nvPr/>
        </p:nvPicPr>
        <p:blipFill>
          <a:blip r:embed="rId2"/>
          <a:srcRect/>
          <a:stretch>
            <a:fillRect/>
          </a:stretch>
        </p:blipFill>
        <p:spPr bwMode="auto">
          <a:xfrm>
            <a:off x="330200" y="2066925"/>
            <a:ext cx="1887538" cy="2952750"/>
          </a:xfrm>
          <a:prstGeom prst="rect">
            <a:avLst/>
          </a:prstGeom>
          <a:noFill/>
          <a:ln w="9525">
            <a:noFill/>
            <a:miter lim="800000"/>
            <a:headEnd/>
            <a:tailEnd/>
          </a:ln>
          <a:effectLst/>
        </p:spPr>
      </p:pic>
      <p:pic>
        <p:nvPicPr>
          <p:cNvPr id="105477" name="Picture 5"/>
          <p:cNvPicPr>
            <a:picLocks noChangeAspect="1" noChangeArrowheads="1"/>
          </p:cNvPicPr>
          <p:nvPr/>
        </p:nvPicPr>
        <p:blipFill>
          <a:blip r:embed="rId3"/>
          <a:srcRect/>
          <a:stretch>
            <a:fillRect/>
          </a:stretch>
        </p:blipFill>
        <p:spPr bwMode="auto">
          <a:xfrm>
            <a:off x="5292725" y="2247900"/>
            <a:ext cx="3694113" cy="2771775"/>
          </a:xfrm>
          <a:prstGeom prst="rect">
            <a:avLst/>
          </a:prstGeom>
          <a:noFill/>
          <a:ln w="9525">
            <a:noFill/>
            <a:miter lim="800000"/>
            <a:headEnd/>
            <a:tailEnd/>
          </a:ln>
          <a:effectLst/>
        </p:spPr>
      </p:pic>
      <p:pic>
        <p:nvPicPr>
          <p:cNvPr id="105479" name="Picture 7"/>
          <p:cNvPicPr>
            <a:picLocks noChangeAspect="1" noChangeArrowheads="1"/>
          </p:cNvPicPr>
          <p:nvPr/>
        </p:nvPicPr>
        <p:blipFill>
          <a:blip r:embed="rId4"/>
          <a:srcRect/>
          <a:stretch>
            <a:fillRect/>
          </a:stretch>
        </p:blipFill>
        <p:spPr bwMode="auto">
          <a:xfrm>
            <a:off x="5940425" y="100013"/>
            <a:ext cx="2933700" cy="2200275"/>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pPr algn="l"/>
            <a:r>
              <a:rPr lang="nl-NL" smtClean="0"/>
              <a:t>Computermodellen</a:t>
            </a:r>
            <a:endParaRPr lang="en-GB" smtClean="0"/>
          </a:p>
        </p:txBody>
      </p:sp>
      <p:sp>
        <p:nvSpPr>
          <p:cNvPr id="86018" name="Content Placeholder 2"/>
          <p:cNvSpPr>
            <a:spLocks noGrp="1"/>
          </p:cNvSpPr>
          <p:nvPr>
            <p:ph idx="1"/>
          </p:nvPr>
        </p:nvSpPr>
        <p:spPr/>
        <p:txBody>
          <a:bodyPr/>
          <a:lstStyle/>
          <a:p>
            <a:r>
              <a:rPr lang="nl-NL" sz="2400" smtClean="0"/>
              <a:t>Hoe is spanning herverdeeld na beving? </a:t>
            </a:r>
          </a:p>
          <a:p>
            <a:r>
              <a:rPr lang="nl-NL" sz="2400" smtClean="0"/>
              <a:t>Hoe werkt een breuk? </a:t>
            </a:r>
            <a:endParaRPr lang="en-GB" sz="2400" smtClean="0"/>
          </a:p>
        </p:txBody>
      </p:sp>
      <p:pic>
        <p:nvPicPr>
          <p:cNvPr id="86019" name="Picture 2"/>
          <p:cNvPicPr>
            <a:picLocks noChangeAspect="1" noChangeArrowheads="1"/>
          </p:cNvPicPr>
          <p:nvPr/>
        </p:nvPicPr>
        <p:blipFill>
          <a:blip r:embed="rId2"/>
          <a:srcRect/>
          <a:stretch>
            <a:fillRect/>
          </a:stretch>
        </p:blipFill>
        <p:spPr bwMode="auto">
          <a:xfrm>
            <a:off x="323850" y="2163763"/>
            <a:ext cx="2292350" cy="2855912"/>
          </a:xfrm>
          <a:prstGeom prst="rect">
            <a:avLst/>
          </a:prstGeom>
          <a:noFill/>
          <a:ln w="9525">
            <a:noFill/>
            <a:miter lim="800000"/>
            <a:headEnd/>
            <a:tailEnd/>
          </a:ln>
        </p:spPr>
      </p:pic>
      <p:pic>
        <p:nvPicPr>
          <p:cNvPr id="86020" name="Picture 3"/>
          <p:cNvPicPr>
            <a:picLocks noChangeAspect="1" noChangeArrowheads="1"/>
          </p:cNvPicPr>
          <p:nvPr/>
        </p:nvPicPr>
        <p:blipFill>
          <a:blip r:embed="rId3"/>
          <a:srcRect/>
          <a:stretch>
            <a:fillRect/>
          </a:stretch>
        </p:blipFill>
        <p:spPr bwMode="auto">
          <a:xfrm>
            <a:off x="2627313" y="2643188"/>
            <a:ext cx="4032250" cy="2327275"/>
          </a:xfrm>
          <a:prstGeom prst="rect">
            <a:avLst/>
          </a:prstGeom>
          <a:noFill/>
          <a:ln w="9525">
            <a:noFill/>
            <a:miter lim="800000"/>
            <a:headEnd/>
            <a:tailEnd/>
          </a:ln>
        </p:spPr>
      </p:pic>
      <p:pic>
        <p:nvPicPr>
          <p:cNvPr id="86023" name="Picture 7"/>
          <p:cNvPicPr>
            <a:picLocks noChangeAspect="1" noChangeArrowheads="1"/>
          </p:cNvPicPr>
          <p:nvPr/>
        </p:nvPicPr>
        <p:blipFill>
          <a:blip r:embed="rId4"/>
          <a:srcRect/>
          <a:stretch>
            <a:fillRect/>
          </a:stretch>
        </p:blipFill>
        <p:spPr bwMode="auto">
          <a:xfrm>
            <a:off x="5899150" y="47625"/>
            <a:ext cx="3244850" cy="3387725"/>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pPr algn="l" eaLnBrk="1" hangingPunct="1"/>
            <a:r>
              <a:rPr lang="nl-NL" smtClean="0"/>
              <a:t>Alternatieven?</a:t>
            </a:r>
            <a:endParaRPr lang="en-GB" smtClean="0"/>
          </a:p>
        </p:txBody>
      </p:sp>
      <p:sp>
        <p:nvSpPr>
          <p:cNvPr id="87042" name="Content Placeholder 2"/>
          <p:cNvSpPr>
            <a:spLocks noGrp="1"/>
          </p:cNvSpPr>
          <p:nvPr>
            <p:ph idx="1"/>
          </p:nvPr>
        </p:nvSpPr>
        <p:spPr/>
        <p:txBody>
          <a:bodyPr/>
          <a:lstStyle/>
          <a:p>
            <a:pPr eaLnBrk="1" hangingPunct="1"/>
            <a:r>
              <a:rPr lang="nl-NL" smtClean="0"/>
              <a:t>Earth tides en</a:t>
            </a:r>
          </a:p>
          <a:p>
            <a:pPr eaLnBrk="1" hangingPunct="1">
              <a:buFont typeface="Arial" charset="0"/>
              <a:buNone/>
            </a:pPr>
            <a:r>
              <a:rPr lang="nl-NL" smtClean="0"/>
              <a:t>aardbevingen</a:t>
            </a:r>
          </a:p>
          <a:p>
            <a:pPr eaLnBrk="1" hangingPunct="1"/>
            <a:endParaRPr lang="en-GB" smtClean="0"/>
          </a:p>
        </p:txBody>
      </p:sp>
      <p:pic>
        <p:nvPicPr>
          <p:cNvPr id="87043" name="Picture 3"/>
          <p:cNvPicPr>
            <a:picLocks noChangeAspect="1"/>
          </p:cNvPicPr>
          <p:nvPr/>
        </p:nvPicPr>
        <p:blipFill>
          <a:blip r:embed="rId2"/>
          <a:srcRect/>
          <a:stretch>
            <a:fillRect/>
          </a:stretch>
        </p:blipFill>
        <p:spPr bwMode="auto">
          <a:xfrm>
            <a:off x="4067175" y="1203325"/>
            <a:ext cx="1587500" cy="1582738"/>
          </a:xfrm>
          <a:prstGeom prst="rect">
            <a:avLst/>
          </a:prstGeom>
          <a:noFill/>
          <a:ln w="9525">
            <a:noFill/>
            <a:miter lim="800000"/>
            <a:headEnd/>
            <a:tailEnd/>
          </a:ln>
        </p:spPr>
      </p:pic>
      <p:pic>
        <p:nvPicPr>
          <p:cNvPr id="87044" name="Picture 5"/>
          <p:cNvPicPr>
            <a:picLocks noChangeAspect="1"/>
          </p:cNvPicPr>
          <p:nvPr/>
        </p:nvPicPr>
        <p:blipFill>
          <a:blip r:embed="rId3"/>
          <a:srcRect/>
          <a:stretch>
            <a:fillRect/>
          </a:stretch>
        </p:blipFill>
        <p:spPr bwMode="auto">
          <a:xfrm>
            <a:off x="323850" y="3579813"/>
            <a:ext cx="2535238" cy="1423987"/>
          </a:xfrm>
          <a:prstGeom prst="rect">
            <a:avLst/>
          </a:prstGeom>
          <a:noFill/>
          <a:ln w="9525">
            <a:noFill/>
            <a:miter lim="800000"/>
            <a:headEnd/>
            <a:tailEnd/>
          </a:ln>
        </p:spPr>
      </p:pic>
      <p:pic>
        <p:nvPicPr>
          <p:cNvPr id="87045" name="Picture 6"/>
          <p:cNvPicPr>
            <a:picLocks noChangeAspect="1"/>
          </p:cNvPicPr>
          <p:nvPr/>
        </p:nvPicPr>
        <p:blipFill>
          <a:blip r:embed="rId4"/>
          <a:srcRect/>
          <a:stretch>
            <a:fillRect/>
          </a:stretch>
        </p:blipFill>
        <p:spPr bwMode="auto">
          <a:xfrm>
            <a:off x="2857500" y="3519488"/>
            <a:ext cx="2797175" cy="1428750"/>
          </a:xfrm>
          <a:prstGeom prst="rect">
            <a:avLst/>
          </a:prstGeom>
          <a:noFill/>
          <a:ln w="9525">
            <a:noFill/>
            <a:miter lim="800000"/>
            <a:headEnd/>
            <a:tailEnd/>
          </a:ln>
        </p:spPr>
      </p:pic>
      <p:pic>
        <p:nvPicPr>
          <p:cNvPr id="87047" name="Picture 8"/>
          <p:cNvPicPr>
            <a:picLocks noChangeAspect="1" noChangeArrowheads="1"/>
          </p:cNvPicPr>
          <p:nvPr/>
        </p:nvPicPr>
        <p:blipFill>
          <a:blip r:embed="rId5"/>
          <a:srcRect/>
          <a:stretch>
            <a:fillRect/>
          </a:stretch>
        </p:blipFill>
        <p:spPr bwMode="auto">
          <a:xfrm>
            <a:off x="5795963" y="268288"/>
            <a:ext cx="3246437" cy="3606800"/>
          </a:xfrm>
          <a:prstGeom prst="rect">
            <a:avLst/>
          </a:prstGeom>
          <a:noFill/>
          <a:ln w="9525">
            <a:noFill/>
            <a:miter lim="800000"/>
            <a:headEnd/>
            <a:tailEnd/>
          </a:ln>
        </p:spPr>
      </p:pic>
      <p:sp>
        <p:nvSpPr>
          <p:cNvPr id="87050" name="Rectangle 10"/>
          <p:cNvSpPr>
            <a:spLocks/>
          </p:cNvSpPr>
          <p:nvPr/>
        </p:nvSpPr>
        <p:spPr bwMode="auto">
          <a:xfrm>
            <a:off x="5651500" y="3973513"/>
            <a:ext cx="3455988" cy="398462"/>
          </a:xfrm>
          <a:prstGeom prst="rect">
            <a:avLst/>
          </a:prstGeom>
          <a:noFill/>
          <a:ln w="9525">
            <a:noFill/>
            <a:miter lim="800000"/>
            <a:headEnd/>
            <a:tailEnd/>
          </a:ln>
        </p:spPr>
        <p:txBody>
          <a:bodyPr/>
          <a:lstStyle/>
          <a:p>
            <a:pPr marL="342900" indent="-342900" algn="l" eaLnBrk="0" hangingPunct="0">
              <a:spcBef>
                <a:spcPct val="20000"/>
              </a:spcBef>
              <a:buFont typeface="Arial" charset="0"/>
              <a:buNone/>
            </a:pPr>
            <a:r>
              <a:rPr lang="nl-NL">
                <a:latin typeface="Calibri" pitchFamily="34" charset="0"/>
              </a:rPr>
              <a:t>Veroorzaken, nee. Aanleiding zijn tot.. Wellicht (1% meer)!</a:t>
            </a:r>
            <a:endParaRPr lang="en-GB">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p:cNvSpPr>
          <p:nvPr>
            <p:ph type="title"/>
          </p:nvPr>
        </p:nvSpPr>
        <p:spPr/>
        <p:txBody>
          <a:bodyPr/>
          <a:lstStyle/>
          <a:p>
            <a:pPr algn="l"/>
            <a:r>
              <a:rPr lang="nl-NL" smtClean="0"/>
              <a:t>Natuurrampen 2011</a:t>
            </a:r>
            <a:endParaRPr lang="en-GB" smtClean="0"/>
          </a:p>
        </p:txBody>
      </p:sp>
      <p:sp>
        <p:nvSpPr>
          <p:cNvPr id="95235" name="Rectangle 3"/>
          <p:cNvSpPr>
            <a:spLocks noGrp="1"/>
          </p:cNvSpPr>
          <p:nvPr>
            <p:ph type="body" idx="1"/>
          </p:nvPr>
        </p:nvSpPr>
        <p:spPr/>
        <p:txBody>
          <a:bodyPr/>
          <a:lstStyle/>
          <a:p>
            <a:r>
              <a:rPr lang="nl-NL" smtClean="0"/>
              <a:t>Regionaal beeld!</a:t>
            </a:r>
            <a:endParaRPr lang="en-GB" smtClean="0"/>
          </a:p>
        </p:txBody>
      </p:sp>
      <p:pic>
        <p:nvPicPr>
          <p:cNvPr id="95236" name="Picture 4"/>
          <p:cNvPicPr>
            <a:picLocks noChangeAspect="1" noChangeArrowheads="1"/>
          </p:cNvPicPr>
          <p:nvPr/>
        </p:nvPicPr>
        <p:blipFill>
          <a:blip r:embed="rId2"/>
          <a:srcRect/>
          <a:stretch>
            <a:fillRect/>
          </a:stretch>
        </p:blipFill>
        <p:spPr bwMode="auto">
          <a:xfrm>
            <a:off x="5148263" y="127000"/>
            <a:ext cx="3722687" cy="4889500"/>
          </a:xfrm>
          <a:prstGeom prst="rect">
            <a:avLst/>
          </a:prstGeom>
          <a:noFill/>
          <a:ln w="9525">
            <a:noFill/>
            <a:miter lim="800000"/>
            <a:headEnd/>
            <a:tailEnd/>
          </a:ln>
          <a:effectLst/>
        </p:spPr>
      </p:pic>
      <p:sp>
        <p:nvSpPr>
          <p:cNvPr id="95237" name="TextBox 3"/>
          <p:cNvSpPr txBox="1">
            <a:spLocks noChangeArrowheads="1"/>
          </p:cNvSpPr>
          <p:nvPr/>
        </p:nvSpPr>
        <p:spPr bwMode="auto">
          <a:xfrm>
            <a:off x="314325" y="4689475"/>
            <a:ext cx="4813300" cy="366713"/>
          </a:xfrm>
          <a:prstGeom prst="rect">
            <a:avLst/>
          </a:prstGeom>
          <a:noFill/>
          <a:ln w="9525">
            <a:noFill/>
            <a:miter lim="800000"/>
            <a:headEnd/>
            <a:tailEnd/>
          </a:ln>
        </p:spPr>
        <p:txBody>
          <a:bodyPr wrap="none">
            <a:spAutoFit/>
          </a:bodyPr>
          <a:lstStyle/>
          <a:p>
            <a:pPr algn="l"/>
            <a:r>
              <a:rPr lang="nl-NL">
                <a:latin typeface="Calibri" pitchFamily="34" charset="0"/>
              </a:rPr>
              <a:t>Annual Disaster Statistical Review 2011 (CRED.be)</a:t>
            </a:r>
            <a:endParaRPr lang="en-GB">
              <a:latin typeface="Calibri" pitchFamily="34" charset="0"/>
            </a:endParaRPr>
          </a:p>
        </p:txBody>
      </p:sp>
      <p:pic>
        <p:nvPicPr>
          <p:cNvPr id="95238" name="Picture 6"/>
          <p:cNvPicPr>
            <a:picLocks noChangeAspect="1" noChangeArrowheads="1"/>
          </p:cNvPicPr>
          <p:nvPr/>
        </p:nvPicPr>
        <p:blipFill>
          <a:blip r:embed="rId3"/>
          <a:srcRect/>
          <a:stretch>
            <a:fillRect/>
          </a:stretch>
        </p:blipFill>
        <p:spPr bwMode="auto">
          <a:xfrm>
            <a:off x="1116013" y="1995488"/>
            <a:ext cx="3695700" cy="2441575"/>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p:txBody>
          <a:bodyPr/>
          <a:lstStyle/>
          <a:p>
            <a:pPr algn="l"/>
            <a:r>
              <a:rPr lang="nl-NL" smtClean="0"/>
              <a:t>Alternatieven?</a:t>
            </a:r>
            <a:endParaRPr lang="en-GB" smtClean="0"/>
          </a:p>
        </p:txBody>
      </p:sp>
      <p:sp>
        <p:nvSpPr>
          <p:cNvPr id="96259" name="Rectangle 3"/>
          <p:cNvSpPr>
            <a:spLocks noGrp="1"/>
          </p:cNvSpPr>
          <p:nvPr>
            <p:ph type="body" idx="1"/>
          </p:nvPr>
        </p:nvSpPr>
        <p:spPr/>
        <p:txBody>
          <a:bodyPr/>
          <a:lstStyle/>
          <a:p>
            <a:r>
              <a:rPr lang="nl-NL" smtClean="0"/>
              <a:t>Earth tides </a:t>
            </a:r>
          </a:p>
          <a:p>
            <a:pPr>
              <a:buFont typeface="Arial" charset="0"/>
              <a:buNone/>
            </a:pPr>
            <a:r>
              <a:rPr lang="nl-NL" smtClean="0"/>
              <a:t>	en vulkanen</a:t>
            </a:r>
            <a:endParaRPr lang="en-GB" smtClean="0"/>
          </a:p>
        </p:txBody>
      </p:sp>
      <p:pic>
        <p:nvPicPr>
          <p:cNvPr id="96261" name="Picture 5"/>
          <p:cNvPicPr>
            <a:picLocks noChangeAspect="1" noChangeArrowheads="1"/>
          </p:cNvPicPr>
          <p:nvPr/>
        </p:nvPicPr>
        <p:blipFill>
          <a:blip r:embed="rId2"/>
          <a:srcRect/>
          <a:stretch>
            <a:fillRect/>
          </a:stretch>
        </p:blipFill>
        <p:spPr bwMode="auto">
          <a:xfrm>
            <a:off x="179388" y="2241550"/>
            <a:ext cx="5184775" cy="2771775"/>
          </a:xfrm>
          <a:prstGeom prst="rect">
            <a:avLst/>
          </a:prstGeom>
          <a:noFill/>
          <a:ln w="9525">
            <a:noFill/>
            <a:miter lim="800000"/>
            <a:headEnd/>
            <a:tailEnd/>
          </a:ln>
          <a:effectLst/>
        </p:spPr>
      </p:pic>
      <p:pic>
        <p:nvPicPr>
          <p:cNvPr id="96262" name="Picture 6"/>
          <p:cNvPicPr>
            <a:picLocks noChangeAspect="1" noChangeArrowheads="1"/>
          </p:cNvPicPr>
          <p:nvPr/>
        </p:nvPicPr>
        <p:blipFill>
          <a:blip r:embed="rId3"/>
          <a:srcRect/>
          <a:stretch>
            <a:fillRect/>
          </a:stretch>
        </p:blipFill>
        <p:spPr bwMode="auto">
          <a:xfrm>
            <a:off x="4500563" y="123825"/>
            <a:ext cx="4608512" cy="2535238"/>
          </a:xfrm>
          <a:prstGeom prst="rect">
            <a:avLst/>
          </a:prstGeom>
          <a:noFill/>
          <a:ln w="9525">
            <a:noFill/>
            <a:miter lim="800000"/>
            <a:headEnd/>
            <a:tailEnd/>
          </a:ln>
          <a:effectLst/>
        </p:spPr>
      </p:pic>
      <p:sp>
        <p:nvSpPr>
          <p:cNvPr id="96263" name="Rectangle 7"/>
          <p:cNvSpPr>
            <a:spLocks/>
          </p:cNvSpPr>
          <p:nvPr/>
        </p:nvSpPr>
        <p:spPr bwMode="auto">
          <a:xfrm>
            <a:off x="971550" y="3613150"/>
            <a:ext cx="1655763" cy="398463"/>
          </a:xfrm>
          <a:prstGeom prst="rect">
            <a:avLst/>
          </a:prstGeom>
          <a:noFill/>
          <a:ln w="9525">
            <a:noFill/>
            <a:miter lim="800000"/>
            <a:headEnd/>
            <a:tailEnd/>
          </a:ln>
        </p:spPr>
        <p:txBody>
          <a:bodyPr/>
          <a:lstStyle/>
          <a:p>
            <a:pPr marL="342900" indent="-342900" algn="l" eaLnBrk="0" hangingPunct="0">
              <a:spcBef>
                <a:spcPct val="20000"/>
              </a:spcBef>
              <a:buFont typeface="Arial" charset="0"/>
              <a:buNone/>
            </a:pPr>
            <a:r>
              <a:rPr lang="nl-NL" sz="2400">
                <a:latin typeface="Calibri" pitchFamily="34" charset="0"/>
              </a:rPr>
              <a:t>Stromboli</a:t>
            </a:r>
            <a:endParaRPr lang="en-GB" sz="2400">
              <a:latin typeface="Calibri" pitchFamily="34" charset="0"/>
            </a:endParaRPr>
          </a:p>
        </p:txBody>
      </p:sp>
      <p:sp>
        <p:nvSpPr>
          <p:cNvPr id="96264" name="Rectangle 8"/>
          <p:cNvSpPr>
            <a:spLocks/>
          </p:cNvSpPr>
          <p:nvPr/>
        </p:nvSpPr>
        <p:spPr bwMode="auto">
          <a:xfrm>
            <a:off x="5508625" y="4371975"/>
            <a:ext cx="3455988" cy="398463"/>
          </a:xfrm>
          <a:prstGeom prst="rect">
            <a:avLst/>
          </a:prstGeom>
          <a:noFill/>
          <a:ln w="9525">
            <a:noFill/>
            <a:miter lim="800000"/>
            <a:headEnd/>
            <a:tailEnd/>
          </a:ln>
        </p:spPr>
        <p:txBody>
          <a:bodyPr/>
          <a:lstStyle/>
          <a:p>
            <a:pPr marL="342900" indent="-342900" algn="l" eaLnBrk="0" hangingPunct="0">
              <a:spcBef>
                <a:spcPct val="20000"/>
              </a:spcBef>
              <a:buFont typeface="Arial" charset="0"/>
              <a:buNone/>
            </a:pPr>
            <a:r>
              <a:rPr lang="nl-NL">
                <a:latin typeface="Calibri" pitchFamily="34" charset="0"/>
              </a:rPr>
              <a:t>Voor vulkanen met ‘open vents’ is het druk- verschil voldoende!</a:t>
            </a:r>
            <a:endParaRPr lang="en-GB">
              <a:latin typeface="Calibri" pitchFamily="34" charset="0"/>
            </a:endParaRPr>
          </a:p>
        </p:txBody>
      </p:sp>
      <p:pic>
        <p:nvPicPr>
          <p:cNvPr id="96265" name="Picture 9"/>
          <p:cNvPicPr>
            <a:picLocks noChangeAspect="1" noChangeArrowheads="1"/>
          </p:cNvPicPr>
          <p:nvPr/>
        </p:nvPicPr>
        <p:blipFill>
          <a:blip r:embed="rId4"/>
          <a:srcRect/>
          <a:stretch>
            <a:fillRect/>
          </a:stretch>
        </p:blipFill>
        <p:spPr bwMode="auto">
          <a:xfrm>
            <a:off x="5003800" y="2716213"/>
            <a:ext cx="2592388" cy="1622425"/>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p:cNvSpPr>
          <p:nvPr>
            <p:ph type="title"/>
          </p:nvPr>
        </p:nvSpPr>
        <p:spPr/>
        <p:txBody>
          <a:bodyPr/>
          <a:lstStyle/>
          <a:p>
            <a:pPr algn="l"/>
            <a:r>
              <a:rPr lang="nl-NL" smtClean="0"/>
              <a:t>Alternatieven?</a:t>
            </a:r>
            <a:endParaRPr lang="en-GB" smtClean="0"/>
          </a:p>
        </p:txBody>
      </p:sp>
      <p:sp>
        <p:nvSpPr>
          <p:cNvPr id="88066" name="Rectangle 3"/>
          <p:cNvSpPr>
            <a:spLocks noGrp="1"/>
          </p:cNvSpPr>
          <p:nvPr>
            <p:ph type="body" idx="1"/>
          </p:nvPr>
        </p:nvSpPr>
        <p:spPr>
          <a:xfrm>
            <a:off x="457200" y="1200150"/>
            <a:ext cx="4259263" cy="3394075"/>
          </a:xfrm>
        </p:spPr>
        <p:txBody>
          <a:bodyPr/>
          <a:lstStyle/>
          <a:p>
            <a:r>
              <a:rPr lang="nl-NL" sz="2400" smtClean="0"/>
              <a:t>Dieren zouden P-waves kunnen voelen, voor S-waves arriveren.</a:t>
            </a:r>
            <a:endParaRPr lang="en-GB" sz="2400" smtClean="0"/>
          </a:p>
        </p:txBody>
      </p:sp>
      <p:pic>
        <p:nvPicPr>
          <p:cNvPr id="88067" name="Picture 3"/>
          <p:cNvPicPr>
            <a:picLocks noChangeAspect="1"/>
          </p:cNvPicPr>
          <p:nvPr/>
        </p:nvPicPr>
        <p:blipFill>
          <a:blip r:embed="rId2"/>
          <a:srcRect/>
          <a:stretch>
            <a:fillRect/>
          </a:stretch>
        </p:blipFill>
        <p:spPr bwMode="auto">
          <a:xfrm>
            <a:off x="323850" y="3097213"/>
            <a:ext cx="3743325" cy="1922462"/>
          </a:xfrm>
          <a:prstGeom prst="rect">
            <a:avLst/>
          </a:prstGeom>
          <a:noFill/>
          <a:ln w="9525">
            <a:noFill/>
            <a:miter lim="800000"/>
            <a:headEnd/>
            <a:tailEnd/>
          </a:ln>
        </p:spPr>
      </p:pic>
      <p:pic>
        <p:nvPicPr>
          <p:cNvPr id="88070" name="Picture 6" descr="Nadia_Drake_main_image"/>
          <p:cNvPicPr>
            <a:picLocks noChangeAspect="1" noChangeArrowheads="1"/>
          </p:cNvPicPr>
          <p:nvPr/>
        </p:nvPicPr>
        <p:blipFill>
          <a:blip r:embed="rId3"/>
          <a:srcRect/>
          <a:stretch>
            <a:fillRect/>
          </a:stretch>
        </p:blipFill>
        <p:spPr bwMode="auto">
          <a:xfrm>
            <a:off x="5003800" y="339725"/>
            <a:ext cx="3970338" cy="2886075"/>
          </a:xfrm>
          <a:prstGeom prst="rect">
            <a:avLst/>
          </a:prstGeom>
          <a:noFill/>
        </p:spPr>
      </p:pic>
      <p:sp>
        <p:nvSpPr>
          <p:cNvPr id="88071" name="Rectangle 3"/>
          <p:cNvSpPr>
            <a:spLocks/>
          </p:cNvSpPr>
          <p:nvPr/>
        </p:nvSpPr>
        <p:spPr bwMode="auto">
          <a:xfrm>
            <a:off x="4427538" y="3646488"/>
            <a:ext cx="4259262" cy="1230312"/>
          </a:xfrm>
          <a:prstGeom prst="rect">
            <a:avLst/>
          </a:prstGeom>
          <a:noFill/>
          <a:ln w="9525">
            <a:noFill/>
            <a:miter lim="800000"/>
            <a:headEnd/>
            <a:tailEnd/>
          </a:ln>
        </p:spPr>
        <p:txBody>
          <a:bodyPr/>
          <a:lstStyle/>
          <a:p>
            <a:pPr marL="342900" indent="-342900" algn="l" eaLnBrk="0" hangingPunct="0">
              <a:spcBef>
                <a:spcPct val="20000"/>
              </a:spcBef>
              <a:buFont typeface="Arial" charset="0"/>
              <a:buChar char="•"/>
            </a:pPr>
            <a:r>
              <a:rPr lang="nl-NL" sz="2400">
                <a:latin typeface="Calibri" pitchFamily="34" charset="0"/>
              </a:rPr>
              <a:t>Zonnevlekken?</a:t>
            </a:r>
            <a:endParaRPr lang="en-GB" sz="2400">
              <a:latin typeface="Calibri"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p:cNvSpPr>
          <p:nvPr>
            <p:ph type="title"/>
          </p:nvPr>
        </p:nvSpPr>
        <p:spPr/>
        <p:txBody>
          <a:bodyPr/>
          <a:lstStyle/>
          <a:p>
            <a:pPr algn="l"/>
            <a:r>
              <a:rPr lang="nl-NL" smtClean="0"/>
              <a:t>Voorspellen mogelijk?</a:t>
            </a:r>
            <a:endParaRPr lang="en-GB" smtClean="0"/>
          </a:p>
        </p:txBody>
      </p:sp>
      <p:sp>
        <p:nvSpPr>
          <p:cNvPr id="90114" name="Rectangle 3"/>
          <p:cNvSpPr>
            <a:spLocks noGrp="1"/>
          </p:cNvSpPr>
          <p:nvPr>
            <p:ph type="body" idx="1"/>
          </p:nvPr>
        </p:nvSpPr>
        <p:spPr/>
        <p:txBody>
          <a:bodyPr/>
          <a:lstStyle/>
          <a:p>
            <a:r>
              <a:rPr lang="nl-NL" smtClean="0"/>
              <a:t>Ondanks alle waarnemingen: voorspellen blijft onmogelijk. Op grond van verleden zijn gebieden meer of minder gevaarlijk, maar zelfs dat is weinig betrouwbaar: onze kennis van het aardbevingsverleden gaat niet ver terug.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Content Placeholder 2"/>
          <p:cNvSpPr>
            <a:spLocks noGrp="1"/>
          </p:cNvSpPr>
          <p:nvPr>
            <p:ph idx="4294967295"/>
          </p:nvPr>
        </p:nvSpPr>
        <p:spPr/>
        <p:txBody>
          <a:bodyPr/>
          <a:lstStyle/>
          <a:p>
            <a:pPr eaLnBrk="1" hangingPunct="1"/>
            <a:endParaRPr lang="en-GB" smtClean="0"/>
          </a:p>
        </p:txBody>
      </p:sp>
      <p:pic>
        <p:nvPicPr>
          <p:cNvPr id="91139" name="Picture 6"/>
          <p:cNvPicPr>
            <a:picLocks noChangeAspect="1" noChangeArrowheads="1"/>
          </p:cNvPicPr>
          <p:nvPr/>
        </p:nvPicPr>
        <p:blipFill>
          <a:blip r:embed="rId2"/>
          <a:srcRect/>
          <a:stretch>
            <a:fillRect/>
          </a:stretch>
        </p:blipFill>
        <p:spPr bwMode="auto">
          <a:xfrm>
            <a:off x="952500" y="741363"/>
            <a:ext cx="5924550" cy="3702050"/>
          </a:xfrm>
          <a:prstGeom prst="rect">
            <a:avLst/>
          </a:prstGeom>
          <a:noFill/>
          <a:ln w="9525">
            <a:noFill/>
            <a:miter lim="800000"/>
            <a:headEnd/>
            <a:tailEnd/>
          </a:ln>
        </p:spPr>
      </p:pic>
      <p:pic>
        <p:nvPicPr>
          <p:cNvPr id="91140" name="Picture 5"/>
          <p:cNvPicPr>
            <a:picLocks noChangeAspect="1"/>
          </p:cNvPicPr>
          <p:nvPr/>
        </p:nvPicPr>
        <p:blipFill>
          <a:blip r:embed="rId3"/>
          <a:srcRect/>
          <a:stretch>
            <a:fillRect/>
          </a:stretch>
        </p:blipFill>
        <p:spPr bwMode="auto">
          <a:xfrm>
            <a:off x="-34925" y="2932113"/>
            <a:ext cx="2303463" cy="2038350"/>
          </a:xfrm>
          <a:prstGeom prst="rect">
            <a:avLst/>
          </a:prstGeom>
          <a:noFill/>
          <a:ln w="9525">
            <a:noFill/>
            <a:miter lim="800000"/>
            <a:headEnd/>
            <a:tailEnd/>
          </a:ln>
        </p:spPr>
      </p:pic>
      <p:pic>
        <p:nvPicPr>
          <p:cNvPr id="91141" name="Picture 4"/>
          <p:cNvPicPr>
            <a:picLocks noChangeAspect="1" noChangeArrowheads="1"/>
          </p:cNvPicPr>
          <p:nvPr/>
        </p:nvPicPr>
        <p:blipFill>
          <a:blip r:embed="rId4"/>
          <a:srcRect/>
          <a:stretch>
            <a:fillRect/>
          </a:stretch>
        </p:blipFill>
        <p:spPr bwMode="auto">
          <a:xfrm>
            <a:off x="4427538" y="1476375"/>
            <a:ext cx="4679950" cy="3543300"/>
          </a:xfrm>
          <a:prstGeom prst="rect">
            <a:avLst/>
          </a:prstGeom>
          <a:noFill/>
          <a:ln w="9525">
            <a:noFill/>
            <a:miter lim="800000"/>
            <a:headEnd/>
            <a:tailEnd/>
          </a:ln>
        </p:spPr>
      </p:pic>
      <p:sp>
        <p:nvSpPr>
          <p:cNvPr id="91137" name="Title 1"/>
          <p:cNvSpPr>
            <a:spLocks noGrp="1"/>
          </p:cNvSpPr>
          <p:nvPr>
            <p:ph type="title" idx="4294967295"/>
          </p:nvPr>
        </p:nvSpPr>
        <p:spPr>
          <a:solidFill>
            <a:schemeClr val="bg1"/>
          </a:solidFill>
        </p:spPr>
        <p:txBody>
          <a:bodyPr/>
          <a:lstStyle/>
          <a:p>
            <a:pPr algn="l" eaLnBrk="1" hangingPunct="1"/>
            <a:r>
              <a:rPr lang="nl-NL" sz="4000" smtClean="0"/>
              <a:t>Al zijn er rechters die anders denken</a:t>
            </a:r>
            <a:endParaRPr lang="en-GB" sz="400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idx="4294967295"/>
          </p:nvPr>
        </p:nvSpPr>
        <p:spPr/>
        <p:txBody>
          <a:bodyPr/>
          <a:lstStyle/>
          <a:p>
            <a:pPr algn="l" eaLnBrk="1" hangingPunct="1"/>
            <a:r>
              <a:rPr lang="nl-NL" smtClean="0"/>
              <a:t>Geologisch dilemma</a:t>
            </a:r>
            <a:endParaRPr lang="en-GB" smtClean="0"/>
          </a:p>
        </p:txBody>
      </p:sp>
      <p:graphicFrame>
        <p:nvGraphicFramePr>
          <p:cNvPr id="18457" name="Group 25"/>
          <p:cNvGraphicFramePr>
            <a:graphicFrameLocks noGrp="1"/>
          </p:cNvGraphicFramePr>
          <p:nvPr>
            <p:ph idx="4294967295"/>
          </p:nvPr>
        </p:nvGraphicFramePr>
        <p:xfrm>
          <a:off x="1784350" y="1444625"/>
          <a:ext cx="7138988" cy="3352800"/>
        </p:xfrm>
        <a:graphic>
          <a:graphicData uri="http://schemas.openxmlformats.org/drawingml/2006/table">
            <a:tbl>
              <a:tblPr/>
              <a:tblGrid>
                <a:gridCol w="3508375"/>
                <a:gridCol w="3630613"/>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600" b="1" i="0" u="none" strike="noStrike" cap="none" normalizeH="0" baseline="0" smtClean="0">
                        <a:ln>
                          <a:noFill/>
                        </a:ln>
                        <a:solidFill>
                          <a:srgbClr val="FFFFFF"/>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rgbClr val="FFFFFF"/>
                          </a:solidFill>
                          <a:effectLst/>
                          <a:latin typeface="Calibri" pitchFamily="34" charset="0"/>
                        </a:rPr>
                        <a:t>Grote verliezen, wel verkleind door voorbereidingen </a:t>
                      </a: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rgbClr val="FFFFFF"/>
                          </a:solidFill>
                          <a:effectLst/>
                          <a:latin typeface="Calibri" pitchFamily="34" charset="0"/>
                        </a:rPr>
                        <a:t>(kosten van alarm te verwaarlozen)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600" b="1" i="0" u="none" strike="noStrike" cap="none" normalizeH="0" baseline="0" smtClean="0">
                        <a:ln>
                          <a:noFill/>
                        </a:ln>
                        <a:solidFill>
                          <a:srgbClr val="FFFFFF"/>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600" b="1" i="0" u="none" strike="noStrike" cap="none" normalizeH="0" baseline="0" smtClean="0">
                        <a:ln>
                          <a:noFill/>
                        </a:ln>
                        <a:solidFill>
                          <a:srgbClr val="FFFFFF"/>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rgbClr val="FFFFFF"/>
                          </a:solidFill>
                          <a:effectLst/>
                          <a:latin typeface="Calibri" pitchFamily="34" charset="0"/>
                        </a:rPr>
                        <a:t>Kosten alarm, paniek en economische verstoring</a:t>
                      </a: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rgbClr val="FFFFFF"/>
                          </a:solidFill>
                          <a:effectLst/>
                          <a:latin typeface="Calibri" pitchFamily="34" charset="0"/>
                        </a:rPr>
                        <a:t>Minder vertrouwen voorspellingen</a:t>
                      </a: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rgbClr val="FFFFFF"/>
                          </a:solidFill>
                          <a:effectLst/>
                          <a:latin typeface="Calibri" pitchFamily="34" charset="0"/>
                        </a:rPr>
                        <a:t>(“geologen voorspellen wel, maar weten ook niets precies”)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600" b="1" i="0" u="none" strike="noStrike" cap="none" normalizeH="0" baseline="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rgbClr val="000000"/>
                          </a:solidFill>
                          <a:effectLst/>
                          <a:latin typeface="Calibri" pitchFamily="34" charset="0"/>
                        </a:rPr>
                        <a:t>Grote verliezen (economisch en levens), versterkt door niet-voorbereid zijn</a:t>
                      </a: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rgbClr val="000000"/>
                          </a:solidFill>
                          <a:effectLst/>
                          <a:latin typeface="Calibri" pitchFamily="34" charset="0"/>
                        </a:rPr>
                        <a:t>Minder vertouwen voorspellingen</a:t>
                      </a: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rgbClr val="000000"/>
                          </a:solidFill>
                          <a:effectLst/>
                          <a:latin typeface="Calibri" pitchFamily="34" charset="0"/>
                        </a:rPr>
                        <a:t>(“geologen zitten er altijd naast!”)</a:t>
                      </a:r>
                      <a:endParaRPr kumimoji="0" lang="en-GB"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600" b="1" i="0" u="none" strike="noStrike" cap="none" normalizeH="0" baseline="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rgbClr val="000000"/>
                          </a:solidFill>
                          <a:effectLst/>
                          <a:latin typeface="Calibri" pitchFamily="34" charset="0"/>
                        </a:rPr>
                        <a:t>Normale situatie: geen verliezen, geen onrust, geen kosten voor alarm</a:t>
                      </a: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600" b="1" i="0" u="none" strike="noStrike" cap="none" normalizeH="0" baseline="0" smtClean="0">
                          <a:ln>
                            <a:noFill/>
                          </a:ln>
                          <a:solidFill>
                            <a:srgbClr val="000000"/>
                          </a:solidFill>
                          <a:effectLst/>
                          <a:latin typeface="Calibri" pitchFamily="34" charset="0"/>
                        </a:rPr>
                        <a:t>(maar: grote publiek blijft onwetend)</a:t>
                      </a:r>
                      <a:endParaRPr kumimoji="0" lang="en-GB" sz="1600" b="1"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92173" name="TextBox 5"/>
          <p:cNvSpPr txBox="1">
            <a:spLocks noChangeArrowheads="1"/>
          </p:cNvSpPr>
          <p:nvPr/>
        </p:nvSpPr>
        <p:spPr bwMode="auto">
          <a:xfrm>
            <a:off x="2085975" y="1084263"/>
            <a:ext cx="5006975" cy="366712"/>
          </a:xfrm>
          <a:prstGeom prst="rect">
            <a:avLst/>
          </a:prstGeom>
          <a:noFill/>
          <a:ln w="9525">
            <a:noFill/>
            <a:miter lim="800000"/>
            <a:headEnd/>
            <a:tailEnd/>
          </a:ln>
        </p:spPr>
        <p:txBody>
          <a:bodyPr wrap="none">
            <a:spAutoFit/>
          </a:bodyPr>
          <a:lstStyle/>
          <a:p>
            <a:pPr algn="l"/>
            <a:r>
              <a:rPr lang="nl-NL" b="1">
                <a:latin typeface="Calibri" pitchFamily="34" charset="0"/>
              </a:rPr>
              <a:t>Aardbeving!		         Geen aardbeving</a:t>
            </a:r>
            <a:endParaRPr lang="en-GB" b="1">
              <a:latin typeface="Calibri" pitchFamily="34" charset="0"/>
            </a:endParaRPr>
          </a:p>
        </p:txBody>
      </p:sp>
      <p:sp>
        <p:nvSpPr>
          <p:cNvPr id="92174" name="TextBox 6"/>
          <p:cNvSpPr txBox="1">
            <a:spLocks noChangeArrowheads="1"/>
          </p:cNvSpPr>
          <p:nvPr/>
        </p:nvSpPr>
        <p:spPr bwMode="auto">
          <a:xfrm>
            <a:off x="180975" y="1947863"/>
            <a:ext cx="1511300" cy="2563812"/>
          </a:xfrm>
          <a:prstGeom prst="rect">
            <a:avLst/>
          </a:prstGeom>
          <a:noFill/>
          <a:ln w="9525">
            <a:noFill/>
            <a:miter lim="800000"/>
            <a:headEnd/>
            <a:tailEnd/>
          </a:ln>
        </p:spPr>
        <p:txBody>
          <a:bodyPr>
            <a:spAutoFit/>
          </a:bodyPr>
          <a:lstStyle/>
          <a:p>
            <a:pPr algn="l"/>
            <a:r>
              <a:rPr lang="nl-NL" b="1">
                <a:solidFill>
                  <a:srgbClr val="FF0000"/>
                </a:solidFill>
                <a:latin typeface="Calibri" pitchFamily="34" charset="0"/>
              </a:rPr>
              <a:t>Wel alarm laten uitgaan</a:t>
            </a:r>
          </a:p>
          <a:p>
            <a:pPr algn="l"/>
            <a:endParaRPr lang="nl-NL" b="1">
              <a:latin typeface="Calibri" pitchFamily="34" charset="0"/>
            </a:endParaRPr>
          </a:p>
          <a:p>
            <a:pPr algn="l"/>
            <a:endParaRPr lang="nl-NL" b="1">
              <a:latin typeface="Calibri" pitchFamily="34" charset="0"/>
            </a:endParaRPr>
          </a:p>
          <a:p>
            <a:pPr algn="l"/>
            <a:endParaRPr lang="nl-NL" b="1">
              <a:latin typeface="Calibri" pitchFamily="34" charset="0"/>
            </a:endParaRPr>
          </a:p>
          <a:p>
            <a:pPr algn="l"/>
            <a:endParaRPr lang="nl-NL" b="1">
              <a:latin typeface="Calibri" pitchFamily="34" charset="0"/>
            </a:endParaRPr>
          </a:p>
          <a:p>
            <a:pPr algn="l"/>
            <a:endParaRPr lang="nl-NL" b="1">
              <a:latin typeface="Calibri" pitchFamily="34" charset="0"/>
            </a:endParaRPr>
          </a:p>
          <a:p>
            <a:pPr algn="l"/>
            <a:r>
              <a:rPr lang="nl-NL" b="1">
                <a:latin typeface="Calibri" pitchFamily="34" charset="0"/>
              </a:rPr>
              <a:t>Geen alarm</a:t>
            </a:r>
          </a:p>
          <a:p>
            <a:pPr algn="l"/>
            <a:r>
              <a:rPr lang="nl-NL" b="1">
                <a:latin typeface="Calibri" pitchFamily="34" charset="0"/>
              </a:rPr>
              <a:t>laten uitgaan</a:t>
            </a:r>
            <a:endParaRPr lang="en-GB" b="1">
              <a:latin typeface="Calibri" pitchFamily="34" charset="0"/>
            </a:endParaRPr>
          </a:p>
        </p:txBody>
      </p:sp>
      <p:sp>
        <p:nvSpPr>
          <p:cNvPr id="9" name="Rectangle 8"/>
          <p:cNvSpPr/>
          <p:nvPr/>
        </p:nvSpPr>
        <p:spPr>
          <a:xfrm>
            <a:off x="1999883" y="3005189"/>
            <a:ext cx="6768752" cy="432048"/>
          </a:xfrm>
          <a:prstGeom prst="rect">
            <a:avLst/>
          </a:prstGeom>
          <a:solidFill>
            <a:schemeClr val="bg1"/>
          </a:solidFill>
          <a:ln>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nl-NL" dirty="0">
                <a:solidFill>
                  <a:schemeClr val="tx2"/>
                </a:solidFill>
              </a:rPr>
              <a:t>Vaker alarm = minder verliezen = vaker mis?</a:t>
            </a:r>
            <a:endParaRPr lang="en-GB" dirty="0">
              <a:solidFill>
                <a:schemeClr val="tx2"/>
              </a:solidFill>
            </a:endParaRPr>
          </a:p>
        </p:txBody>
      </p:sp>
      <p:sp>
        <p:nvSpPr>
          <p:cNvPr id="8" name="Down Arrow 7"/>
          <p:cNvSpPr/>
          <p:nvPr/>
        </p:nvSpPr>
        <p:spPr>
          <a:xfrm>
            <a:off x="2124075" y="3098800"/>
            <a:ext cx="144463"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a:p>
        </p:txBody>
      </p:sp>
      <p:sp>
        <p:nvSpPr>
          <p:cNvPr id="2" name="Down Arrow 7"/>
          <p:cNvSpPr/>
          <p:nvPr/>
        </p:nvSpPr>
        <p:spPr>
          <a:xfrm>
            <a:off x="468313" y="3076575"/>
            <a:ext cx="144462"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a:p>
        </p:txBody>
      </p:sp>
      <p:sp>
        <p:nvSpPr>
          <p:cNvPr id="3" name="Down Arrow 7"/>
          <p:cNvSpPr/>
          <p:nvPr/>
        </p:nvSpPr>
        <p:spPr>
          <a:xfrm>
            <a:off x="8388350" y="3076575"/>
            <a:ext cx="144463"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p:cNvSpPr>
          <p:nvPr>
            <p:ph type="title"/>
          </p:nvPr>
        </p:nvSpPr>
        <p:spPr/>
        <p:txBody>
          <a:bodyPr/>
          <a:lstStyle/>
          <a:p>
            <a:pPr algn="l"/>
            <a:r>
              <a:rPr lang="nl-NL" smtClean="0"/>
              <a:t>Conclusie</a:t>
            </a:r>
            <a:endParaRPr lang="en-GB" smtClean="0"/>
          </a:p>
        </p:txBody>
      </p:sp>
      <p:sp>
        <p:nvSpPr>
          <p:cNvPr id="93186" name="Rectangle 3"/>
          <p:cNvSpPr>
            <a:spLocks noGrp="1"/>
          </p:cNvSpPr>
          <p:nvPr>
            <p:ph type="body" idx="1"/>
          </p:nvPr>
        </p:nvSpPr>
        <p:spPr/>
        <p:txBody>
          <a:bodyPr/>
          <a:lstStyle/>
          <a:p>
            <a:r>
              <a:rPr lang="nl-NL" smtClean="0"/>
              <a:t>De Aarde is niet boos, maar heeft af en toe wat woede-uitbarstingen. We (her)kennen de voortekenen nog niet. Wat dat betreft ook spannende tijd! Nieuwe waarnemingen die we eerder niet deden, de tijd zal moeten leren of die voorspellende waarde hebben of niet. </a:t>
            </a:r>
            <a:endParaRPr lang="en-GB" smtClean="0"/>
          </a:p>
          <a:p>
            <a:endParaRPr lang="en-GB" smtClean="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pPr algn="l"/>
            <a:r>
              <a:rPr lang="nl-NL" smtClean="0"/>
              <a:t>Meer info?</a:t>
            </a:r>
            <a:endParaRPr lang="en-GB" smtClean="0"/>
          </a:p>
        </p:txBody>
      </p:sp>
      <p:sp>
        <p:nvSpPr>
          <p:cNvPr id="3" name="Content Placeholder 2"/>
          <p:cNvSpPr>
            <a:spLocks noGrp="1"/>
          </p:cNvSpPr>
          <p:nvPr>
            <p:ph idx="1"/>
          </p:nvPr>
        </p:nvSpPr>
        <p:spPr/>
        <p:txBody>
          <a:bodyPr/>
          <a:lstStyle/>
          <a:p>
            <a:r>
              <a:rPr lang="nl-NL" sz="2800" smtClean="0"/>
              <a:t>Deze presentatie staat (bijna) op </a:t>
            </a:r>
          </a:p>
          <a:p>
            <a:pPr>
              <a:buFont typeface="Arial" charset="0"/>
              <a:buNone/>
            </a:pPr>
            <a:r>
              <a:rPr lang="nl-NL" sz="2800" smtClean="0">
                <a:hlinkClick r:id="rId2"/>
              </a:rPr>
              <a:t>www.falw.vu.nl/KNAGdag</a:t>
            </a:r>
            <a:endParaRPr lang="nl-NL" sz="2800" smtClean="0"/>
          </a:p>
          <a:p>
            <a:pPr>
              <a:buFont typeface="Arial" charset="0"/>
              <a:buNone/>
            </a:pPr>
            <a:r>
              <a:rPr lang="nl-NL" sz="2800" smtClean="0"/>
              <a:t>en op </a:t>
            </a:r>
            <a:r>
              <a:rPr lang="nl-NL" sz="2800" smtClean="0">
                <a:hlinkClick r:id="rId3"/>
              </a:rPr>
              <a:t>www.geo.vu.nl/~andb/KNAGdag</a:t>
            </a:r>
            <a:endParaRPr lang="nl-NL" sz="2800" smtClean="0"/>
          </a:p>
          <a:p>
            <a:pPr>
              <a:buFont typeface="Arial" charset="0"/>
              <a:buNone/>
            </a:pPr>
            <a:endParaRPr lang="nl-NL" sz="2800" smtClean="0"/>
          </a:p>
          <a:p>
            <a:pPr>
              <a:buFont typeface="Arial" charset="0"/>
              <a:buNone/>
            </a:pPr>
            <a:r>
              <a:rPr lang="nl-NL" sz="2800" smtClean="0"/>
              <a:t>Docentenconferentie op de VU: 14 maart 2013</a:t>
            </a:r>
          </a:p>
          <a:p>
            <a:pPr>
              <a:buFont typeface="Arial" charset="0"/>
              <a:buNone/>
            </a:pPr>
            <a:r>
              <a:rPr lang="nl-NL" sz="2800" smtClean="0"/>
              <a:t>Middellandse Zeegebied</a:t>
            </a:r>
          </a:p>
          <a:p>
            <a:pPr>
              <a:buFont typeface="Arial" charset="0"/>
              <a:buNone/>
            </a:pPr>
            <a:r>
              <a:rPr lang="nl-NL" sz="2800" smtClean="0"/>
              <a:t>Aanmelden voor meer info bij de stand </a:t>
            </a:r>
            <a:endParaRPr lang="en-GB" sz="280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algn="l" eaLnBrk="1" hangingPunct="1"/>
            <a:r>
              <a:rPr lang="nl-NL" smtClean="0"/>
              <a:t>Wat kost dat nou?</a:t>
            </a:r>
            <a:endParaRPr lang="en-GB" smtClean="0"/>
          </a:p>
        </p:txBody>
      </p:sp>
      <p:sp>
        <p:nvSpPr>
          <p:cNvPr id="18434" name="Content Placeholder 2"/>
          <p:cNvSpPr>
            <a:spLocks noGrp="1"/>
          </p:cNvSpPr>
          <p:nvPr>
            <p:ph idx="1"/>
          </p:nvPr>
        </p:nvSpPr>
        <p:spPr/>
        <p:txBody>
          <a:bodyPr/>
          <a:lstStyle/>
          <a:p>
            <a:pPr eaLnBrk="1" hangingPunct="1"/>
            <a:endParaRPr lang="en-GB" sz="2400" smtClean="0"/>
          </a:p>
        </p:txBody>
      </p:sp>
      <p:pic>
        <p:nvPicPr>
          <p:cNvPr id="18435" name="Picture 11"/>
          <p:cNvPicPr>
            <a:picLocks noChangeAspect="1"/>
          </p:cNvPicPr>
          <p:nvPr/>
        </p:nvPicPr>
        <p:blipFill>
          <a:blip r:embed="rId2"/>
          <a:srcRect/>
          <a:stretch>
            <a:fillRect/>
          </a:stretch>
        </p:blipFill>
        <p:spPr bwMode="auto">
          <a:xfrm>
            <a:off x="4859338" y="1635125"/>
            <a:ext cx="4105275" cy="3273425"/>
          </a:xfrm>
          <a:prstGeom prst="rect">
            <a:avLst/>
          </a:prstGeom>
          <a:noFill/>
          <a:ln w="9525">
            <a:noFill/>
            <a:miter lim="800000"/>
            <a:headEnd/>
            <a:tailEnd/>
          </a:ln>
        </p:spPr>
      </p:pic>
      <p:pic>
        <p:nvPicPr>
          <p:cNvPr id="18436" name="Picture 3"/>
          <p:cNvPicPr>
            <a:picLocks noChangeAspect="1" noChangeArrowheads="1"/>
          </p:cNvPicPr>
          <p:nvPr/>
        </p:nvPicPr>
        <p:blipFill>
          <a:blip r:embed="rId3"/>
          <a:srcRect/>
          <a:stretch>
            <a:fillRect/>
          </a:stretch>
        </p:blipFill>
        <p:spPr bwMode="auto">
          <a:xfrm>
            <a:off x="250825" y="1898650"/>
            <a:ext cx="4176713" cy="300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srcRect/>
          <a:stretch>
            <a:fillRect/>
          </a:stretch>
        </p:blipFill>
        <p:spPr bwMode="auto">
          <a:xfrm>
            <a:off x="1619250" y="842963"/>
            <a:ext cx="3457575" cy="2549525"/>
          </a:xfrm>
          <a:prstGeom prst="rect">
            <a:avLst/>
          </a:prstGeom>
          <a:noFill/>
          <a:ln w="9525">
            <a:noFill/>
            <a:miter lim="800000"/>
            <a:headEnd/>
            <a:tailEnd/>
          </a:ln>
        </p:spPr>
      </p:pic>
      <p:sp>
        <p:nvSpPr>
          <p:cNvPr id="19457" name="Title 1"/>
          <p:cNvSpPr>
            <a:spLocks noGrp="1"/>
          </p:cNvSpPr>
          <p:nvPr>
            <p:ph type="title"/>
          </p:nvPr>
        </p:nvSpPr>
        <p:spPr/>
        <p:txBody>
          <a:bodyPr/>
          <a:lstStyle/>
          <a:p>
            <a:pPr algn="l" eaLnBrk="1" hangingPunct="1"/>
            <a:r>
              <a:rPr lang="nl-NL" smtClean="0"/>
              <a:t>Gebiedsafhankelijk</a:t>
            </a:r>
            <a:endParaRPr lang="en-GB" smtClean="0"/>
          </a:p>
        </p:txBody>
      </p:sp>
      <p:pic>
        <p:nvPicPr>
          <p:cNvPr id="19458" name="Picture 2"/>
          <p:cNvPicPr>
            <a:picLocks noChangeAspect="1" noChangeArrowheads="1"/>
          </p:cNvPicPr>
          <p:nvPr/>
        </p:nvPicPr>
        <p:blipFill>
          <a:blip r:embed="rId3"/>
          <a:srcRect/>
          <a:stretch>
            <a:fillRect/>
          </a:stretch>
        </p:blipFill>
        <p:spPr bwMode="auto">
          <a:xfrm>
            <a:off x="5284788" y="0"/>
            <a:ext cx="3895725" cy="5160963"/>
          </a:xfrm>
          <a:prstGeom prst="rect">
            <a:avLst/>
          </a:prstGeom>
          <a:noFill/>
          <a:ln w="9525">
            <a:noFill/>
            <a:miter lim="800000"/>
            <a:headEnd/>
            <a:tailEnd/>
          </a:ln>
        </p:spPr>
      </p:pic>
      <p:pic>
        <p:nvPicPr>
          <p:cNvPr id="19460" name="Picture 5"/>
          <p:cNvPicPr>
            <a:picLocks noChangeAspect="1"/>
          </p:cNvPicPr>
          <p:nvPr/>
        </p:nvPicPr>
        <p:blipFill>
          <a:blip r:embed="rId4"/>
          <a:srcRect/>
          <a:stretch>
            <a:fillRect/>
          </a:stretch>
        </p:blipFill>
        <p:spPr bwMode="auto">
          <a:xfrm>
            <a:off x="323850" y="2932113"/>
            <a:ext cx="2519363" cy="1974850"/>
          </a:xfrm>
          <a:prstGeom prst="rect">
            <a:avLst/>
          </a:prstGeom>
          <a:noFill/>
          <a:ln w="9525">
            <a:noFill/>
            <a:miter lim="800000"/>
            <a:headEnd/>
            <a:tailEnd/>
          </a:ln>
        </p:spPr>
      </p:pic>
      <p:sp>
        <p:nvSpPr>
          <p:cNvPr id="19463" name="Rectangle 7"/>
          <p:cNvSpPr>
            <a:spLocks/>
          </p:cNvSpPr>
          <p:nvPr/>
        </p:nvSpPr>
        <p:spPr bwMode="auto">
          <a:xfrm>
            <a:off x="457200" y="1200150"/>
            <a:ext cx="8229600" cy="3394075"/>
          </a:xfrm>
          <a:prstGeom prst="rect">
            <a:avLst/>
          </a:prstGeom>
          <a:noFill/>
          <a:ln w="9525">
            <a:noFill/>
            <a:miter lim="800000"/>
            <a:headEnd/>
            <a:tailEnd/>
          </a:ln>
        </p:spPr>
        <p:txBody>
          <a:bodyPr/>
          <a:lstStyle/>
          <a:p>
            <a:pPr marL="342900" indent="-342900" algn="l" eaLnBrk="0" hangingPunct="0">
              <a:spcBef>
                <a:spcPct val="20000"/>
              </a:spcBef>
              <a:buFont typeface="Arial" charset="0"/>
              <a:buChar char="•"/>
            </a:pPr>
            <a:r>
              <a:rPr lang="nl-NL" sz="2400">
                <a:latin typeface="Calibri" pitchFamily="34" charset="0"/>
              </a:rPr>
              <a:t>Schade door aardbevingen</a:t>
            </a:r>
          </a:p>
          <a:p>
            <a:pPr marL="342900" indent="-342900" algn="l" eaLnBrk="0" hangingPunct="0">
              <a:spcBef>
                <a:spcPct val="20000"/>
              </a:spcBef>
              <a:buFont typeface="Arial" charset="0"/>
              <a:buChar char="•"/>
            </a:pPr>
            <a:endParaRPr lang="nl-NL" sz="2400">
              <a:latin typeface="Calibri" pitchFamily="34" charset="0"/>
            </a:endParaRPr>
          </a:p>
          <a:p>
            <a:pPr marL="342900" indent="-342900" algn="l" eaLnBrk="0" hangingPunct="0">
              <a:spcBef>
                <a:spcPct val="20000"/>
              </a:spcBef>
              <a:buFont typeface="Arial" charset="0"/>
              <a:buChar char="•"/>
            </a:pPr>
            <a:endParaRPr lang="nl-NL" sz="2400">
              <a:latin typeface="Calibri" pitchFamily="34" charset="0"/>
            </a:endParaRPr>
          </a:p>
          <a:p>
            <a:pPr marL="342900" indent="-342900" algn="l" eaLnBrk="0" hangingPunct="0">
              <a:spcBef>
                <a:spcPct val="20000"/>
              </a:spcBef>
              <a:buFont typeface="Arial" charset="0"/>
              <a:buChar char="•"/>
            </a:pPr>
            <a:r>
              <a:rPr lang="nl-NL" sz="2400">
                <a:latin typeface="Calibri" pitchFamily="34" charset="0"/>
              </a:rPr>
              <a:t>Dood door natuurramp</a:t>
            </a:r>
          </a:p>
          <a:p>
            <a:pPr marL="342900" indent="-342900" algn="l" eaLnBrk="0" hangingPunct="0">
              <a:spcBef>
                <a:spcPct val="20000"/>
              </a:spcBef>
              <a:buFont typeface="Arial" charset="0"/>
              <a:buNone/>
            </a:pPr>
            <a:endParaRPr lang="nl-NL" sz="2400">
              <a:latin typeface="Calibri" pitchFamily="34" charset="0"/>
            </a:endParaRPr>
          </a:p>
          <a:p>
            <a:pPr marL="342900" indent="-342900" algn="l" eaLnBrk="0" hangingPunct="0">
              <a:spcBef>
                <a:spcPct val="20000"/>
              </a:spcBef>
              <a:buFont typeface="Arial" charset="0"/>
              <a:buNone/>
            </a:pPr>
            <a:r>
              <a:rPr lang="nl-NL" sz="2400">
                <a:latin typeface="Calibri" pitchFamily="34" charset="0"/>
              </a:rPr>
              <a:t>				</a:t>
            </a:r>
          </a:p>
          <a:p>
            <a:pPr marL="342900" indent="-342900" algn="l" eaLnBrk="0" hangingPunct="0">
              <a:spcBef>
                <a:spcPct val="20000"/>
              </a:spcBef>
              <a:buFont typeface="Arial" charset="0"/>
              <a:buNone/>
            </a:pPr>
            <a:r>
              <a:rPr lang="nl-NL" sz="2400">
                <a:latin typeface="Calibri" pitchFamily="34" charset="0"/>
              </a:rPr>
              <a:t>				Regionaal beeld!</a:t>
            </a:r>
            <a:endParaRPr lang="en-GB" sz="2400">
              <a:latin typeface="Calibri" pitchFamily="34" charset="0"/>
            </a:endParaRPr>
          </a:p>
        </p:txBody>
      </p:sp>
      <p:pic>
        <p:nvPicPr>
          <p:cNvPr id="19464" name="Picture 2"/>
          <p:cNvPicPr>
            <a:picLocks noChangeAspect="1" noChangeArrowheads="1"/>
          </p:cNvPicPr>
          <p:nvPr/>
        </p:nvPicPr>
        <p:blipFill>
          <a:blip r:embed="rId5"/>
          <a:srcRect/>
          <a:stretch>
            <a:fillRect/>
          </a:stretch>
        </p:blipFill>
        <p:spPr bwMode="auto">
          <a:xfrm>
            <a:off x="7235825" y="411163"/>
            <a:ext cx="1789113" cy="194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p:txBody>
          <a:bodyPr/>
          <a:lstStyle/>
          <a:p>
            <a:pPr eaLnBrk="1" hangingPunct="1"/>
            <a:r>
              <a:rPr lang="nl-NL" sz="2400" smtClean="0"/>
              <a:t>Kans = klein, maar per gebeurtenis grote gevolgen</a:t>
            </a:r>
          </a:p>
          <a:p>
            <a:pPr eaLnBrk="1" hangingPunct="1"/>
            <a:endParaRPr lang="nl-NL" sz="2400" smtClean="0"/>
          </a:p>
          <a:p>
            <a:pPr eaLnBrk="1" hangingPunct="1"/>
            <a:endParaRPr lang="nl-NL" sz="2400" smtClean="0"/>
          </a:p>
          <a:p>
            <a:pPr eaLnBrk="1" hangingPunct="1"/>
            <a:endParaRPr lang="nl-NL" sz="2400" smtClean="0"/>
          </a:p>
          <a:p>
            <a:pPr eaLnBrk="1" hangingPunct="1"/>
            <a:endParaRPr lang="nl-NL" sz="2400" smtClean="0"/>
          </a:p>
          <a:p>
            <a:pPr eaLnBrk="1" hangingPunct="1"/>
            <a:endParaRPr lang="nl-NL" sz="2400" smtClean="0"/>
          </a:p>
          <a:p>
            <a:pPr eaLnBrk="1" hangingPunct="1"/>
            <a:endParaRPr lang="nl-NL" sz="2400" smtClean="0"/>
          </a:p>
          <a:p>
            <a:pPr eaLnBrk="1" hangingPunct="1">
              <a:buFont typeface="Arial" charset="0"/>
              <a:buNone/>
            </a:pPr>
            <a:r>
              <a:rPr lang="nl-NL" sz="2400" smtClean="0"/>
              <a:t>					Natuurlijk afhankelijk van zwaarte</a:t>
            </a:r>
            <a:endParaRPr lang="en-GB" sz="2400" smtClean="0"/>
          </a:p>
        </p:txBody>
      </p:sp>
      <p:sp>
        <p:nvSpPr>
          <p:cNvPr id="21505" name="Title 1"/>
          <p:cNvSpPr>
            <a:spLocks noGrp="1"/>
          </p:cNvSpPr>
          <p:nvPr>
            <p:ph type="title"/>
          </p:nvPr>
        </p:nvSpPr>
        <p:spPr/>
        <p:txBody>
          <a:bodyPr/>
          <a:lstStyle/>
          <a:p>
            <a:pPr algn="l" eaLnBrk="1" hangingPunct="1"/>
            <a:r>
              <a:rPr lang="nl-NL" smtClean="0"/>
              <a:t>Kans versus gevolgen</a:t>
            </a:r>
            <a:endParaRPr lang="en-GB" smtClean="0"/>
          </a:p>
        </p:txBody>
      </p:sp>
      <p:pic>
        <p:nvPicPr>
          <p:cNvPr id="21507" name="Picture 40"/>
          <p:cNvPicPr>
            <a:picLocks noChangeAspect="1"/>
          </p:cNvPicPr>
          <p:nvPr/>
        </p:nvPicPr>
        <p:blipFill>
          <a:blip r:embed="rId2"/>
          <a:srcRect/>
          <a:stretch>
            <a:fillRect/>
          </a:stretch>
        </p:blipFill>
        <p:spPr bwMode="auto">
          <a:xfrm>
            <a:off x="3924300" y="1752600"/>
            <a:ext cx="4752975" cy="2303463"/>
          </a:xfrm>
          <a:prstGeom prst="rect">
            <a:avLst/>
          </a:prstGeom>
          <a:noFill/>
          <a:ln w="9525">
            <a:noFill/>
            <a:miter lim="800000"/>
            <a:headEnd/>
            <a:tailEnd/>
          </a:ln>
        </p:spPr>
      </p:pic>
      <p:pic>
        <p:nvPicPr>
          <p:cNvPr id="21510" name="Picture 6"/>
          <p:cNvPicPr>
            <a:picLocks noChangeAspect="1" noChangeArrowheads="1"/>
          </p:cNvPicPr>
          <p:nvPr/>
        </p:nvPicPr>
        <p:blipFill>
          <a:blip r:embed="rId3"/>
          <a:srcRect/>
          <a:stretch>
            <a:fillRect/>
          </a:stretch>
        </p:blipFill>
        <p:spPr bwMode="auto">
          <a:xfrm>
            <a:off x="842963" y="1684338"/>
            <a:ext cx="2649537" cy="32639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1738</TotalTime>
  <Words>1584</Words>
  <Application>Microsoft Office PowerPoint</Application>
  <PresentationFormat>On-screen Show (16:9)</PresentationFormat>
  <Paragraphs>308</Paragraphs>
  <Slides>66</Slides>
  <Notes>9</Notes>
  <HiddenSlides>0</HiddenSlides>
  <MMClips>1</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66</vt:i4>
      </vt:variant>
    </vt:vector>
  </HeadingPairs>
  <TitlesOfParts>
    <vt:vector size="70" baseType="lpstr">
      <vt:lpstr>Arial</vt:lpstr>
      <vt:lpstr>Calibri</vt:lpstr>
      <vt:lpstr>ＭＳ Ｐゴシック</vt:lpstr>
      <vt:lpstr>Office Theme</vt:lpstr>
      <vt:lpstr>Is de Aarde boos?</vt:lpstr>
      <vt:lpstr>Dit jaar (nog) niet…</vt:lpstr>
      <vt:lpstr>Stilte voor de storm?</vt:lpstr>
      <vt:lpstr>Outline</vt:lpstr>
      <vt:lpstr>Natuurrampen 2011</vt:lpstr>
      <vt:lpstr>Natuurrampen 2011</vt:lpstr>
      <vt:lpstr>Wat kost dat nou?</vt:lpstr>
      <vt:lpstr>Gebiedsafhankelijk</vt:lpstr>
      <vt:lpstr>Kans versus gevolgen</vt:lpstr>
      <vt:lpstr>Aardbeving!</vt:lpstr>
      <vt:lpstr>Beweging aardkorst</vt:lpstr>
      <vt:lpstr>Drukgolven?</vt:lpstr>
      <vt:lpstr>Golven meten</vt:lpstr>
      <vt:lpstr>Seismische golven</vt:lpstr>
      <vt:lpstr>Seismische golven</vt:lpstr>
      <vt:lpstr>Body-waves</vt:lpstr>
      <vt:lpstr>Body-waves</vt:lpstr>
      <vt:lpstr>Surface-waves</vt:lpstr>
      <vt:lpstr>Schade</vt:lpstr>
      <vt:lpstr>Golven?!</vt:lpstr>
      <vt:lpstr>Slide 21</vt:lpstr>
      <vt:lpstr>Afstand tot beving</vt:lpstr>
      <vt:lpstr>Triangulatie: epicentrum</vt:lpstr>
      <vt:lpstr>Netwerk seismische stations</vt:lpstr>
      <vt:lpstr>Hypocentrum?</vt:lpstr>
      <vt:lpstr>sP, pP, sPP, pS, sS ..</vt:lpstr>
      <vt:lpstr>Andere snelheid dan verwacht?</vt:lpstr>
      <vt:lpstr>Magnitude</vt:lpstr>
      <vt:lpstr>Magnitude</vt:lpstr>
      <vt:lpstr>Magnitude: wereldwijd?</vt:lpstr>
      <vt:lpstr>Magnitude wereldwijd!</vt:lpstr>
      <vt:lpstr>Mb en Ms tekortkomingen</vt:lpstr>
      <vt:lpstr>Seismic Moment</vt:lpstr>
      <vt:lpstr>Moment Magnitude!</vt:lpstr>
      <vt:lpstr>Meerdere manieren</vt:lpstr>
      <vt:lpstr>Japan, maart 2011</vt:lpstr>
      <vt:lpstr>Sumatra, december 2004</vt:lpstr>
      <vt:lpstr>Sumatra 2004</vt:lpstr>
      <vt:lpstr>Waarom bevingen bijgesteld?</vt:lpstr>
      <vt:lpstr>Hoeveel, hoe sterk?</vt:lpstr>
      <vt:lpstr>Relatie sterkte/herhaling</vt:lpstr>
      <vt:lpstr>Per regio?</vt:lpstr>
      <vt:lpstr>Sterkte/herhaling</vt:lpstr>
      <vt:lpstr>Voorspelling?</vt:lpstr>
      <vt:lpstr>Zuid-Nederland</vt:lpstr>
      <vt:lpstr>Feldbiss</vt:lpstr>
      <vt:lpstr>Geleenbreuk</vt:lpstr>
      <vt:lpstr>Mongolie 1957</vt:lpstr>
      <vt:lpstr>Mongolie 1957</vt:lpstr>
      <vt:lpstr>Mongolie</vt:lpstr>
      <vt:lpstr>Nieuwe methodes?</vt:lpstr>
      <vt:lpstr>GPS</vt:lpstr>
      <vt:lpstr>InSAR?</vt:lpstr>
      <vt:lpstr>InSAR</vt:lpstr>
      <vt:lpstr>InSAR</vt:lpstr>
      <vt:lpstr>Vulkanen?</vt:lpstr>
      <vt:lpstr>Tremor</vt:lpstr>
      <vt:lpstr>Computermodellen</vt:lpstr>
      <vt:lpstr>Alternatieven?</vt:lpstr>
      <vt:lpstr>Alternatieven?</vt:lpstr>
      <vt:lpstr>Alternatieven?</vt:lpstr>
      <vt:lpstr>Voorspellen mogelijk?</vt:lpstr>
      <vt:lpstr>Al zijn er rechters die anders denken</vt:lpstr>
      <vt:lpstr>Geologisch dilemma</vt:lpstr>
      <vt:lpstr>Conclusie</vt:lpstr>
      <vt:lpstr>Meer info?</vt:lpstr>
    </vt:vector>
  </TitlesOfParts>
  <Company>Vrije Universiteit Amsterdam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Bernd Andeweg</dc:creator>
  <cp:lastModifiedBy>testuser</cp:lastModifiedBy>
  <cp:revision>68</cp:revision>
  <dcterms:created xsi:type="dcterms:W3CDTF">2012-12-03T09:07:01Z</dcterms:created>
  <dcterms:modified xsi:type="dcterms:W3CDTF">2012-12-07T01:23:34Z</dcterms:modified>
</cp:coreProperties>
</file>