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8" r:id="rId2"/>
    <p:sldId id="303" r:id="rId3"/>
    <p:sldId id="375" r:id="rId4"/>
    <p:sldId id="393" r:id="rId5"/>
    <p:sldId id="376" r:id="rId6"/>
    <p:sldId id="308" r:id="rId7"/>
    <p:sldId id="304" r:id="rId8"/>
    <p:sldId id="382" r:id="rId9"/>
    <p:sldId id="307" r:id="rId10"/>
    <p:sldId id="372" r:id="rId11"/>
    <p:sldId id="373" r:id="rId12"/>
    <p:sldId id="374" r:id="rId13"/>
    <p:sldId id="371" r:id="rId14"/>
    <p:sldId id="362" r:id="rId15"/>
    <p:sldId id="363" r:id="rId16"/>
    <p:sldId id="364" r:id="rId17"/>
    <p:sldId id="365" r:id="rId18"/>
    <p:sldId id="366" r:id="rId19"/>
    <p:sldId id="367" r:id="rId20"/>
    <p:sldId id="319" r:id="rId21"/>
    <p:sldId id="377" r:id="rId22"/>
    <p:sldId id="396" r:id="rId23"/>
    <p:sldId id="397" r:id="rId24"/>
    <p:sldId id="400" r:id="rId25"/>
    <p:sldId id="394" r:id="rId26"/>
    <p:sldId id="395" r:id="rId27"/>
    <p:sldId id="401" r:id="rId28"/>
    <p:sldId id="383" r:id="rId29"/>
    <p:sldId id="384" r:id="rId30"/>
    <p:sldId id="385" r:id="rId31"/>
    <p:sldId id="404" r:id="rId32"/>
    <p:sldId id="386" r:id="rId33"/>
    <p:sldId id="387" r:id="rId34"/>
    <p:sldId id="346" r:id="rId35"/>
    <p:sldId id="399" r:id="rId36"/>
    <p:sldId id="398" r:id="rId37"/>
    <p:sldId id="368" r:id="rId38"/>
    <p:sldId id="405" r:id="rId39"/>
    <p:sldId id="352" r:id="rId40"/>
    <p:sldId id="378" r:id="rId41"/>
    <p:sldId id="369" r:id="rId42"/>
    <p:sldId id="379" r:id="rId43"/>
    <p:sldId id="381" r:id="rId44"/>
    <p:sldId id="358" r:id="rId45"/>
    <p:sldId id="357" r:id="rId46"/>
    <p:sldId id="392" r:id="rId47"/>
    <p:sldId id="380" r:id="rId48"/>
    <p:sldId id="406" r:id="rId49"/>
    <p:sldId id="359" r:id="rId50"/>
    <p:sldId id="353" r:id="rId51"/>
    <p:sldId id="370" r:id="rId52"/>
    <p:sldId id="355" r:id="rId53"/>
    <p:sldId id="389" r:id="rId54"/>
    <p:sldId id="390" r:id="rId55"/>
    <p:sldId id="388" r:id="rId56"/>
    <p:sldId id="391" r:id="rId57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931"/>
    <a:srgbClr val="00A389"/>
    <a:srgbClr val="B43E97"/>
    <a:srgbClr val="883FA0"/>
    <a:srgbClr val="000000"/>
    <a:srgbClr val="005B9D"/>
    <a:srgbClr val="A6A6A6"/>
    <a:srgbClr val="008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34" autoAdjust="0"/>
    <p:restoredTop sz="90231" autoAdjust="0"/>
  </p:normalViewPr>
  <p:slideViewPr>
    <p:cSldViewPr>
      <p:cViewPr varScale="1">
        <p:scale>
          <a:sx n="101" d="100"/>
          <a:sy n="101" d="100"/>
        </p:scale>
        <p:origin x="-11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B2A0B6-ADDF-4C5A-9737-C99289C929FF}" type="datetimeFigureOut">
              <a:rPr lang="nl-NL"/>
              <a:pPr>
                <a:defRPr/>
              </a:pPr>
              <a:t>14-10-2016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7A4C4E-FB3F-46B8-B2E4-BA80AE37812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koptekst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1018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7E4E2C-2C4A-40E3-951D-C75B8A9A9146}" type="datetimeFigureOut">
              <a:rPr lang="nl-NL"/>
              <a:pPr>
                <a:defRPr/>
              </a:pPr>
              <a:t>14-10-2016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0C7234-E0A5-42AB-BF10-13B2824B9B2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754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één r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pieerDriehoekje"/>
          <p:cNvSpPr/>
          <p:nvPr userDrawn="1"/>
        </p:nvSpPr>
        <p:spPr>
          <a:xfrm flipV="1">
            <a:off x="936625" y="1090613"/>
            <a:ext cx="196850" cy="98425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5" name="KopieerVU_logo" descr="VUlogo_NL_Taglineblauw_Wit_HR_RG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9888" y="5319713"/>
            <a:ext cx="21605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4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460800"/>
            <a:ext cx="5490000" cy="63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180000" tIns="180000" rIns="180000" bIns="180000">
            <a:noAutofit/>
          </a:bodyPr>
          <a:lstStyle>
            <a:lvl1pPr algn="l"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>
          <a:xfrm>
            <a:off x="0" y="1292225"/>
            <a:ext cx="2843213" cy="5345113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6" name="Rechthoek 7"/>
          <p:cNvSpPr/>
          <p:nvPr userDrawn="1"/>
        </p:nvSpPr>
        <p:spPr>
          <a:xfrm>
            <a:off x="0" y="6616700"/>
            <a:ext cx="9144000" cy="258763"/>
          </a:xfrm>
          <a:prstGeom prst="rect">
            <a:avLst/>
          </a:prstGeom>
          <a:solidFill>
            <a:srgbClr val="00A389"/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7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Balk"/>
          <p:cNvSpPr/>
          <p:nvPr userDrawn="1"/>
        </p:nvSpPr>
        <p:spPr>
          <a:xfrm>
            <a:off x="479425" y="1144588"/>
            <a:ext cx="142875" cy="146050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Balk"/>
          <p:cNvSpPr/>
          <p:nvPr userDrawn="1"/>
        </p:nvSpPr>
        <p:spPr>
          <a:xfrm flipH="1">
            <a:off x="587375" y="1144588"/>
            <a:ext cx="142875" cy="146050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" name="Balk"/>
          <p:cNvSpPr/>
          <p:nvPr userDrawn="1"/>
        </p:nvSpPr>
        <p:spPr>
          <a:xfrm flipH="1">
            <a:off x="730250" y="1144588"/>
            <a:ext cx="2112963" cy="146050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" name="Balk"/>
          <p:cNvSpPr/>
          <p:nvPr userDrawn="1"/>
        </p:nvSpPr>
        <p:spPr>
          <a:xfrm flipH="1">
            <a:off x="0" y="1144588"/>
            <a:ext cx="479425" cy="146050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Tekstvak 13"/>
          <p:cNvSpPr txBox="1"/>
          <p:nvPr userDrawn="1"/>
        </p:nvSpPr>
        <p:spPr>
          <a:xfrm>
            <a:off x="5364163" y="6626225"/>
            <a:ext cx="3382962" cy="230188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540000" tIns="180000" rIns="0" bIns="180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31200" y="1440000"/>
            <a:ext cx="2232619" cy="4968000"/>
          </a:xfrm>
        </p:spPr>
        <p:txBody>
          <a:bodyPr lIns="0" tIns="0" rIns="0" bIns="0">
            <a:noAutofit/>
          </a:bodyPr>
          <a:lstStyle>
            <a:lvl1pPr marL="266700" indent="-2667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1" name="Tijdelijke aanduiding voor grafiek 10"/>
          <p:cNvSpPr>
            <a:spLocks noGrp="1"/>
          </p:cNvSpPr>
          <p:nvPr>
            <p:ph type="chart" sz="quarter" idx="14"/>
          </p:nvPr>
        </p:nvSpPr>
        <p:spPr>
          <a:xfrm>
            <a:off x="2843213" y="1080000"/>
            <a:ext cx="6300787" cy="5536800"/>
          </a:xfr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nl-NL" noProof="0" dirty="0"/>
          </a:p>
        </p:txBody>
      </p:sp>
      <p:sp>
        <p:nvSpPr>
          <p:cNvPr id="15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B526D8-A3E9-48B4-93AB-12312C60273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6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Titel in voettekst, aanpassen via Voettekst aanpassen, tab VU</a:t>
            </a:r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vulle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echthoek"/>
          <p:cNvSpPr/>
          <p:nvPr userDrawn="1"/>
        </p:nvSpPr>
        <p:spPr>
          <a:xfrm>
            <a:off x="0" y="6616700"/>
            <a:ext cx="9144000" cy="258763"/>
          </a:xfrm>
          <a:prstGeom prst="rect">
            <a:avLst/>
          </a:prstGeom>
          <a:solidFill>
            <a:srgbClr val="00A389"/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4" name="CopyTekstvak"/>
          <p:cNvSpPr txBox="1"/>
          <p:nvPr userDrawn="1"/>
        </p:nvSpPr>
        <p:spPr>
          <a:xfrm>
            <a:off x="5292725" y="6626225"/>
            <a:ext cx="3454400" cy="230188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4"/>
          </p:nvPr>
        </p:nvSpPr>
        <p:spPr>
          <a:xfrm>
            <a:off x="0" y="-2"/>
            <a:ext cx="9144000" cy="6854400"/>
          </a:xfrm>
        </p:spPr>
        <p:txBody>
          <a:bodyPr rtlCol="0">
            <a:normAutofit/>
          </a:bodyPr>
          <a:lstStyle>
            <a:lvl1pPr marL="0" indent="17463">
              <a:buNone/>
              <a:defRPr sz="16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datum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Titel in voettekst, aanpassen via Voettekst aanpassen, tab VU</a:t>
            </a:r>
            <a:endParaRPr lang="nl-NL" dirty="0"/>
          </a:p>
        </p:txBody>
      </p:sp>
      <p:sp>
        <p:nvSpPr>
          <p:cNvPr id="7" name="Tijdelijke aanduiding voor dianummer 16"/>
          <p:cNvSpPr>
            <a:spLocks noGrp="1"/>
          </p:cNvSpPr>
          <p:nvPr>
            <p:ph type="sldNum" sz="quarter" idx="17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66C638D-2B2F-4728-88B6-1883F1673E9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DFC2F-A7A9-4CB0-90D3-EC5540134F9C}" type="datetimeFigureOut">
              <a:rPr lang="en-GB"/>
              <a:pPr>
                <a:defRPr/>
              </a:pPr>
              <a:t>14/10/2016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EFC12-C471-4CC7-B0BB-B11BB5531F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89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opieerVU_logo" descr="VUlogo_NL_Taglineblauw_Wit_HR_RG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9888" y="5319713"/>
            <a:ext cx="21605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KopieerDriehoekje"/>
          <p:cNvSpPr/>
          <p:nvPr userDrawn="1"/>
        </p:nvSpPr>
        <p:spPr>
          <a:xfrm flipV="1">
            <a:off x="936625" y="1541463"/>
            <a:ext cx="196850" cy="98425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460800"/>
            <a:ext cx="5490000" cy="108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pieerDriehoekje"/>
          <p:cNvSpPr>
            <a:spLocks noChangeAspect="1"/>
          </p:cNvSpPr>
          <p:nvPr userDrawn="1"/>
        </p:nvSpPr>
        <p:spPr>
          <a:xfrm flipV="1">
            <a:off x="927100" y="1541463"/>
            <a:ext cx="215900" cy="107950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KopieerBalk"/>
          <p:cNvSpPr/>
          <p:nvPr userDrawn="1"/>
        </p:nvSpPr>
        <p:spPr>
          <a:xfrm>
            <a:off x="908050" y="1568450"/>
            <a:ext cx="144463" cy="147638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KopieerBalk"/>
          <p:cNvSpPr/>
          <p:nvPr userDrawn="1"/>
        </p:nvSpPr>
        <p:spPr>
          <a:xfrm flipH="1">
            <a:off x="1016000" y="1568450"/>
            <a:ext cx="144463" cy="147638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KopieerBalk"/>
          <p:cNvSpPr/>
          <p:nvPr userDrawn="1"/>
        </p:nvSpPr>
        <p:spPr>
          <a:xfrm flipH="1">
            <a:off x="1160463" y="1568450"/>
            <a:ext cx="4756150" cy="14763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KopieerBalk"/>
          <p:cNvSpPr/>
          <p:nvPr userDrawn="1"/>
        </p:nvSpPr>
        <p:spPr>
          <a:xfrm flipH="1">
            <a:off x="430213" y="1568450"/>
            <a:ext cx="477837" cy="14763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0" name="Kopieer_FALWlogo" descr="C:\Projecten\VU\Origineel mei 2011\logos faculteiten\Faculteiten NL blauw\Faculteiten NL blauw\Fac_NL_FALW_Blauw_HR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75" y="5918200"/>
            <a:ext cx="32480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afbeelding 1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460800"/>
            <a:ext cx="5490000" cy="108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538710"/>
          </a:xfr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72000" rIns="108000" bIns="14400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cap="all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endParaRPr lang="nl-NL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blok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pieerDriehoekje"/>
          <p:cNvSpPr/>
          <p:nvPr userDrawn="1"/>
        </p:nvSpPr>
        <p:spPr>
          <a:xfrm flipV="1">
            <a:off x="936625" y="1538288"/>
            <a:ext cx="196850" cy="98425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KopieerBalk"/>
          <p:cNvSpPr/>
          <p:nvPr userDrawn="1"/>
        </p:nvSpPr>
        <p:spPr>
          <a:xfrm>
            <a:off x="906463" y="1592263"/>
            <a:ext cx="144462" cy="147637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KopieerBalk"/>
          <p:cNvSpPr/>
          <p:nvPr userDrawn="1"/>
        </p:nvSpPr>
        <p:spPr>
          <a:xfrm flipH="1">
            <a:off x="1014413" y="1592263"/>
            <a:ext cx="144462" cy="147637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KopieerBalk"/>
          <p:cNvSpPr/>
          <p:nvPr userDrawn="1"/>
        </p:nvSpPr>
        <p:spPr>
          <a:xfrm flipH="1">
            <a:off x="1158875" y="1592263"/>
            <a:ext cx="2041525" cy="147637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KopieerBalk"/>
          <p:cNvSpPr/>
          <p:nvPr userDrawn="1"/>
        </p:nvSpPr>
        <p:spPr>
          <a:xfrm flipH="1">
            <a:off x="428625" y="1592263"/>
            <a:ext cx="477838" cy="147637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0" name="Kopieer_FALWlogo" descr="C:\Projecten\VU\Origineel mei 2011\logos faculteiten\Faculteiten NL blauw\Faculteiten NL blauw\Fac_NL_FALW_Blauw_HR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75" y="5918200"/>
            <a:ext cx="32480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jdelijke aanduiding voor afbeelding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460800"/>
            <a:ext cx="2772000" cy="108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180000" tIns="180000" rIns="0" bIns="7200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428400" y="1742400"/>
            <a:ext cx="2772000" cy="538710"/>
          </a:xfr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72000" rIns="108000" bIns="14400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cap="all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endParaRPr lang="nl-NL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/>
          <p:cNvSpPr/>
          <p:nvPr userDrawn="1"/>
        </p:nvSpPr>
        <p:spPr>
          <a:xfrm>
            <a:off x="0" y="6616700"/>
            <a:ext cx="9144000" cy="258763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5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ekstvak 8"/>
          <p:cNvSpPr txBox="1"/>
          <p:nvPr userDrawn="1"/>
        </p:nvSpPr>
        <p:spPr>
          <a:xfrm>
            <a:off x="5364163" y="6626225"/>
            <a:ext cx="3382962" cy="230188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22907" y="1440000"/>
            <a:ext cx="8461093" cy="49680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ianummer 16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3C23D25-93CE-4DB8-B9E3-B35D113EA3D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Tijdelijke aanduiding voor voettekst 17"/>
          <p:cNvSpPr>
            <a:spLocks noGrp="1"/>
          </p:cNvSpPr>
          <p:nvPr>
            <p:ph type="ftr" sz="quarter" idx="12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Titel in voettekst, aanpassen via Voettekst aanpassen, tab VU</a:t>
            </a:r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faculteits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/>
          <p:cNvSpPr/>
          <p:nvPr userDrawn="1"/>
        </p:nvSpPr>
        <p:spPr>
          <a:xfrm>
            <a:off x="0" y="6616700"/>
            <a:ext cx="9144000" cy="258763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5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6" name="Kopieer_FALWlogo" descr="C:\Projecten\VU\Origineel mei 2011\logos faculteiten\Faculteiten NL blauw\Faculteiten NL blauw\Fac_NL_FALW_Blauw_HR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0988" y="6119813"/>
            <a:ext cx="213995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22907" y="1440000"/>
            <a:ext cx="8461093" cy="46548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ianummer 16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DA54CA-97AD-4B5F-A916-05848704ECA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Tijdelijke aanduiding voor voettekst 17"/>
          <p:cNvSpPr>
            <a:spLocks noGrp="1"/>
          </p:cNvSpPr>
          <p:nvPr>
            <p:ph type="ftr" sz="quarter" idx="12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Titel in voettekst, aanpassen via Voettekst aanpassen, tab VU</a:t>
            </a:r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>
          <a:xfrm>
            <a:off x="0" y="6616700"/>
            <a:ext cx="9144000" cy="258763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6" name="Tekstvak 7"/>
          <p:cNvSpPr txBox="1"/>
          <p:nvPr userDrawn="1"/>
        </p:nvSpPr>
        <p:spPr>
          <a:xfrm>
            <a:off x="5292725" y="6626225"/>
            <a:ext cx="3454400" cy="230188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7" name="Kopieer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0" y="1080000"/>
            <a:ext cx="3078000" cy="5536800"/>
          </a:xfrm>
        </p:spPr>
        <p:txBody>
          <a:bodyPr rtlCol="0">
            <a:normAutofit/>
          </a:bodyPr>
          <a:lstStyle>
            <a:lvl1pPr marL="0" marR="0" indent="17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107184" y="1440000"/>
            <a:ext cx="5641529" cy="4968000"/>
          </a:xfrm>
        </p:spPr>
        <p:txBody>
          <a:bodyPr lIns="18000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ABB621-7D5C-4FB0-8FD3-A45AD54F951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Titel in voettekst, aanpassen via Voettekst aanpassen, tab VU</a:t>
            </a:r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>
          <a:xfrm>
            <a:off x="0" y="6616700"/>
            <a:ext cx="9144000" cy="258763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6" name="Tekstvak 7"/>
          <p:cNvSpPr txBox="1"/>
          <p:nvPr userDrawn="1"/>
        </p:nvSpPr>
        <p:spPr>
          <a:xfrm>
            <a:off x="5364163" y="6626225"/>
            <a:ext cx="3382962" cy="230188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7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31148" y="1440000"/>
            <a:ext cx="3960812" cy="49680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4572000" y="1079369"/>
            <a:ext cx="4572000" cy="5536800"/>
          </a:xfrm>
        </p:spPr>
        <p:txBody>
          <a:bodyPr rtlCol="0">
            <a:normAutofit/>
          </a:bodyPr>
          <a:lstStyle>
            <a:lvl1pPr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8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65A9E5B-716C-4F9C-9450-8A543902D00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Titel in voettekst, aanpassen via Voettekst aanpassen, tab VU</a:t>
            </a:r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groo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>
          <a:xfrm>
            <a:off x="0" y="6616700"/>
            <a:ext cx="9144000" cy="258763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6" name="Tekstvak 7"/>
          <p:cNvSpPr txBox="1"/>
          <p:nvPr userDrawn="1"/>
        </p:nvSpPr>
        <p:spPr>
          <a:xfrm>
            <a:off x="5219700" y="6626225"/>
            <a:ext cx="3527425" cy="230188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7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31200" y="1440000"/>
            <a:ext cx="2232619" cy="49680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18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2880000" y="1079369"/>
            <a:ext cx="6264000" cy="5536800"/>
          </a:xfrm>
        </p:spPr>
        <p:txBody>
          <a:bodyPr rtlCol="0">
            <a:normAutofit/>
          </a:bodyPr>
          <a:lstStyle>
            <a:lvl1pPr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8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65601E9-40EC-4DB8-99C3-6734852BF4F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Titel in voettekst, aanpassen via Voettekst aanpassen, tab VU</a:t>
            </a:r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NL"/>
              <a:t>Titel presentatie, pas aan met knop Voettekst aanpassen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4C6DE1-FF25-4F05-8737-C94A1F0A3ED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40968"/>
            <a:ext cx="2850059" cy="204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428625" y="1716088"/>
            <a:ext cx="5489575" cy="5381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dirty="0" smtClean="0"/>
              <a:t>Ongemakkelijk en onverwacht</a:t>
            </a:r>
            <a:endParaRPr lang="nl-NL" dirty="0"/>
          </a:p>
        </p:txBody>
      </p:sp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428625" y="460375"/>
            <a:ext cx="5489575" cy="10810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 smtClean="0"/>
              <a:t>Aardbevingen in Nederland</a:t>
            </a:r>
            <a:endParaRPr lang="nl-NL" dirty="0"/>
          </a:p>
        </p:txBody>
      </p:sp>
      <p:sp>
        <p:nvSpPr>
          <p:cNvPr id="14" name="KopieerDriehoekje"/>
          <p:cNvSpPr>
            <a:spLocks noChangeAspect="1"/>
          </p:cNvSpPr>
          <p:nvPr/>
        </p:nvSpPr>
        <p:spPr>
          <a:xfrm flipV="1">
            <a:off x="927100" y="1541463"/>
            <a:ext cx="215900" cy="107950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KopieerBalk"/>
          <p:cNvSpPr/>
          <p:nvPr/>
        </p:nvSpPr>
        <p:spPr>
          <a:xfrm>
            <a:off x="908050" y="1568450"/>
            <a:ext cx="144463" cy="147638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6" name="KopieerBalk"/>
          <p:cNvSpPr/>
          <p:nvPr/>
        </p:nvSpPr>
        <p:spPr>
          <a:xfrm flipH="1">
            <a:off x="1016000" y="1568450"/>
            <a:ext cx="144463" cy="147638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KopieerBalk"/>
          <p:cNvSpPr/>
          <p:nvPr/>
        </p:nvSpPr>
        <p:spPr>
          <a:xfrm flipH="1">
            <a:off x="1160463" y="1568450"/>
            <a:ext cx="4756150" cy="14763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8" name="KopieerBalk"/>
          <p:cNvSpPr/>
          <p:nvPr/>
        </p:nvSpPr>
        <p:spPr>
          <a:xfrm flipH="1">
            <a:off x="430213" y="1568450"/>
            <a:ext cx="477837" cy="14763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026" name="Picture 2" descr="https://tse4.mm.bing.net/th?id=OIP.M09366a3d81f8a08830f47cbfea4ef050o0&amp;pid=A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4165"/>
            <a:ext cx="28575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4869160"/>
            <a:ext cx="28575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Dr</a:t>
            </a:r>
            <a:r>
              <a:rPr lang="en-US" b="1" dirty="0" smtClean="0">
                <a:solidFill>
                  <a:schemeClr val="bg1"/>
                </a:solidFill>
              </a:rPr>
              <a:t> Bernd Andeweg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In </a:t>
            </a:r>
            <a:r>
              <a:rPr lang="en-US" b="1" dirty="0" err="1" smtClean="0">
                <a:solidFill>
                  <a:schemeClr val="bg1"/>
                </a:solidFill>
              </a:rPr>
              <a:t>nummer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2016 </a:t>
            </a:r>
            <a:r>
              <a:rPr lang="en-US" b="1" dirty="0" smtClean="0">
                <a:solidFill>
                  <a:schemeClr val="bg1"/>
                </a:solidFill>
              </a:rPr>
              <a:t>in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Peelrandbreuk Bakel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pic>
        <p:nvPicPr>
          <p:cNvPr id="8" name="Picture 3" descr="U:\backups\laptop111215\proutreach\Bakelsleuf\IMG_6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69572"/>
            <a:ext cx="8012565" cy="60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Overgang naar Heuvelland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41784"/>
            <a:ext cx="96202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2515705">
            <a:off x="4099232" y="347176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Feldbissbreuk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515705">
            <a:off x="1782020" y="33705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Geleenbreuk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17460"/>
            <a:ext cx="3315951" cy="38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5-Point Star 10"/>
          <p:cNvSpPr/>
          <p:nvPr/>
        </p:nvSpPr>
        <p:spPr>
          <a:xfrm>
            <a:off x="7454111" y="1886494"/>
            <a:ext cx="504056" cy="504056"/>
          </a:xfrm>
          <a:prstGeom prst="star5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220072" y="2276872"/>
            <a:ext cx="2234040" cy="9361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24192" y="220588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5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:\pics\actueel\aardbeving\limburg\bordborn\bord_breuk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97487"/>
            <a:ext cx="4262509" cy="626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Feldbissbreuk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6" descr="H:\pics\actueel\aardbeving\limburg\blokje_sleu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80728"/>
            <a:ext cx="5089123" cy="391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20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en-US" dirty="0"/>
              <a:t>Geleenbreuk</a:t>
            </a:r>
            <a:endParaRPr lang="en-US" dirty="0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17460"/>
            <a:ext cx="3315951" cy="38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G_15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759027"/>
            <a:ext cx="4494784" cy="305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707904" y="2780928"/>
            <a:ext cx="5404183" cy="4182905"/>
          </a:xfrm>
          <a:prstGeom prst="rect">
            <a:avLst/>
          </a:prstGeom>
          <a:solidFill>
            <a:srgbClr val="FFFFFF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en-US" dirty="0">
                <a:latin typeface="Calibri" pitchFamily="34" charset="0"/>
              </a:rPr>
              <a:t>46.000 tot 20.000 jaar geleden: </a:t>
            </a:r>
          </a:p>
          <a:p>
            <a:pPr eaLnBrk="1" hangingPunct="1">
              <a:spcBef>
                <a:spcPct val="20000"/>
              </a:spcBef>
            </a:pPr>
            <a:r>
              <a:rPr lang="nl-NL" altLang="en-US" dirty="0">
                <a:latin typeface="Calibri" pitchFamily="34" charset="0"/>
              </a:rPr>
              <a:t>minimaal 6.3-6.7 net over de grens (Bree).</a:t>
            </a:r>
            <a:endParaRPr lang="en-GB" altLang="en-US" dirty="0"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5404183" cy="432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5-Point Star 12"/>
          <p:cNvSpPr/>
          <p:nvPr/>
        </p:nvSpPr>
        <p:spPr>
          <a:xfrm>
            <a:off x="7144701" y="1676702"/>
            <a:ext cx="504056" cy="504056"/>
          </a:xfrm>
          <a:prstGeom prst="star5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580113" y="2180758"/>
            <a:ext cx="1564588" cy="14408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06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2. </a:t>
            </a:r>
            <a:r>
              <a:rPr lang="nl-NL" dirty="0" err="1" smtClean="0"/>
              <a:t>Geinduceerd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5189"/>
          <a:stretch>
            <a:fillRect/>
          </a:stretch>
        </p:blipFill>
        <p:spPr bwMode="auto">
          <a:xfrm>
            <a:off x="3530604" y="482"/>
            <a:ext cx="5643746" cy="683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148" y="1440000"/>
            <a:ext cx="3664788" cy="4968000"/>
          </a:xfrm>
        </p:spPr>
        <p:txBody>
          <a:bodyPr/>
          <a:lstStyle/>
          <a:p>
            <a:r>
              <a:rPr lang="en-US" sz="2000" dirty="0" smtClean="0"/>
              <a:t>Door</a:t>
            </a:r>
          </a:p>
          <a:p>
            <a:r>
              <a:rPr lang="en-US" sz="2000" dirty="0" smtClean="0"/>
              <a:t>-</a:t>
            </a:r>
            <a:r>
              <a:rPr lang="en-US" sz="2000" dirty="0" err="1" smtClean="0"/>
              <a:t>injectie</a:t>
            </a:r>
            <a:r>
              <a:rPr lang="en-US" sz="2000" dirty="0" smtClean="0"/>
              <a:t> </a:t>
            </a:r>
            <a:r>
              <a:rPr lang="en-US" sz="2000" dirty="0" err="1" smtClean="0"/>
              <a:t>boorvloeistof</a:t>
            </a:r>
            <a:r>
              <a:rPr lang="en-US" sz="2000" dirty="0" smtClean="0"/>
              <a:t> (</a:t>
            </a:r>
            <a:r>
              <a:rPr lang="en-US" sz="2000" dirty="0" err="1" smtClean="0"/>
              <a:t>afvalwater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r>
              <a:rPr lang="en-US" sz="2000" dirty="0" smtClean="0"/>
              <a:t>-water </a:t>
            </a:r>
            <a:r>
              <a:rPr lang="en-US" sz="2000" dirty="0" err="1" smtClean="0"/>
              <a:t>voor</a:t>
            </a:r>
            <a:r>
              <a:rPr lang="en-US" sz="2000" dirty="0" smtClean="0"/>
              <a:t> fracking</a:t>
            </a:r>
          </a:p>
          <a:p>
            <a:r>
              <a:rPr lang="en-US" sz="2000" dirty="0" smtClean="0"/>
              <a:t>-CO2</a:t>
            </a:r>
          </a:p>
          <a:p>
            <a:r>
              <a:rPr lang="en-US" sz="2000" dirty="0" smtClean="0"/>
              <a:t>-winning gas</a:t>
            </a:r>
          </a:p>
          <a:p>
            <a:r>
              <a:rPr lang="en-US" sz="2000" dirty="0"/>
              <a:t>-water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geothermie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Eerste</a:t>
            </a:r>
            <a:r>
              <a:rPr lang="en-US" sz="2000" dirty="0" smtClean="0"/>
              <a:t> 4 </a:t>
            </a:r>
            <a:r>
              <a:rPr lang="en-US" sz="2000" dirty="0" err="1" smtClean="0"/>
              <a:t>vooral</a:t>
            </a:r>
            <a:r>
              <a:rPr lang="en-US" sz="2000" dirty="0" smtClean="0"/>
              <a:t> met winning </a:t>
            </a:r>
            <a:r>
              <a:rPr lang="en-US" sz="2000" dirty="0" err="1" smtClean="0"/>
              <a:t>energiebronnen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maken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 smtClean="0"/>
              <a:t>Dus</a:t>
            </a:r>
            <a:r>
              <a:rPr lang="en-US" sz="2000" dirty="0" smtClean="0"/>
              <a:t> even </a:t>
            </a:r>
            <a:r>
              <a:rPr lang="en-US" sz="2000" dirty="0" err="1" smtClean="0"/>
              <a:t>kort</a:t>
            </a:r>
            <a:r>
              <a:rPr lang="en-US" sz="2000" dirty="0" smtClean="0"/>
              <a:t>: </a:t>
            </a:r>
            <a:r>
              <a:rPr lang="en-US" sz="2000" dirty="0" err="1" smtClean="0"/>
              <a:t>olie</a:t>
            </a:r>
            <a:r>
              <a:rPr lang="en-US" sz="2000" dirty="0" smtClean="0"/>
              <a:t> of gas?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61" y="404664"/>
            <a:ext cx="3608773" cy="35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1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Aardolie</a:t>
            </a:r>
            <a:r>
              <a:rPr lang="en-US" dirty="0" smtClean="0"/>
              <a:t> of -gas?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Nodig</a:t>
            </a:r>
            <a:r>
              <a:rPr lang="en-US" dirty="0" smtClean="0"/>
              <a:t>: </a:t>
            </a:r>
          </a:p>
          <a:p>
            <a:pPr marL="727200" indent="-457200">
              <a:buAutoNum type="arabicPeriod"/>
            </a:pPr>
            <a:r>
              <a:rPr lang="en-US" dirty="0" err="1" smtClean="0"/>
              <a:t>Moedergesteente</a:t>
            </a:r>
            <a:endParaRPr lang="en-US" dirty="0" smtClean="0"/>
          </a:p>
          <a:p>
            <a:pPr marL="727200" indent="-457200">
              <a:buAutoNum type="arabicPeriod"/>
            </a:pPr>
            <a:r>
              <a:rPr lang="en-US" dirty="0" err="1" smtClean="0"/>
              <a:t>Genoeg</a:t>
            </a:r>
            <a:r>
              <a:rPr lang="en-US" dirty="0" smtClean="0"/>
              <a:t> </a:t>
            </a:r>
            <a:r>
              <a:rPr lang="en-US" dirty="0" err="1" smtClean="0"/>
              <a:t>druk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temp</a:t>
            </a:r>
          </a:p>
          <a:p>
            <a:pPr marL="727200" indent="-457200">
              <a:buAutoNum type="arabicPeriod"/>
            </a:pPr>
            <a:r>
              <a:rPr lang="en-US" dirty="0" smtClean="0"/>
              <a:t>Reservoir </a:t>
            </a:r>
            <a:r>
              <a:rPr lang="en-US" dirty="0" err="1" smtClean="0"/>
              <a:t>gesteente</a:t>
            </a:r>
            <a:endParaRPr lang="en-US" dirty="0" smtClean="0"/>
          </a:p>
          <a:p>
            <a:pPr marL="727200" indent="-457200">
              <a:buAutoNum type="arabicPeriod"/>
            </a:pPr>
            <a:r>
              <a:rPr lang="en-US" dirty="0" smtClean="0"/>
              <a:t>‘Trap’</a:t>
            </a:r>
          </a:p>
          <a:p>
            <a:pPr marL="727200" indent="-457200">
              <a:buAutoNum type="arabicPeriod"/>
            </a:pPr>
            <a:r>
              <a:rPr lang="en-US" dirty="0" err="1" smtClean="0"/>
              <a:t>Afdekking</a:t>
            </a:r>
            <a:endParaRPr lang="en-US" dirty="0" smtClean="0"/>
          </a:p>
          <a:p>
            <a:pPr marL="727200" indent="-457200">
              <a:buAutoNum type="arabicPeriod"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12976"/>
            <a:ext cx="5715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887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Moedergesteente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33618" y="1268760"/>
            <a:ext cx="488645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zh-TW" sz="2400" b="0" dirty="0" err="1">
                <a:latin typeface="+mn-lt"/>
                <a:cs typeface="Lucida Sans Unicode" pitchFamily="34" charset="0"/>
              </a:rPr>
              <a:t>Koolstofrijke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afzetting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waaruit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koolwaterstoffen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kunnen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ontstaan</a:t>
            </a:r>
            <a:endParaRPr lang="en-US" altLang="zh-TW" sz="2400" b="0" dirty="0">
              <a:latin typeface="+mn-lt"/>
              <a:cs typeface="Lucida Sans Unicode" pitchFamily="34" charset="0"/>
            </a:endParaRPr>
          </a:p>
          <a:p>
            <a:pPr algn="l"/>
            <a:endParaRPr lang="en-US" altLang="zh-TW" sz="2400" b="0" dirty="0">
              <a:latin typeface="+mn-lt"/>
              <a:cs typeface="Lucida Sans Unicode" pitchFamily="34" charset="0"/>
            </a:endParaRPr>
          </a:p>
          <a:p>
            <a:pPr algn="l"/>
            <a:r>
              <a:rPr lang="en-US" altLang="zh-TW" sz="2400" b="0" dirty="0">
                <a:latin typeface="+mn-lt"/>
                <a:cs typeface="Lucida Sans Unicode" pitchFamily="34" charset="0"/>
              </a:rPr>
              <a:t>Type I –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Algen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en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plankton </a:t>
            </a:r>
          </a:p>
          <a:p>
            <a:pPr algn="l"/>
            <a:r>
              <a:rPr lang="en-US" altLang="zh-TW" sz="2400" b="0" dirty="0">
                <a:latin typeface="+mn-lt"/>
                <a:cs typeface="Lucida Sans Unicode" pitchFamily="34" charset="0"/>
              </a:rPr>
              <a:t>	(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marien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,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olie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!)</a:t>
            </a:r>
          </a:p>
          <a:p>
            <a:pPr algn="l"/>
            <a:r>
              <a:rPr lang="en-US" altLang="zh-TW" sz="2400" b="0" dirty="0">
                <a:latin typeface="+mn-lt"/>
                <a:cs typeface="Lucida Sans Unicode" pitchFamily="34" charset="0"/>
              </a:rPr>
              <a:t>Type II –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Bacterien</a:t>
            </a:r>
            <a:endParaRPr lang="en-US" altLang="zh-TW" sz="2400" b="0" dirty="0">
              <a:latin typeface="+mn-lt"/>
              <a:cs typeface="Lucida Sans Unicode" pitchFamily="34" charset="0"/>
            </a:endParaRPr>
          </a:p>
          <a:p>
            <a:pPr algn="l"/>
            <a:r>
              <a:rPr lang="en-US" altLang="zh-TW" sz="2400" b="0" dirty="0">
                <a:latin typeface="+mn-lt"/>
                <a:cs typeface="Lucida Sans Unicode" pitchFamily="34" charset="0"/>
              </a:rPr>
              <a:t>	(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marien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,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vaak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met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zwavel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)</a:t>
            </a:r>
          </a:p>
          <a:p>
            <a:pPr algn="l"/>
            <a:endParaRPr lang="en-US" altLang="zh-TW" sz="2400" b="0" dirty="0">
              <a:latin typeface="+mn-lt"/>
              <a:cs typeface="Lucida Sans Unicode" pitchFamily="34" charset="0"/>
            </a:endParaRPr>
          </a:p>
          <a:p>
            <a:pPr algn="l"/>
            <a:r>
              <a:rPr lang="en-US" altLang="zh-TW" sz="2400" b="0" dirty="0">
                <a:latin typeface="+mn-lt"/>
                <a:cs typeface="Lucida Sans Unicode" pitchFamily="34" charset="0"/>
              </a:rPr>
              <a:t>Type III –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Planten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(op het land, </a:t>
            </a:r>
            <a:r>
              <a:rPr lang="en-US" altLang="zh-TW" sz="2400" b="0" dirty="0" err="1">
                <a:latin typeface="+mn-lt"/>
                <a:cs typeface="Lucida Sans Unicode" pitchFamily="34" charset="0"/>
              </a:rPr>
              <a:t>steenkool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 </a:t>
            </a:r>
            <a:r>
              <a:rPr lang="en-US" altLang="zh-TW" sz="2400" b="0" dirty="0" err="1" smtClean="0">
                <a:latin typeface="+mn-lt"/>
                <a:cs typeface="Lucida Sans Unicode" pitchFamily="34" charset="0"/>
              </a:rPr>
              <a:t>en</a:t>
            </a:r>
            <a:r>
              <a:rPr lang="en-US" altLang="zh-TW" sz="2400" b="0" dirty="0" smtClean="0">
                <a:latin typeface="+mn-lt"/>
                <a:cs typeface="Lucida Sans Unicode" pitchFamily="34" charset="0"/>
              </a:rPr>
              <a:t> gas</a:t>
            </a:r>
            <a:r>
              <a:rPr lang="en-US" altLang="zh-TW" sz="2400" b="0" dirty="0">
                <a:latin typeface="+mn-lt"/>
                <a:cs typeface="Lucida Sans Unicode" pitchFamily="34" charset="0"/>
              </a:rPr>
              <a:t>)</a:t>
            </a:r>
            <a:endParaRPr lang="en-US" altLang="en-US" sz="2400" b="0" dirty="0">
              <a:latin typeface="+mn-lt"/>
              <a:ea typeface="Microsoft JhengHei" pitchFamily="34" charset="-120"/>
              <a:cs typeface="Lucida Sans Unicode" pitchFamily="34" charset="0"/>
            </a:endParaRPr>
          </a:p>
        </p:txBody>
      </p:sp>
      <p:pic>
        <p:nvPicPr>
          <p:cNvPr id="9" name="Picture 3" descr="1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26214"/>
            <a:ext cx="6086491" cy="223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aarde_oliegas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9" y="908720"/>
            <a:ext cx="3227260" cy="307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999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Druk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Temperatuur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  <p:pic>
        <p:nvPicPr>
          <p:cNvPr id="7" name="Picture 3" descr="oilwind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42" y="0"/>
            <a:ext cx="4812258" cy="360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94144" y="1286179"/>
            <a:ext cx="79200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en-US" sz="2400" b="0" dirty="0" err="1">
                <a:latin typeface="+mn-lt"/>
              </a:rPr>
              <a:t>Plaattektoniek</a:t>
            </a:r>
            <a:r>
              <a:rPr lang="en-US" altLang="en-US" sz="2400" b="0" dirty="0">
                <a:latin typeface="+mn-lt"/>
              </a:rPr>
              <a:t>: </a:t>
            </a:r>
            <a:r>
              <a:rPr lang="en-US" altLang="en-US" sz="2400" b="0" dirty="0" err="1">
                <a:latin typeface="+mn-lt"/>
              </a:rPr>
              <a:t>dalend</a:t>
            </a:r>
            <a:r>
              <a:rPr lang="en-US" altLang="en-US" sz="2400" b="0" dirty="0">
                <a:latin typeface="+mn-lt"/>
              </a:rPr>
              <a:t>!</a:t>
            </a:r>
          </a:p>
          <a:p>
            <a:pPr algn="l"/>
            <a:endParaRPr lang="en-US" altLang="en-US" sz="2400" b="0" dirty="0">
              <a:latin typeface="+mn-lt"/>
            </a:endParaRPr>
          </a:p>
          <a:p>
            <a:pPr algn="l">
              <a:buFontTx/>
              <a:buAutoNum type="arabicPeriod"/>
            </a:pPr>
            <a:r>
              <a:rPr lang="en-US" altLang="en-US" sz="2400" b="0" dirty="0">
                <a:latin typeface="+mn-lt"/>
              </a:rPr>
              <a:t> </a:t>
            </a:r>
            <a:r>
              <a:rPr lang="en-US" altLang="en-US" sz="2400" b="0" dirty="0" err="1">
                <a:latin typeface="+mn-lt"/>
              </a:rPr>
              <a:t>Actieve</a:t>
            </a:r>
            <a:r>
              <a:rPr lang="en-US" altLang="en-US" sz="2400" b="0" dirty="0">
                <a:latin typeface="+mn-lt"/>
              </a:rPr>
              <a:t> rift</a:t>
            </a:r>
          </a:p>
          <a:p>
            <a:pPr algn="l">
              <a:buFontTx/>
              <a:buAutoNum type="arabicPeriod"/>
            </a:pPr>
            <a:r>
              <a:rPr lang="en-US" altLang="en-US" sz="2400" b="0" dirty="0">
                <a:latin typeface="+mn-lt"/>
              </a:rPr>
              <a:t> Post-rift </a:t>
            </a:r>
            <a:r>
              <a:rPr lang="en-US" altLang="en-US" sz="2400" b="0" dirty="0" err="1">
                <a:latin typeface="+mn-lt"/>
              </a:rPr>
              <a:t>daling</a:t>
            </a:r>
            <a:r>
              <a:rPr lang="en-US" altLang="en-US" sz="2400" b="0" dirty="0">
                <a:latin typeface="+mn-lt"/>
              </a:rPr>
              <a:t> door </a:t>
            </a:r>
            <a:r>
              <a:rPr lang="en-US" altLang="en-US" sz="2400" b="0" dirty="0" err="1">
                <a:latin typeface="+mn-lt"/>
              </a:rPr>
              <a:t>gewicht</a:t>
            </a:r>
            <a:r>
              <a:rPr lang="en-US" altLang="en-US" sz="2400" b="0" dirty="0">
                <a:latin typeface="+mn-lt"/>
              </a:rPr>
              <a:t> sediment</a:t>
            </a:r>
          </a:p>
        </p:txBody>
      </p:sp>
      <p:pic>
        <p:nvPicPr>
          <p:cNvPr id="10" name="Picture 13" descr="margin_san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87554"/>
            <a:ext cx="6156970" cy="332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820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Reservoir </a:t>
            </a:r>
            <a:r>
              <a:rPr lang="en-US" dirty="0" err="1" smtClean="0"/>
              <a:t>gesteente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07950" y="1196752"/>
            <a:ext cx="79200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en-US" sz="2400" b="0" dirty="0" err="1" smtClean="0">
                <a:latin typeface="+mn-lt"/>
              </a:rPr>
              <a:t>Geen</a:t>
            </a:r>
            <a:r>
              <a:rPr lang="en-US" altLang="en-US" sz="2400" b="0" dirty="0" smtClean="0">
                <a:latin typeface="+mn-lt"/>
              </a:rPr>
              <a:t> ‘</a:t>
            </a:r>
            <a:r>
              <a:rPr lang="en-US" altLang="en-US" sz="2400" b="0" dirty="0" err="1" smtClean="0">
                <a:latin typeface="+mn-lt"/>
              </a:rPr>
              <a:t>gasbel</a:t>
            </a:r>
            <a:r>
              <a:rPr lang="en-US" altLang="en-US" sz="2400" b="0" dirty="0" smtClean="0">
                <a:latin typeface="+mn-lt"/>
              </a:rPr>
              <a:t>’…</a:t>
            </a:r>
          </a:p>
          <a:p>
            <a:pPr algn="l"/>
            <a:r>
              <a:rPr lang="en-US" altLang="en-US" sz="2400" b="0" dirty="0" err="1" smtClean="0">
                <a:latin typeface="+mn-lt"/>
              </a:rPr>
              <a:t>Porositeit</a:t>
            </a:r>
            <a:r>
              <a:rPr lang="en-US" altLang="en-US" sz="2400" b="0" dirty="0" smtClean="0">
                <a:latin typeface="+mn-lt"/>
              </a:rPr>
              <a:t> </a:t>
            </a:r>
            <a:r>
              <a:rPr lang="en-US" altLang="en-US" sz="2400" b="0" dirty="0">
                <a:latin typeface="+mn-lt"/>
              </a:rPr>
              <a:t>(</a:t>
            </a:r>
            <a:r>
              <a:rPr lang="en-US" altLang="en-US" sz="2400" b="0" dirty="0" err="1">
                <a:latin typeface="+mn-lt"/>
              </a:rPr>
              <a:t>hoeveelheid</a:t>
            </a:r>
            <a:r>
              <a:rPr lang="en-US" altLang="en-US" sz="2400" b="0" dirty="0">
                <a:latin typeface="+mn-lt"/>
              </a:rPr>
              <a:t> </a:t>
            </a:r>
          </a:p>
          <a:p>
            <a:pPr algn="l"/>
            <a:r>
              <a:rPr lang="en-US" altLang="en-US" sz="2400" b="0" dirty="0">
                <a:latin typeface="+mn-lt"/>
              </a:rPr>
              <a:t>	gas of </a:t>
            </a:r>
            <a:r>
              <a:rPr lang="en-US" altLang="en-US" sz="2400" b="0" dirty="0" err="1">
                <a:latin typeface="+mn-lt"/>
              </a:rPr>
              <a:t>olie</a:t>
            </a:r>
            <a:r>
              <a:rPr lang="en-US" altLang="en-US" sz="2400" b="0" dirty="0">
                <a:latin typeface="+mn-lt"/>
              </a:rPr>
              <a:t>)</a:t>
            </a:r>
          </a:p>
          <a:p>
            <a:pPr algn="l"/>
            <a:endParaRPr lang="en-US" altLang="en-US" sz="2400" b="0" dirty="0" smtClean="0">
              <a:latin typeface="+mn-lt"/>
            </a:endParaRPr>
          </a:p>
          <a:p>
            <a:pPr algn="l"/>
            <a:r>
              <a:rPr lang="en-US" altLang="en-US" sz="2400" b="0" dirty="0" err="1" smtClean="0">
                <a:latin typeface="+mn-lt"/>
              </a:rPr>
              <a:t>Permeabiliteit</a:t>
            </a:r>
            <a:r>
              <a:rPr lang="en-US" altLang="en-US" sz="2400" b="0" dirty="0" smtClean="0">
                <a:latin typeface="+mn-lt"/>
              </a:rPr>
              <a:t> </a:t>
            </a:r>
            <a:r>
              <a:rPr lang="en-US" altLang="en-US" sz="2400" b="0" dirty="0">
                <a:latin typeface="+mn-lt"/>
              </a:rPr>
              <a:t>(</a:t>
            </a:r>
            <a:r>
              <a:rPr lang="en-US" altLang="en-US" sz="2400" b="0" dirty="0" err="1">
                <a:latin typeface="+mn-lt"/>
              </a:rPr>
              <a:t>snelheid</a:t>
            </a:r>
            <a:r>
              <a:rPr lang="en-US" altLang="en-US" sz="2400" b="0" dirty="0">
                <a:latin typeface="+mn-lt"/>
              </a:rPr>
              <a:t> 	</a:t>
            </a:r>
          </a:p>
          <a:p>
            <a:pPr algn="l"/>
            <a:r>
              <a:rPr lang="en-US" altLang="en-US" sz="2400" b="0" dirty="0" err="1">
                <a:latin typeface="+mn-lt"/>
              </a:rPr>
              <a:t>migratie</a:t>
            </a:r>
            <a:r>
              <a:rPr lang="en-US" altLang="en-US" sz="2400" b="0" dirty="0">
                <a:latin typeface="+mn-lt"/>
              </a:rPr>
              <a:t>)</a:t>
            </a:r>
          </a:p>
        </p:txBody>
      </p:sp>
      <p:pic>
        <p:nvPicPr>
          <p:cNvPr id="9" name="Picture 6" descr="porosity_me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2846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ermeability_med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5001"/>
            <a:ext cx="42830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ig4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268605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342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Reservoir </a:t>
            </a:r>
            <a:r>
              <a:rPr lang="en-US" dirty="0" err="1"/>
              <a:t>gesteente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  <p:pic>
        <p:nvPicPr>
          <p:cNvPr id="7" name="Picture 6" descr="A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704" y="3131005"/>
            <a:ext cx="5742494" cy="309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media-cdn.tripadvisor.com/media/photo-s/07/63/d5/8b/windley-key-fossil-re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61" y="0"/>
            <a:ext cx="459925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56436" y="2276872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Fossiel</a:t>
            </a:r>
            <a:r>
              <a:rPr lang="en-US" dirty="0" smtClean="0"/>
              <a:t> </a:t>
            </a:r>
            <a:r>
              <a:rPr lang="en-US" dirty="0" err="1" smtClean="0"/>
              <a:t>rif</a:t>
            </a:r>
            <a:endParaRPr lang="en-US" dirty="0"/>
          </a:p>
        </p:txBody>
      </p:sp>
      <p:pic>
        <p:nvPicPr>
          <p:cNvPr id="8196" name="Picture 4" descr="http://gallery.usgs.gov/images/01_08_2013/x16Fw32VUp_01_08_2013/large/AquiaCreekSandst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99" y="3087888"/>
            <a:ext cx="4102172" cy="307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05381" y="5617405"/>
            <a:ext cx="22493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Zandsteen</a:t>
            </a:r>
            <a:r>
              <a:rPr lang="en-US" dirty="0" smtClean="0"/>
              <a:t>, </a:t>
            </a:r>
            <a:r>
              <a:rPr lang="en-US" dirty="0" err="1" smtClean="0"/>
              <a:t>fossiel</a:t>
            </a:r>
            <a:r>
              <a:rPr lang="en-US" dirty="0" smtClean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7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Aardbevingen</a:t>
            </a:r>
            <a:r>
              <a:rPr lang="en-US" dirty="0"/>
              <a:t> in NL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5189"/>
          <a:stretch>
            <a:fillRect/>
          </a:stretch>
        </p:blipFill>
        <p:spPr>
          <a:xfrm>
            <a:off x="3934094" y="260648"/>
            <a:ext cx="5209906" cy="630932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1. </a:t>
            </a:r>
            <a:r>
              <a:rPr lang="en-US" dirty="0" err="1" smtClean="0"/>
              <a:t>natuurlijke</a:t>
            </a:r>
            <a:r>
              <a:rPr lang="en-US" dirty="0" smtClean="0"/>
              <a:t> (rood)</a:t>
            </a:r>
          </a:p>
          <a:p>
            <a:r>
              <a:rPr lang="en-US" dirty="0" smtClean="0"/>
              <a:t>door </a:t>
            </a:r>
            <a:r>
              <a:rPr lang="en-US" dirty="0" err="1" smtClean="0"/>
              <a:t>tektoniek</a:t>
            </a:r>
            <a:endParaRPr lang="en-US" dirty="0" smtClean="0"/>
          </a:p>
          <a:p>
            <a:r>
              <a:rPr lang="en-US" dirty="0" smtClean="0"/>
              <a:t>vs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geïnduceerd</a:t>
            </a:r>
            <a:r>
              <a:rPr lang="en-US" dirty="0" smtClean="0"/>
              <a:t> (</a:t>
            </a:r>
            <a:r>
              <a:rPr lang="en-US" dirty="0" err="1" smtClean="0"/>
              <a:t>geel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door </a:t>
            </a:r>
            <a:r>
              <a:rPr lang="en-US" dirty="0" err="1" smtClean="0"/>
              <a:t>menselijk</a:t>
            </a:r>
            <a:r>
              <a:rPr lang="en-US" dirty="0" smtClean="0"/>
              <a:t> </a:t>
            </a:r>
            <a:r>
              <a:rPr lang="en-US" dirty="0" err="1" smtClean="0"/>
              <a:t>handelen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80" name="Text Box 188"/>
          <p:cNvSpPr txBox="1">
            <a:spLocks noChangeArrowheads="1"/>
          </p:cNvSpPr>
          <p:nvPr/>
        </p:nvSpPr>
        <p:spPr bwMode="auto">
          <a:xfrm>
            <a:off x="7143750" y="6357938"/>
            <a:ext cx="19113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Magoon and Dow, 1994</a:t>
            </a:r>
          </a:p>
        </p:txBody>
      </p:sp>
      <p:grpSp>
        <p:nvGrpSpPr>
          <p:cNvPr id="12291" name="Group 193"/>
          <p:cNvGrpSpPr>
            <a:grpSpLocks/>
          </p:cNvGrpSpPr>
          <p:nvPr/>
        </p:nvGrpSpPr>
        <p:grpSpPr bwMode="auto">
          <a:xfrm>
            <a:off x="112713" y="2055813"/>
            <a:ext cx="6835775" cy="4829175"/>
            <a:chOff x="1122363" y="1527175"/>
            <a:chExt cx="6835775" cy="4829175"/>
          </a:xfrm>
        </p:grpSpPr>
        <p:sp>
          <p:nvSpPr>
            <p:cNvPr id="12295" name="Rectangle 3"/>
            <p:cNvSpPr>
              <a:spLocks noChangeArrowheads="1"/>
            </p:cNvSpPr>
            <p:nvPr/>
          </p:nvSpPr>
          <p:spPr bwMode="auto">
            <a:xfrm>
              <a:off x="1122363" y="1527175"/>
              <a:ext cx="6835775" cy="48291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2296" name="Freeform 194"/>
            <p:cNvSpPr>
              <a:spLocks/>
            </p:cNvSpPr>
            <p:nvPr/>
          </p:nvSpPr>
          <p:spPr bwMode="auto">
            <a:xfrm>
              <a:off x="1597025" y="2419350"/>
              <a:ext cx="5751513" cy="1752600"/>
            </a:xfrm>
            <a:custGeom>
              <a:avLst/>
              <a:gdLst>
                <a:gd name="T0" fmla="*/ 0 w 4076"/>
                <a:gd name="T1" fmla="*/ 2147483647 h 1104"/>
                <a:gd name="T2" fmla="*/ 2147483647 w 4076"/>
                <a:gd name="T3" fmla="*/ 2147483647 h 1104"/>
                <a:gd name="T4" fmla="*/ 2147483647 w 4076"/>
                <a:gd name="T5" fmla="*/ 2147483647 h 1104"/>
                <a:gd name="T6" fmla="*/ 2147483647 w 4076"/>
                <a:gd name="T7" fmla="*/ 2147483647 h 1104"/>
                <a:gd name="T8" fmla="*/ 2147483647 w 4076"/>
                <a:gd name="T9" fmla="*/ 2147483647 h 1104"/>
                <a:gd name="T10" fmla="*/ 2147483647 w 4076"/>
                <a:gd name="T11" fmla="*/ 2147483647 h 1104"/>
                <a:gd name="T12" fmla="*/ 2147483647 w 4076"/>
                <a:gd name="T13" fmla="*/ 2147483647 h 1104"/>
                <a:gd name="T14" fmla="*/ 2147483647 w 4076"/>
                <a:gd name="T15" fmla="*/ 2147483647 h 1104"/>
                <a:gd name="T16" fmla="*/ 2147483647 w 4076"/>
                <a:gd name="T17" fmla="*/ 2147483647 h 1104"/>
                <a:gd name="T18" fmla="*/ 2147483647 w 4076"/>
                <a:gd name="T19" fmla="*/ 0 h 1104"/>
                <a:gd name="T20" fmla="*/ 2147483647 w 4076"/>
                <a:gd name="T21" fmla="*/ 2147483647 h 1104"/>
                <a:gd name="T22" fmla="*/ 2147483647 w 4076"/>
                <a:gd name="T23" fmla="*/ 2147483647 h 1104"/>
                <a:gd name="T24" fmla="*/ 2147483647 w 4076"/>
                <a:gd name="T25" fmla="*/ 2147483647 h 1104"/>
                <a:gd name="T26" fmla="*/ 2147483647 w 4076"/>
                <a:gd name="T27" fmla="*/ 2147483647 h 1104"/>
                <a:gd name="T28" fmla="*/ 2147483647 w 4076"/>
                <a:gd name="T29" fmla="*/ 2147483647 h 1104"/>
                <a:gd name="T30" fmla="*/ 2147483647 w 4076"/>
                <a:gd name="T31" fmla="*/ 2147483647 h 1104"/>
                <a:gd name="T32" fmla="*/ 2147483647 w 4076"/>
                <a:gd name="T33" fmla="*/ 2147483647 h 1104"/>
                <a:gd name="T34" fmla="*/ 2147483647 w 4076"/>
                <a:gd name="T35" fmla="*/ 2147483647 h 1104"/>
                <a:gd name="T36" fmla="*/ 2147483647 w 4076"/>
                <a:gd name="T37" fmla="*/ 2147483647 h 1104"/>
                <a:gd name="T38" fmla="*/ 2147483647 w 4076"/>
                <a:gd name="T39" fmla="*/ 2147483647 h 1104"/>
                <a:gd name="T40" fmla="*/ 2147483647 w 4076"/>
                <a:gd name="T41" fmla="*/ 2147483647 h 1104"/>
                <a:gd name="T42" fmla="*/ 2147483647 w 4076"/>
                <a:gd name="T43" fmla="*/ 2147483647 h 1104"/>
                <a:gd name="T44" fmla="*/ 2147483647 w 4076"/>
                <a:gd name="T45" fmla="*/ 2147483647 h 1104"/>
                <a:gd name="T46" fmla="*/ 0 w 4076"/>
                <a:gd name="T47" fmla="*/ 2147483647 h 11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76"/>
                <a:gd name="T73" fmla="*/ 0 h 1104"/>
                <a:gd name="T74" fmla="*/ 4076 w 4076"/>
                <a:gd name="T75" fmla="*/ 1104 h 110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76" h="1104">
                  <a:moveTo>
                    <a:pt x="0" y="36"/>
                  </a:moveTo>
                  <a:lnTo>
                    <a:pt x="80" y="492"/>
                  </a:lnTo>
                  <a:lnTo>
                    <a:pt x="272" y="900"/>
                  </a:lnTo>
                  <a:lnTo>
                    <a:pt x="500" y="1104"/>
                  </a:lnTo>
                  <a:lnTo>
                    <a:pt x="892" y="1076"/>
                  </a:lnTo>
                  <a:lnTo>
                    <a:pt x="1340" y="800"/>
                  </a:lnTo>
                  <a:lnTo>
                    <a:pt x="2436" y="116"/>
                  </a:lnTo>
                  <a:lnTo>
                    <a:pt x="4020" y="84"/>
                  </a:lnTo>
                  <a:lnTo>
                    <a:pt x="4076" y="16"/>
                  </a:lnTo>
                  <a:lnTo>
                    <a:pt x="3756" y="0"/>
                  </a:lnTo>
                  <a:lnTo>
                    <a:pt x="3460" y="16"/>
                  </a:lnTo>
                  <a:lnTo>
                    <a:pt x="3276" y="16"/>
                  </a:lnTo>
                  <a:lnTo>
                    <a:pt x="2972" y="28"/>
                  </a:lnTo>
                  <a:lnTo>
                    <a:pt x="2216" y="16"/>
                  </a:lnTo>
                  <a:lnTo>
                    <a:pt x="2032" y="96"/>
                  </a:lnTo>
                  <a:lnTo>
                    <a:pt x="1632" y="96"/>
                  </a:lnTo>
                  <a:lnTo>
                    <a:pt x="1552" y="148"/>
                  </a:lnTo>
                  <a:lnTo>
                    <a:pt x="1128" y="132"/>
                  </a:lnTo>
                  <a:lnTo>
                    <a:pt x="764" y="136"/>
                  </a:lnTo>
                  <a:lnTo>
                    <a:pt x="732" y="116"/>
                  </a:lnTo>
                  <a:lnTo>
                    <a:pt x="660" y="108"/>
                  </a:lnTo>
                  <a:lnTo>
                    <a:pt x="216" y="108"/>
                  </a:lnTo>
                  <a:lnTo>
                    <a:pt x="64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DCB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7" name="Freeform 192" descr="Dashed horizontal"/>
            <p:cNvSpPr>
              <a:spLocks/>
            </p:cNvSpPr>
            <p:nvPr/>
          </p:nvSpPr>
          <p:spPr bwMode="auto">
            <a:xfrm>
              <a:off x="1549400" y="2466975"/>
              <a:ext cx="147638" cy="276225"/>
            </a:xfrm>
            <a:custGeom>
              <a:avLst/>
              <a:gdLst>
                <a:gd name="T0" fmla="*/ 2147483647 w 105"/>
                <a:gd name="T1" fmla="*/ 2147483647 h 174"/>
                <a:gd name="T2" fmla="*/ 0 w 105"/>
                <a:gd name="T3" fmla="*/ 2147483647 h 174"/>
                <a:gd name="T4" fmla="*/ 2147483647 w 105"/>
                <a:gd name="T5" fmla="*/ 0 h 174"/>
                <a:gd name="T6" fmla="*/ 2147483647 w 105"/>
                <a:gd name="T7" fmla="*/ 2147483647 h 174"/>
                <a:gd name="T8" fmla="*/ 2147483647 w 105"/>
                <a:gd name="T9" fmla="*/ 2147483647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74"/>
                <a:gd name="T17" fmla="*/ 105 w 105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74">
                  <a:moveTo>
                    <a:pt x="42" y="174"/>
                  </a:moveTo>
                  <a:lnTo>
                    <a:pt x="0" y="12"/>
                  </a:lnTo>
                  <a:lnTo>
                    <a:pt x="75" y="0"/>
                  </a:lnTo>
                  <a:lnTo>
                    <a:pt x="105" y="81"/>
                  </a:lnTo>
                  <a:lnTo>
                    <a:pt x="42" y="174"/>
                  </a:lnTo>
                  <a:close/>
                </a:path>
              </a:pathLst>
            </a:custGeom>
            <a:pattFill prst="dashHorz">
              <a:fgClr>
                <a:srgbClr val="000000"/>
              </a:fgClr>
              <a:bgClr>
                <a:srgbClr val="00FF00"/>
              </a:bgClr>
            </a:patt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Freeform 193"/>
            <p:cNvSpPr>
              <a:spLocks/>
            </p:cNvSpPr>
            <p:nvPr/>
          </p:nvSpPr>
          <p:spPr bwMode="auto">
            <a:xfrm>
              <a:off x="1366838" y="2481263"/>
              <a:ext cx="258762" cy="458787"/>
            </a:xfrm>
            <a:custGeom>
              <a:avLst/>
              <a:gdLst>
                <a:gd name="T0" fmla="*/ 2147483647 w 183"/>
                <a:gd name="T1" fmla="*/ 2147483647 h 289"/>
                <a:gd name="T2" fmla="*/ 0 w 183"/>
                <a:gd name="T3" fmla="*/ 2147483647 h 289"/>
                <a:gd name="T4" fmla="*/ 2147483647 w 183"/>
                <a:gd name="T5" fmla="*/ 0 h 289"/>
                <a:gd name="T6" fmla="*/ 2147483647 w 183"/>
                <a:gd name="T7" fmla="*/ 2147483647 h 289"/>
                <a:gd name="T8" fmla="*/ 2147483647 w 183"/>
                <a:gd name="T9" fmla="*/ 2147483647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289"/>
                <a:gd name="T17" fmla="*/ 183 w 183"/>
                <a:gd name="T18" fmla="*/ 289 h 2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289">
                  <a:moveTo>
                    <a:pt x="88" y="289"/>
                  </a:moveTo>
                  <a:lnTo>
                    <a:pt x="0" y="3"/>
                  </a:lnTo>
                  <a:lnTo>
                    <a:pt x="138" y="0"/>
                  </a:lnTo>
                  <a:lnTo>
                    <a:pt x="183" y="147"/>
                  </a:lnTo>
                  <a:lnTo>
                    <a:pt x="88" y="289"/>
                  </a:lnTo>
                  <a:close/>
                </a:path>
              </a:pathLst>
            </a:custGeom>
            <a:solidFill>
              <a:srgbClr val="996633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9" name="Freeform 191" descr="Dashed horizontal"/>
            <p:cNvSpPr>
              <a:spLocks/>
            </p:cNvSpPr>
            <p:nvPr/>
          </p:nvSpPr>
          <p:spPr bwMode="auto">
            <a:xfrm>
              <a:off x="1574800" y="2662238"/>
              <a:ext cx="147638" cy="338137"/>
            </a:xfrm>
            <a:custGeom>
              <a:avLst/>
              <a:gdLst>
                <a:gd name="T0" fmla="*/ 2147483647 w 105"/>
                <a:gd name="T1" fmla="*/ 2147483647 h 213"/>
                <a:gd name="T2" fmla="*/ 0 w 105"/>
                <a:gd name="T3" fmla="*/ 2147483647 h 213"/>
                <a:gd name="T4" fmla="*/ 2147483647 w 105"/>
                <a:gd name="T5" fmla="*/ 0 h 213"/>
                <a:gd name="T6" fmla="*/ 2147483647 w 105"/>
                <a:gd name="T7" fmla="*/ 2147483647 h 213"/>
                <a:gd name="T8" fmla="*/ 2147483647 w 105"/>
                <a:gd name="T9" fmla="*/ 2147483647 h 2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213"/>
                <a:gd name="T17" fmla="*/ 105 w 105"/>
                <a:gd name="T18" fmla="*/ 213 h 2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213">
                  <a:moveTo>
                    <a:pt x="42" y="213"/>
                  </a:moveTo>
                  <a:lnTo>
                    <a:pt x="0" y="84"/>
                  </a:lnTo>
                  <a:lnTo>
                    <a:pt x="63" y="0"/>
                  </a:lnTo>
                  <a:lnTo>
                    <a:pt x="105" y="120"/>
                  </a:lnTo>
                  <a:lnTo>
                    <a:pt x="42" y="213"/>
                  </a:lnTo>
                  <a:close/>
                </a:path>
              </a:pathLst>
            </a:custGeom>
            <a:pattFill prst="dashHorz">
              <a:fgClr>
                <a:srgbClr val="000000"/>
              </a:fgClr>
              <a:bgClr>
                <a:srgbClr val="00FF00"/>
              </a:bgClr>
            </a:patt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Freeform 4" descr="Dashed horizontal"/>
            <p:cNvSpPr>
              <a:spLocks/>
            </p:cNvSpPr>
            <p:nvPr/>
          </p:nvSpPr>
          <p:spPr bwMode="auto">
            <a:xfrm>
              <a:off x="1620838" y="2714625"/>
              <a:ext cx="3770312" cy="1581150"/>
            </a:xfrm>
            <a:custGeom>
              <a:avLst/>
              <a:gdLst>
                <a:gd name="T0" fmla="*/ 2147483647 w 2671"/>
                <a:gd name="T1" fmla="*/ 0 h 996"/>
                <a:gd name="T2" fmla="*/ 2147483647 w 2671"/>
                <a:gd name="T3" fmla="*/ 2147483647 h 996"/>
                <a:gd name="T4" fmla="*/ 2147483647 w 2671"/>
                <a:gd name="T5" fmla="*/ 2147483647 h 996"/>
                <a:gd name="T6" fmla="*/ 2147483647 w 2671"/>
                <a:gd name="T7" fmla="*/ 2147483647 h 996"/>
                <a:gd name="T8" fmla="*/ 2147483647 w 2671"/>
                <a:gd name="T9" fmla="*/ 2147483647 h 996"/>
                <a:gd name="T10" fmla="*/ 2147483647 w 2671"/>
                <a:gd name="T11" fmla="*/ 2147483647 h 996"/>
                <a:gd name="T12" fmla="*/ 2147483647 w 2671"/>
                <a:gd name="T13" fmla="*/ 2147483647 h 996"/>
                <a:gd name="T14" fmla="*/ 2147483647 w 2671"/>
                <a:gd name="T15" fmla="*/ 2147483647 h 996"/>
                <a:gd name="T16" fmla="*/ 2147483647 w 2671"/>
                <a:gd name="T17" fmla="*/ 2147483647 h 996"/>
                <a:gd name="T18" fmla="*/ 2147483647 w 2671"/>
                <a:gd name="T19" fmla="*/ 2147483647 h 996"/>
                <a:gd name="T20" fmla="*/ 2147483647 w 2671"/>
                <a:gd name="T21" fmla="*/ 2147483647 h 996"/>
                <a:gd name="T22" fmla="*/ 2147483647 w 2671"/>
                <a:gd name="T23" fmla="*/ 2147483647 h 996"/>
                <a:gd name="T24" fmla="*/ 2147483647 w 2671"/>
                <a:gd name="T25" fmla="*/ 2147483647 h 996"/>
                <a:gd name="T26" fmla="*/ 2147483647 w 2671"/>
                <a:gd name="T27" fmla="*/ 2147483647 h 996"/>
                <a:gd name="T28" fmla="*/ 2147483647 w 2671"/>
                <a:gd name="T29" fmla="*/ 2147483647 h 996"/>
                <a:gd name="T30" fmla="*/ 2147483647 w 2671"/>
                <a:gd name="T31" fmla="*/ 2147483647 h 996"/>
                <a:gd name="T32" fmla="*/ 2147483647 w 2671"/>
                <a:gd name="T33" fmla="*/ 2147483647 h 996"/>
                <a:gd name="T34" fmla="*/ 2147483647 w 2671"/>
                <a:gd name="T35" fmla="*/ 2147483647 h 996"/>
                <a:gd name="T36" fmla="*/ 2147483647 w 2671"/>
                <a:gd name="T37" fmla="*/ 2147483647 h 996"/>
                <a:gd name="T38" fmla="*/ 2147483647 w 2671"/>
                <a:gd name="T39" fmla="*/ 2147483647 h 996"/>
                <a:gd name="T40" fmla="*/ 2147483647 w 2671"/>
                <a:gd name="T41" fmla="*/ 2147483647 h 996"/>
                <a:gd name="T42" fmla="*/ 2147483647 w 2671"/>
                <a:gd name="T43" fmla="*/ 2147483647 h 996"/>
                <a:gd name="T44" fmla="*/ 2147483647 w 2671"/>
                <a:gd name="T45" fmla="*/ 2147483647 h 996"/>
                <a:gd name="T46" fmla="*/ 2147483647 w 2671"/>
                <a:gd name="T47" fmla="*/ 2147483647 h 996"/>
                <a:gd name="T48" fmla="*/ 2147483647 w 2671"/>
                <a:gd name="T49" fmla="*/ 2147483647 h 996"/>
                <a:gd name="T50" fmla="*/ 2147483647 w 2671"/>
                <a:gd name="T51" fmla="*/ 2147483647 h 996"/>
                <a:gd name="T52" fmla="*/ 2147483647 w 2671"/>
                <a:gd name="T53" fmla="*/ 2147483647 h 996"/>
                <a:gd name="T54" fmla="*/ 2147483647 w 2671"/>
                <a:gd name="T55" fmla="*/ 2147483647 h 996"/>
                <a:gd name="T56" fmla="*/ 2147483647 w 2671"/>
                <a:gd name="T57" fmla="*/ 2147483647 h 996"/>
                <a:gd name="T58" fmla="*/ 0 w 2671"/>
                <a:gd name="T59" fmla="*/ 2147483647 h 996"/>
                <a:gd name="T60" fmla="*/ 2147483647 w 2671"/>
                <a:gd name="T61" fmla="*/ 2147483647 h 996"/>
                <a:gd name="T62" fmla="*/ 2147483647 w 2671"/>
                <a:gd name="T63" fmla="*/ 2147483647 h 996"/>
                <a:gd name="T64" fmla="*/ 2147483647 w 2671"/>
                <a:gd name="T65" fmla="*/ 2147483647 h 996"/>
                <a:gd name="T66" fmla="*/ 2147483647 w 2671"/>
                <a:gd name="T67" fmla="*/ 2147483647 h 996"/>
                <a:gd name="T68" fmla="*/ 2147483647 w 2671"/>
                <a:gd name="T69" fmla="*/ 2147483647 h 996"/>
                <a:gd name="T70" fmla="*/ 2147483647 w 2671"/>
                <a:gd name="T71" fmla="*/ 2147483647 h 996"/>
                <a:gd name="T72" fmla="*/ 2147483647 w 2671"/>
                <a:gd name="T73" fmla="*/ 2147483647 h 996"/>
                <a:gd name="T74" fmla="*/ 2147483647 w 2671"/>
                <a:gd name="T75" fmla="*/ 2147483647 h 996"/>
                <a:gd name="T76" fmla="*/ 2147483647 w 2671"/>
                <a:gd name="T77" fmla="*/ 2147483647 h 996"/>
                <a:gd name="T78" fmla="*/ 2147483647 w 2671"/>
                <a:gd name="T79" fmla="*/ 2147483647 h 996"/>
                <a:gd name="T80" fmla="*/ 2147483647 w 2671"/>
                <a:gd name="T81" fmla="*/ 2147483647 h 996"/>
                <a:gd name="T82" fmla="*/ 2147483647 w 2671"/>
                <a:gd name="T83" fmla="*/ 2147483647 h 996"/>
                <a:gd name="T84" fmla="*/ 2147483647 w 2671"/>
                <a:gd name="T85" fmla="*/ 2147483647 h 996"/>
                <a:gd name="T86" fmla="*/ 2147483647 w 2671"/>
                <a:gd name="T87" fmla="*/ 2147483647 h 996"/>
                <a:gd name="T88" fmla="*/ 2147483647 w 2671"/>
                <a:gd name="T89" fmla="*/ 2147483647 h 996"/>
                <a:gd name="T90" fmla="*/ 2147483647 w 2671"/>
                <a:gd name="T91" fmla="*/ 2147483647 h 996"/>
                <a:gd name="T92" fmla="*/ 2147483647 w 2671"/>
                <a:gd name="T93" fmla="*/ 2147483647 h 996"/>
                <a:gd name="T94" fmla="*/ 2147483647 w 2671"/>
                <a:gd name="T95" fmla="*/ 2147483647 h 996"/>
                <a:gd name="T96" fmla="*/ 2147483647 w 2671"/>
                <a:gd name="T97" fmla="*/ 2147483647 h 996"/>
                <a:gd name="T98" fmla="*/ 2147483647 w 2671"/>
                <a:gd name="T99" fmla="*/ 2147483647 h 996"/>
                <a:gd name="T100" fmla="*/ 2147483647 w 2671"/>
                <a:gd name="T101" fmla="*/ 2147483647 h 996"/>
                <a:gd name="T102" fmla="*/ 2147483647 w 2671"/>
                <a:gd name="T103" fmla="*/ 2147483647 h 996"/>
                <a:gd name="T104" fmla="*/ 2147483647 w 2671"/>
                <a:gd name="T105" fmla="*/ 2147483647 h 996"/>
                <a:gd name="T106" fmla="*/ 2147483647 w 2671"/>
                <a:gd name="T107" fmla="*/ 2147483647 h 996"/>
                <a:gd name="T108" fmla="*/ 2147483647 w 2671"/>
                <a:gd name="T109" fmla="*/ 0 h 9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71"/>
                <a:gd name="T166" fmla="*/ 0 h 996"/>
                <a:gd name="T167" fmla="*/ 2671 w 2671"/>
                <a:gd name="T168" fmla="*/ 996 h 9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71" h="996">
                  <a:moveTo>
                    <a:pt x="2664" y="0"/>
                  </a:moveTo>
                  <a:lnTo>
                    <a:pt x="2577" y="1"/>
                  </a:lnTo>
                  <a:lnTo>
                    <a:pt x="2490" y="8"/>
                  </a:lnTo>
                  <a:lnTo>
                    <a:pt x="2459" y="9"/>
                  </a:lnTo>
                  <a:lnTo>
                    <a:pt x="2389" y="31"/>
                  </a:lnTo>
                  <a:lnTo>
                    <a:pt x="2360" y="39"/>
                  </a:lnTo>
                  <a:lnTo>
                    <a:pt x="2329" y="55"/>
                  </a:lnTo>
                  <a:lnTo>
                    <a:pt x="2141" y="168"/>
                  </a:lnTo>
                  <a:lnTo>
                    <a:pt x="2023" y="238"/>
                  </a:lnTo>
                  <a:lnTo>
                    <a:pt x="1951" y="278"/>
                  </a:lnTo>
                  <a:lnTo>
                    <a:pt x="1880" y="329"/>
                  </a:lnTo>
                  <a:lnTo>
                    <a:pt x="1760" y="408"/>
                  </a:lnTo>
                  <a:lnTo>
                    <a:pt x="1639" y="480"/>
                  </a:lnTo>
                  <a:lnTo>
                    <a:pt x="1501" y="551"/>
                  </a:lnTo>
                  <a:lnTo>
                    <a:pt x="1382" y="606"/>
                  </a:lnTo>
                  <a:lnTo>
                    <a:pt x="1289" y="644"/>
                  </a:lnTo>
                  <a:lnTo>
                    <a:pt x="1150" y="677"/>
                  </a:lnTo>
                  <a:lnTo>
                    <a:pt x="1091" y="706"/>
                  </a:lnTo>
                  <a:lnTo>
                    <a:pt x="922" y="775"/>
                  </a:lnTo>
                  <a:lnTo>
                    <a:pt x="827" y="804"/>
                  </a:lnTo>
                  <a:lnTo>
                    <a:pt x="741" y="832"/>
                  </a:lnTo>
                  <a:lnTo>
                    <a:pt x="639" y="850"/>
                  </a:lnTo>
                  <a:lnTo>
                    <a:pt x="536" y="858"/>
                  </a:lnTo>
                  <a:lnTo>
                    <a:pt x="451" y="833"/>
                  </a:lnTo>
                  <a:lnTo>
                    <a:pt x="377" y="773"/>
                  </a:lnTo>
                  <a:lnTo>
                    <a:pt x="276" y="651"/>
                  </a:lnTo>
                  <a:lnTo>
                    <a:pt x="217" y="546"/>
                  </a:lnTo>
                  <a:lnTo>
                    <a:pt x="174" y="467"/>
                  </a:lnTo>
                  <a:lnTo>
                    <a:pt x="57" y="105"/>
                  </a:lnTo>
                  <a:lnTo>
                    <a:pt x="0" y="195"/>
                  </a:lnTo>
                  <a:lnTo>
                    <a:pt x="54" y="369"/>
                  </a:lnTo>
                  <a:lnTo>
                    <a:pt x="91" y="466"/>
                  </a:lnTo>
                  <a:lnTo>
                    <a:pt x="111" y="528"/>
                  </a:lnTo>
                  <a:lnTo>
                    <a:pt x="201" y="732"/>
                  </a:lnTo>
                  <a:lnTo>
                    <a:pt x="284" y="836"/>
                  </a:lnTo>
                  <a:lnTo>
                    <a:pt x="326" y="891"/>
                  </a:lnTo>
                  <a:lnTo>
                    <a:pt x="391" y="966"/>
                  </a:lnTo>
                  <a:lnTo>
                    <a:pt x="466" y="986"/>
                  </a:lnTo>
                  <a:lnTo>
                    <a:pt x="523" y="996"/>
                  </a:lnTo>
                  <a:lnTo>
                    <a:pt x="639" y="983"/>
                  </a:lnTo>
                  <a:lnTo>
                    <a:pt x="786" y="937"/>
                  </a:lnTo>
                  <a:lnTo>
                    <a:pt x="946" y="879"/>
                  </a:lnTo>
                  <a:lnTo>
                    <a:pt x="1136" y="797"/>
                  </a:lnTo>
                  <a:lnTo>
                    <a:pt x="1340" y="706"/>
                  </a:lnTo>
                  <a:lnTo>
                    <a:pt x="1501" y="614"/>
                  </a:lnTo>
                  <a:lnTo>
                    <a:pt x="1674" y="518"/>
                  </a:lnTo>
                  <a:lnTo>
                    <a:pt x="1835" y="412"/>
                  </a:lnTo>
                  <a:lnTo>
                    <a:pt x="1995" y="307"/>
                  </a:lnTo>
                  <a:lnTo>
                    <a:pt x="2183" y="186"/>
                  </a:lnTo>
                  <a:lnTo>
                    <a:pt x="2270" y="134"/>
                  </a:lnTo>
                  <a:lnTo>
                    <a:pt x="2344" y="94"/>
                  </a:lnTo>
                  <a:lnTo>
                    <a:pt x="2461" y="39"/>
                  </a:lnTo>
                  <a:lnTo>
                    <a:pt x="2533" y="27"/>
                  </a:lnTo>
                  <a:lnTo>
                    <a:pt x="2671" y="27"/>
                  </a:lnTo>
                  <a:lnTo>
                    <a:pt x="2664" y="0"/>
                  </a:lnTo>
                </a:path>
              </a:pathLst>
            </a:custGeom>
            <a:pattFill prst="dashHorz">
              <a:fgClr>
                <a:schemeClr val="tx1"/>
              </a:fgClr>
              <a:bgClr>
                <a:srgbClr val="00FF00"/>
              </a:bgClr>
            </a:patt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Freeform 5"/>
            <p:cNvSpPr>
              <a:spLocks/>
            </p:cNvSpPr>
            <p:nvPr/>
          </p:nvSpPr>
          <p:spPr bwMode="auto">
            <a:xfrm>
              <a:off x="1266825" y="2424113"/>
              <a:ext cx="6037263" cy="231775"/>
            </a:xfrm>
            <a:custGeom>
              <a:avLst/>
              <a:gdLst>
                <a:gd name="T0" fmla="*/ 0 w 3905"/>
                <a:gd name="T1" fmla="*/ 2147483647 h 133"/>
                <a:gd name="T2" fmla="*/ 2147483647 w 3905"/>
                <a:gd name="T3" fmla="*/ 2147483647 h 133"/>
                <a:gd name="T4" fmla="*/ 2147483647 w 3905"/>
                <a:gd name="T5" fmla="*/ 2147483647 h 133"/>
                <a:gd name="T6" fmla="*/ 2147483647 w 3905"/>
                <a:gd name="T7" fmla="*/ 2147483647 h 133"/>
                <a:gd name="T8" fmla="*/ 2147483647 w 3905"/>
                <a:gd name="T9" fmla="*/ 2147483647 h 133"/>
                <a:gd name="T10" fmla="*/ 2147483647 w 3905"/>
                <a:gd name="T11" fmla="*/ 2147483647 h 133"/>
                <a:gd name="T12" fmla="*/ 2147483647 w 3905"/>
                <a:gd name="T13" fmla="*/ 2147483647 h 133"/>
                <a:gd name="T14" fmla="*/ 2147483647 w 3905"/>
                <a:gd name="T15" fmla="*/ 2147483647 h 133"/>
                <a:gd name="T16" fmla="*/ 2147483647 w 3905"/>
                <a:gd name="T17" fmla="*/ 2147483647 h 133"/>
                <a:gd name="T18" fmla="*/ 2147483647 w 3905"/>
                <a:gd name="T19" fmla="*/ 2147483647 h 133"/>
                <a:gd name="T20" fmla="*/ 2147483647 w 3905"/>
                <a:gd name="T21" fmla="*/ 2147483647 h 133"/>
                <a:gd name="T22" fmla="*/ 2147483647 w 3905"/>
                <a:gd name="T23" fmla="*/ 2147483647 h 133"/>
                <a:gd name="T24" fmla="*/ 2147483647 w 3905"/>
                <a:gd name="T25" fmla="*/ 2147483647 h 133"/>
                <a:gd name="T26" fmla="*/ 2147483647 w 3905"/>
                <a:gd name="T27" fmla="*/ 2147483647 h 133"/>
                <a:gd name="T28" fmla="*/ 2147483647 w 3905"/>
                <a:gd name="T29" fmla="*/ 2147483647 h 133"/>
                <a:gd name="T30" fmla="*/ 2147483647 w 3905"/>
                <a:gd name="T31" fmla="*/ 2147483647 h 133"/>
                <a:gd name="T32" fmla="*/ 2147483647 w 3905"/>
                <a:gd name="T33" fmla="*/ 2147483647 h 133"/>
                <a:gd name="T34" fmla="*/ 2147483647 w 3905"/>
                <a:gd name="T35" fmla="*/ 2147483647 h 133"/>
                <a:gd name="T36" fmla="*/ 2147483647 w 3905"/>
                <a:gd name="T37" fmla="*/ 2147483647 h 133"/>
                <a:gd name="T38" fmla="*/ 2147483647 w 3905"/>
                <a:gd name="T39" fmla="*/ 2147483647 h 133"/>
                <a:gd name="T40" fmla="*/ 2147483647 w 3905"/>
                <a:gd name="T41" fmla="*/ 2147483647 h 133"/>
                <a:gd name="T42" fmla="*/ 2147483647 w 3905"/>
                <a:gd name="T43" fmla="*/ 0 h 133"/>
                <a:gd name="T44" fmla="*/ 2147483647 w 3905"/>
                <a:gd name="T45" fmla="*/ 2147483647 h 1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905"/>
                <a:gd name="T70" fmla="*/ 0 h 133"/>
                <a:gd name="T71" fmla="*/ 3905 w 3905"/>
                <a:gd name="T72" fmla="*/ 133 h 1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905" h="133">
                  <a:moveTo>
                    <a:pt x="0" y="38"/>
                  </a:moveTo>
                  <a:lnTo>
                    <a:pt x="268" y="27"/>
                  </a:lnTo>
                  <a:lnTo>
                    <a:pt x="426" y="95"/>
                  </a:lnTo>
                  <a:lnTo>
                    <a:pt x="827" y="95"/>
                  </a:lnTo>
                  <a:lnTo>
                    <a:pt x="894" y="108"/>
                  </a:lnTo>
                  <a:lnTo>
                    <a:pt x="920" y="122"/>
                  </a:lnTo>
                  <a:lnTo>
                    <a:pt x="1319" y="122"/>
                  </a:lnTo>
                  <a:lnTo>
                    <a:pt x="1627" y="132"/>
                  </a:lnTo>
                  <a:lnTo>
                    <a:pt x="1666" y="108"/>
                  </a:lnTo>
                  <a:lnTo>
                    <a:pt x="1704" y="85"/>
                  </a:lnTo>
                  <a:lnTo>
                    <a:pt x="1745" y="85"/>
                  </a:lnTo>
                  <a:lnTo>
                    <a:pt x="1946" y="85"/>
                  </a:lnTo>
                  <a:lnTo>
                    <a:pt x="2052" y="85"/>
                  </a:lnTo>
                  <a:lnTo>
                    <a:pt x="2077" y="80"/>
                  </a:lnTo>
                  <a:lnTo>
                    <a:pt x="2157" y="48"/>
                  </a:lnTo>
                  <a:lnTo>
                    <a:pt x="2238" y="13"/>
                  </a:lnTo>
                  <a:lnTo>
                    <a:pt x="2411" y="13"/>
                  </a:lnTo>
                  <a:lnTo>
                    <a:pt x="2970" y="27"/>
                  </a:lnTo>
                  <a:lnTo>
                    <a:pt x="3157" y="13"/>
                  </a:lnTo>
                  <a:lnTo>
                    <a:pt x="3384" y="13"/>
                  </a:lnTo>
                  <a:lnTo>
                    <a:pt x="3557" y="1"/>
                  </a:lnTo>
                  <a:lnTo>
                    <a:pt x="3743" y="0"/>
                  </a:lnTo>
                  <a:lnTo>
                    <a:pt x="3904" y="1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Freeform 8"/>
            <p:cNvSpPr>
              <a:spLocks/>
            </p:cNvSpPr>
            <p:nvPr/>
          </p:nvSpPr>
          <p:spPr bwMode="auto">
            <a:xfrm>
              <a:off x="1504950" y="2667000"/>
              <a:ext cx="111125" cy="193675"/>
            </a:xfrm>
            <a:custGeom>
              <a:avLst/>
              <a:gdLst>
                <a:gd name="T0" fmla="*/ 0 w 71"/>
                <a:gd name="T1" fmla="*/ 2147483647 h 112"/>
                <a:gd name="T2" fmla="*/ 2147483647 w 71"/>
                <a:gd name="T3" fmla="*/ 0 h 112"/>
                <a:gd name="T4" fmla="*/ 2147483647 w 71"/>
                <a:gd name="T5" fmla="*/ 2147483647 h 112"/>
                <a:gd name="T6" fmla="*/ 0 60000 65536"/>
                <a:gd name="T7" fmla="*/ 0 60000 65536"/>
                <a:gd name="T8" fmla="*/ 0 60000 65536"/>
                <a:gd name="T9" fmla="*/ 0 w 71"/>
                <a:gd name="T10" fmla="*/ 0 h 112"/>
                <a:gd name="T11" fmla="*/ 71 w 71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1" h="112">
                  <a:moveTo>
                    <a:pt x="0" y="111"/>
                  </a:moveTo>
                  <a:lnTo>
                    <a:pt x="70" y="0"/>
                  </a:lnTo>
                  <a:lnTo>
                    <a:pt x="39" y="19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Freeform 11"/>
            <p:cNvSpPr>
              <a:spLocks/>
            </p:cNvSpPr>
            <p:nvPr/>
          </p:nvSpPr>
          <p:spPr bwMode="auto">
            <a:xfrm>
              <a:off x="1731963" y="2747963"/>
              <a:ext cx="98425" cy="157162"/>
            </a:xfrm>
            <a:custGeom>
              <a:avLst/>
              <a:gdLst>
                <a:gd name="T0" fmla="*/ 2147483647 w 64"/>
                <a:gd name="T1" fmla="*/ 0 h 90"/>
                <a:gd name="T2" fmla="*/ 0 w 64"/>
                <a:gd name="T3" fmla="*/ 2147483647 h 90"/>
                <a:gd name="T4" fmla="*/ 2147483647 w 64"/>
                <a:gd name="T5" fmla="*/ 2147483647 h 90"/>
                <a:gd name="T6" fmla="*/ 0 60000 65536"/>
                <a:gd name="T7" fmla="*/ 0 60000 65536"/>
                <a:gd name="T8" fmla="*/ 0 60000 65536"/>
                <a:gd name="T9" fmla="*/ 0 w 64"/>
                <a:gd name="T10" fmla="*/ 0 h 90"/>
                <a:gd name="T11" fmla="*/ 64 w 64"/>
                <a:gd name="T12" fmla="*/ 90 h 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90">
                  <a:moveTo>
                    <a:pt x="63" y="0"/>
                  </a:moveTo>
                  <a:lnTo>
                    <a:pt x="0" y="89"/>
                  </a:lnTo>
                  <a:lnTo>
                    <a:pt x="32" y="7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Freeform 12" descr="Light horizontal"/>
            <p:cNvSpPr>
              <a:spLocks/>
            </p:cNvSpPr>
            <p:nvPr/>
          </p:nvSpPr>
          <p:spPr bwMode="auto">
            <a:xfrm>
              <a:off x="2794000" y="2516188"/>
              <a:ext cx="4516438" cy="1466850"/>
            </a:xfrm>
            <a:custGeom>
              <a:avLst/>
              <a:gdLst>
                <a:gd name="T0" fmla="*/ 2147483647 w 2922"/>
                <a:gd name="T1" fmla="*/ 2147483647 h 843"/>
                <a:gd name="T2" fmla="*/ 2147483647 w 2922"/>
                <a:gd name="T3" fmla="*/ 2147483647 h 843"/>
                <a:gd name="T4" fmla="*/ 2147483647 w 2922"/>
                <a:gd name="T5" fmla="*/ 2147483647 h 843"/>
                <a:gd name="T6" fmla="*/ 2147483647 w 2922"/>
                <a:gd name="T7" fmla="*/ 2147483647 h 843"/>
                <a:gd name="T8" fmla="*/ 2147483647 w 2922"/>
                <a:gd name="T9" fmla="*/ 2147483647 h 843"/>
                <a:gd name="T10" fmla="*/ 2147483647 w 2922"/>
                <a:gd name="T11" fmla="*/ 2147483647 h 843"/>
                <a:gd name="T12" fmla="*/ 2147483647 w 2922"/>
                <a:gd name="T13" fmla="*/ 2147483647 h 843"/>
                <a:gd name="T14" fmla="*/ 2147483647 w 2922"/>
                <a:gd name="T15" fmla="*/ 2147483647 h 843"/>
                <a:gd name="T16" fmla="*/ 2147483647 w 2922"/>
                <a:gd name="T17" fmla="*/ 2147483647 h 843"/>
                <a:gd name="T18" fmla="*/ 2147483647 w 2922"/>
                <a:gd name="T19" fmla="*/ 2147483647 h 843"/>
                <a:gd name="T20" fmla="*/ 2147483647 w 2922"/>
                <a:gd name="T21" fmla="*/ 2147483647 h 843"/>
                <a:gd name="T22" fmla="*/ 2147483647 w 2922"/>
                <a:gd name="T23" fmla="*/ 2147483647 h 843"/>
                <a:gd name="T24" fmla="*/ 2147483647 w 2922"/>
                <a:gd name="T25" fmla="*/ 2147483647 h 843"/>
                <a:gd name="T26" fmla="*/ 2147483647 w 2922"/>
                <a:gd name="T27" fmla="*/ 2147483647 h 843"/>
                <a:gd name="T28" fmla="*/ 0 w 2922"/>
                <a:gd name="T29" fmla="*/ 2147483647 h 843"/>
                <a:gd name="T30" fmla="*/ 2147483647 w 2922"/>
                <a:gd name="T31" fmla="*/ 2147483647 h 843"/>
                <a:gd name="T32" fmla="*/ 2147483647 w 2922"/>
                <a:gd name="T33" fmla="*/ 2147483647 h 843"/>
                <a:gd name="T34" fmla="*/ 2147483647 w 2922"/>
                <a:gd name="T35" fmla="*/ 2147483647 h 843"/>
                <a:gd name="T36" fmla="*/ 2147483647 w 2922"/>
                <a:gd name="T37" fmla="*/ 2147483647 h 843"/>
                <a:gd name="T38" fmla="*/ 2147483647 w 2922"/>
                <a:gd name="T39" fmla="*/ 2147483647 h 843"/>
                <a:gd name="T40" fmla="*/ 2147483647 w 2922"/>
                <a:gd name="T41" fmla="*/ 2147483647 h 843"/>
                <a:gd name="T42" fmla="*/ 2147483647 w 2922"/>
                <a:gd name="T43" fmla="*/ 2147483647 h 843"/>
                <a:gd name="T44" fmla="*/ 2147483647 w 2922"/>
                <a:gd name="T45" fmla="*/ 2147483647 h 843"/>
                <a:gd name="T46" fmla="*/ 2147483647 w 2922"/>
                <a:gd name="T47" fmla="*/ 2147483647 h 843"/>
                <a:gd name="T48" fmla="*/ 2147483647 w 2922"/>
                <a:gd name="T49" fmla="*/ 2147483647 h 843"/>
                <a:gd name="T50" fmla="*/ 2147483647 w 2922"/>
                <a:gd name="T51" fmla="*/ 2147483647 h 843"/>
                <a:gd name="T52" fmla="*/ 2147483647 w 2922"/>
                <a:gd name="T53" fmla="*/ 2147483647 h 843"/>
                <a:gd name="T54" fmla="*/ 2147483647 w 2922"/>
                <a:gd name="T55" fmla="*/ 2147483647 h 843"/>
                <a:gd name="T56" fmla="*/ 2147483647 w 2922"/>
                <a:gd name="T57" fmla="*/ 2147483647 h 843"/>
                <a:gd name="T58" fmla="*/ 2147483647 w 2922"/>
                <a:gd name="T59" fmla="*/ 2147483647 h 843"/>
                <a:gd name="T60" fmla="*/ 2147483647 w 2922"/>
                <a:gd name="T61" fmla="*/ 0 h 843"/>
                <a:gd name="T62" fmla="*/ 2147483647 w 2922"/>
                <a:gd name="T63" fmla="*/ 2147483647 h 8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22"/>
                <a:gd name="T97" fmla="*/ 0 h 843"/>
                <a:gd name="T98" fmla="*/ 2922 w 2922"/>
                <a:gd name="T99" fmla="*/ 843 h 8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22" h="843">
                  <a:moveTo>
                    <a:pt x="1648" y="8"/>
                  </a:moveTo>
                  <a:lnTo>
                    <a:pt x="1531" y="20"/>
                  </a:lnTo>
                  <a:lnTo>
                    <a:pt x="1435" y="32"/>
                  </a:lnTo>
                  <a:lnTo>
                    <a:pt x="1330" y="69"/>
                  </a:lnTo>
                  <a:lnTo>
                    <a:pt x="1182" y="164"/>
                  </a:lnTo>
                  <a:lnTo>
                    <a:pt x="1024" y="262"/>
                  </a:lnTo>
                  <a:lnTo>
                    <a:pt x="810" y="384"/>
                  </a:lnTo>
                  <a:lnTo>
                    <a:pt x="666" y="468"/>
                  </a:lnTo>
                  <a:lnTo>
                    <a:pt x="570" y="516"/>
                  </a:lnTo>
                  <a:lnTo>
                    <a:pt x="439" y="577"/>
                  </a:lnTo>
                  <a:lnTo>
                    <a:pt x="373" y="613"/>
                  </a:lnTo>
                  <a:lnTo>
                    <a:pt x="306" y="662"/>
                  </a:lnTo>
                  <a:lnTo>
                    <a:pt x="262" y="708"/>
                  </a:lnTo>
                  <a:lnTo>
                    <a:pt x="158" y="746"/>
                  </a:lnTo>
                  <a:lnTo>
                    <a:pt x="0" y="806"/>
                  </a:lnTo>
                  <a:lnTo>
                    <a:pt x="13" y="842"/>
                  </a:lnTo>
                  <a:lnTo>
                    <a:pt x="94" y="818"/>
                  </a:lnTo>
                  <a:lnTo>
                    <a:pt x="238" y="759"/>
                  </a:lnTo>
                  <a:lnTo>
                    <a:pt x="293" y="734"/>
                  </a:lnTo>
                  <a:lnTo>
                    <a:pt x="385" y="662"/>
                  </a:lnTo>
                  <a:lnTo>
                    <a:pt x="465" y="613"/>
                  </a:lnTo>
                  <a:lnTo>
                    <a:pt x="666" y="516"/>
                  </a:lnTo>
                  <a:lnTo>
                    <a:pt x="850" y="420"/>
                  </a:lnTo>
                  <a:lnTo>
                    <a:pt x="996" y="322"/>
                  </a:lnTo>
                  <a:lnTo>
                    <a:pt x="1104" y="262"/>
                  </a:lnTo>
                  <a:lnTo>
                    <a:pt x="1223" y="190"/>
                  </a:lnTo>
                  <a:lnTo>
                    <a:pt x="1356" y="106"/>
                  </a:lnTo>
                  <a:lnTo>
                    <a:pt x="1422" y="80"/>
                  </a:lnTo>
                  <a:lnTo>
                    <a:pt x="1529" y="69"/>
                  </a:lnTo>
                  <a:lnTo>
                    <a:pt x="2846" y="64"/>
                  </a:lnTo>
                  <a:lnTo>
                    <a:pt x="2921" y="0"/>
                  </a:lnTo>
                  <a:lnTo>
                    <a:pt x="1648" y="8"/>
                  </a:lnTo>
                </a:path>
              </a:pathLst>
            </a:custGeom>
            <a:pattFill prst="ltHorz">
              <a:fgClr>
                <a:srgbClr val="000000"/>
              </a:fgClr>
              <a:bgClr>
                <a:schemeClr val="folHlink"/>
              </a:bgClr>
            </a:patt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Freeform 13"/>
            <p:cNvSpPr>
              <a:spLocks/>
            </p:cNvSpPr>
            <p:nvPr/>
          </p:nvSpPr>
          <p:spPr bwMode="auto">
            <a:xfrm>
              <a:off x="3244850" y="2635250"/>
              <a:ext cx="3952875" cy="1155700"/>
            </a:xfrm>
            <a:custGeom>
              <a:avLst/>
              <a:gdLst>
                <a:gd name="T0" fmla="*/ 0 w 2557"/>
                <a:gd name="T1" fmla="*/ 2147483647 h 665"/>
                <a:gd name="T2" fmla="*/ 2147483647 w 2557"/>
                <a:gd name="T3" fmla="*/ 2147483647 h 665"/>
                <a:gd name="T4" fmla="*/ 2147483647 w 2557"/>
                <a:gd name="T5" fmla="*/ 2147483647 h 665"/>
                <a:gd name="T6" fmla="*/ 2147483647 w 2557"/>
                <a:gd name="T7" fmla="*/ 2147483647 h 665"/>
                <a:gd name="T8" fmla="*/ 2147483647 w 2557"/>
                <a:gd name="T9" fmla="*/ 2147483647 h 665"/>
                <a:gd name="T10" fmla="*/ 2147483647 w 2557"/>
                <a:gd name="T11" fmla="*/ 2147483647 h 665"/>
                <a:gd name="T12" fmla="*/ 2147483647 w 2557"/>
                <a:gd name="T13" fmla="*/ 2147483647 h 665"/>
                <a:gd name="T14" fmla="*/ 2147483647 w 2557"/>
                <a:gd name="T15" fmla="*/ 2147483647 h 665"/>
                <a:gd name="T16" fmla="*/ 2147483647 w 2557"/>
                <a:gd name="T17" fmla="*/ 2147483647 h 665"/>
                <a:gd name="T18" fmla="*/ 2147483647 w 2557"/>
                <a:gd name="T19" fmla="*/ 2147483647 h 665"/>
                <a:gd name="T20" fmla="*/ 2147483647 w 2557"/>
                <a:gd name="T21" fmla="*/ 2147483647 h 665"/>
                <a:gd name="T22" fmla="*/ 2147483647 w 2557"/>
                <a:gd name="T23" fmla="*/ 2147483647 h 665"/>
                <a:gd name="T24" fmla="*/ 2147483647 w 2557"/>
                <a:gd name="T25" fmla="*/ 2147483647 h 665"/>
                <a:gd name="T26" fmla="*/ 2147483647 w 2557"/>
                <a:gd name="T27" fmla="*/ 2147483647 h 665"/>
                <a:gd name="T28" fmla="*/ 2147483647 w 2557"/>
                <a:gd name="T29" fmla="*/ 2147483647 h 665"/>
                <a:gd name="T30" fmla="*/ 2147483647 w 2557"/>
                <a:gd name="T31" fmla="*/ 2147483647 h 665"/>
                <a:gd name="T32" fmla="*/ 2147483647 w 2557"/>
                <a:gd name="T33" fmla="*/ 2147483647 h 665"/>
                <a:gd name="T34" fmla="*/ 2147483647 w 2557"/>
                <a:gd name="T35" fmla="*/ 0 h 665"/>
                <a:gd name="T36" fmla="*/ 2147483647 w 2557"/>
                <a:gd name="T37" fmla="*/ 2147483647 h 665"/>
                <a:gd name="T38" fmla="*/ 2147483647 w 2557"/>
                <a:gd name="T39" fmla="*/ 2147483647 h 665"/>
                <a:gd name="T40" fmla="*/ 2147483647 w 2557"/>
                <a:gd name="T41" fmla="*/ 2147483647 h 665"/>
                <a:gd name="T42" fmla="*/ 2147483647 w 2557"/>
                <a:gd name="T43" fmla="*/ 2147483647 h 665"/>
                <a:gd name="T44" fmla="*/ 2147483647 w 2557"/>
                <a:gd name="T45" fmla="*/ 2147483647 h 665"/>
                <a:gd name="T46" fmla="*/ 2147483647 w 2557"/>
                <a:gd name="T47" fmla="*/ 2147483647 h 665"/>
                <a:gd name="T48" fmla="*/ 2147483647 w 2557"/>
                <a:gd name="T49" fmla="*/ 2147483647 h 665"/>
                <a:gd name="T50" fmla="*/ 2147483647 w 2557"/>
                <a:gd name="T51" fmla="*/ 2147483647 h 665"/>
                <a:gd name="T52" fmla="*/ 2147483647 w 2557"/>
                <a:gd name="T53" fmla="*/ 2147483647 h 665"/>
                <a:gd name="T54" fmla="*/ 2147483647 w 2557"/>
                <a:gd name="T55" fmla="*/ 2147483647 h 665"/>
                <a:gd name="T56" fmla="*/ 2147483647 w 2557"/>
                <a:gd name="T57" fmla="*/ 2147483647 h 665"/>
                <a:gd name="T58" fmla="*/ 2147483647 w 2557"/>
                <a:gd name="T59" fmla="*/ 2147483647 h 665"/>
                <a:gd name="T60" fmla="*/ 0 w 2557"/>
                <a:gd name="T61" fmla="*/ 2147483647 h 665"/>
                <a:gd name="T62" fmla="*/ 0 w 2557"/>
                <a:gd name="T63" fmla="*/ 2147483647 h 6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57"/>
                <a:gd name="T97" fmla="*/ 0 h 665"/>
                <a:gd name="T98" fmla="*/ 2557 w 2557"/>
                <a:gd name="T99" fmla="*/ 665 h 66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57" h="665">
                  <a:moveTo>
                    <a:pt x="0" y="664"/>
                  </a:moveTo>
                  <a:lnTo>
                    <a:pt x="147" y="628"/>
                  </a:lnTo>
                  <a:lnTo>
                    <a:pt x="305" y="555"/>
                  </a:lnTo>
                  <a:lnTo>
                    <a:pt x="493" y="459"/>
                  </a:lnTo>
                  <a:lnTo>
                    <a:pt x="574" y="411"/>
                  </a:lnTo>
                  <a:lnTo>
                    <a:pt x="734" y="301"/>
                  </a:lnTo>
                  <a:lnTo>
                    <a:pt x="920" y="193"/>
                  </a:lnTo>
                  <a:lnTo>
                    <a:pt x="1040" y="121"/>
                  </a:lnTo>
                  <a:lnTo>
                    <a:pt x="1106" y="84"/>
                  </a:lnTo>
                  <a:lnTo>
                    <a:pt x="1200" y="56"/>
                  </a:lnTo>
                  <a:lnTo>
                    <a:pt x="1294" y="48"/>
                  </a:lnTo>
                  <a:lnTo>
                    <a:pt x="1536" y="95"/>
                  </a:lnTo>
                  <a:lnTo>
                    <a:pt x="1765" y="80"/>
                  </a:lnTo>
                  <a:lnTo>
                    <a:pt x="1966" y="84"/>
                  </a:lnTo>
                  <a:lnTo>
                    <a:pt x="2195" y="80"/>
                  </a:lnTo>
                  <a:lnTo>
                    <a:pt x="2465" y="56"/>
                  </a:lnTo>
                  <a:lnTo>
                    <a:pt x="2556" y="4"/>
                  </a:lnTo>
                  <a:lnTo>
                    <a:pt x="1240" y="0"/>
                  </a:lnTo>
                  <a:lnTo>
                    <a:pt x="1131" y="16"/>
                  </a:lnTo>
                  <a:lnTo>
                    <a:pt x="1070" y="36"/>
                  </a:lnTo>
                  <a:lnTo>
                    <a:pt x="882" y="151"/>
                  </a:lnTo>
                  <a:lnTo>
                    <a:pt x="732" y="241"/>
                  </a:lnTo>
                  <a:lnTo>
                    <a:pt x="668" y="279"/>
                  </a:lnTo>
                  <a:lnTo>
                    <a:pt x="616" y="315"/>
                  </a:lnTo>
                  <a:lnTo>
                    <a:pt x="559" y="351"/>
                  </a:lnTo>
                  <a:lnTo>
                    <a:pt x="445" y="411"/>
                  </a:lnTo>
                  <a:lnTo>
                    <a:pt x="327" y="468"/>
                  </a:lnTo>
                  <a:lnTo>
                    <a:pt x="195" y="532"/>
                  </a:lnTo>
                  <a:lnTo>
                    <a:pt x="113" y="577"/>
                  </a:lnTo>
                  <a:lnTo>
                    <a:pt x="62" y="616"/>
                  </a:lnTo>
                  <a:lnTo>
                    <a:pt x="0" y="663"/>
                  </a:lnTo>
                  <a:lnTo>
                    <a:pt x="0" y="664"/>
                  </a:lnTo>
                </a:path>
              </a:pathLst>
            </a:custGeom>
            <a:solidFill>
              <a:srgbClr val="FFFF6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207" name="AutoShape 15"/>
            <p:cNvSpPr>
              <a:spLocks noChangeArrowheads="1"/>
            </p:cNvSpPr>
            <p:nvPr/>
          </p:nvSpPr>
          <p:spPr bwMode="auto">
            <a:xfrm>
              <a:off x="5289550" y="3819525"/>
              <a:ext cx="355600" cy="219075"/>
            </a:xfrm>
            <a:prstGeom prst="roundRect">
              <a:avLst>
                <a:gd name="adj" fmla="val 16657"/>
              </a:avLst>
            </a:prstGeom>
            <a:solidFill>
              <a:srgbClr val="DCB99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4208" name="AutoShape 16" descr="Light horizontal"/>
            <p:cNvSpPr>
              <a:spLocks noChangeArrowheads="1"/>
            </p:cNvSpPr>
            <p:nvPr/>
          </p:nvSpPr>
          <p:spPr bwMode="auto">
            <a:xfrm>
              <a:off x="5289550" y="4114800"/>
              <a:ext cx="354013" cy="215900"/>
            </a:xfrm>
            <a:prstGeom prst="roundRect">
              <a:avLst>
                <a:gd name="adj" fmla="val 16657"/>
              </a:avLst>
            </a:prstGeom>
            <a:pattFill prst="ltHorz">
              <a:fgClr>
                <a:srgbClr val="000000"/>
              </a:fgClr>
              <a:bgClr>
                <a:schemeClr val="folHlink"/>
              </a:bgClr>
            </a:patt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4209" name="AutoShape 17"/>
            <p:cNvSpPr>
              <a:spLocks noChangeArrowheads="1"/>
            </p:cNvSpPr>
            <p:nvPr/>
          </p:nvSpPr>
          <p:spPr bwMode="auto">
            <a:xfrm>
              <a:off x="5289550" y="4408487"/>
              <a:ext cx="355600" cy="217488"/>
            </a:xfrm>
            <a:prstGeom prst="roundRect">
              <a:avLst>
                <a:gd name="adj" fmla="val 16657"/>
              </a:avLst>
            </a:prstGeom>
            <a:solidFill>
              <a:srgbClr val="FFFF6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4210" name="AutoShape 18" descr="Dashed horizontal"/>
            <p:cNvSpPr>
              <a:spLocks noChangeArrowheads="1"/>
            </p:cNvSpPr>
            <p:nvPr/>
          </p:nvSpPr>
          <p:spPr bwMode="auto">
            <a:xfrm>
              <a:off x="5289550" y="4694237"/>
              <a:ext cx="355600" cy="220663"/>
            </a:xfrm>
            <a:prstGeom prst="roundRect">
              <a:avLst>
                <a:gd name="adj" fmla="val 16657"/>
              </a:avLst>
            </a:prstGeom>
            <a:pattFill prst="dashHorz">
              <a:fgClr>
                <a:schemeClr val="tx1"/>
              </a:fgClr>
              <a:bgClr>
                <a:srgbClr val="00FF00"/>
              </a:bgClr>
            </a:patt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310" name="Rectangle 19"/>
            <p:cNvSpPr>
              <a:spLocks noChangeArrowheads="1"/>
            </p:cNvSpPr>
            <p:nvPr/>
          </p:nvSpPr>
          <p:spPr bwMode="auto">
            <a:xfrm>
              <a:off x="5792788" y="3830638"/>
              <a:ext cx="1423987" cy="21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Overburden</a:t>
              </a:r>
            </a:p>
          </p:txBody>
        </p:sp>
        <p:sp>
          <p:nvSpPr>
            <p:cNvPr id="12311" name="Rectangle 20"/>
            <p:cNvSpPr>
              <a:spLocks noChangeArrowheads="1"/>
            </p:cNvSpPr>
            <p:nvPr/>
          </p:nvSpPr>
          <p:spPr bwMode="auto">
            <a:xfrm>
              <a:off x="5792788" y="4113213"/>
              <a:ext cx="828675" cy="20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Seal</a:t>
              </a:r>
            </a:p>
          </p:txBody>
        </p:sp>
        <p:sp>
          <p:nvSpPr>
            <p:cNvPr id="12312" name="Rectangle 21"/>
            <p:cNvSpPr>
              <a:spLocks noChangeArrowheads="1"/>
            </p:cNvSpPr>
            <p:nvPr/>
          </p:nvSpPr>
          <p:spPr bwMode="auto">
            <a:xfrm>
              <a:off x="5792788" y="4402138"/>
              <a:ext cx="1243012" cy="20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Reservoir</a:t>
              </a:r>
            </a:p>
          </p:txBody>
        </p:sp>
        <p:sp>
          <p:nvSpPr>
            <p:cNvPr id="12313" name="Rectangle 22"/>
            <p:cNvSpPr>
              <a:spLocks noChangeArrowheads="1"/>
            </p:cNvSpPr>
            <p:nvPr/>
          </p:nvSpPr>
          <p:spPr bwMode="auto">
            <a:xfrm>
              <a:off x="5792788" y="4702175"/>
              <a:ext cx="833437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Source</a:t>
              </a:r>
            </a:p>
          </p:txBody>
        </p:sp>
        <p:sp>
          <p:nvSpPr>
            <p:cNvPr id="12314" name="Line 23"/>
            <p:cNvSpPr>
              <a:spLocks noChangeShapeType="1"/>
            </p:cNvSpPr>
            <p:nvPr/>
          </p:nvSpPr>
          <p:spPr bwMode="auto">
            <a:xfrm>
              <a:off x="1743075" y="1851025"/>
              <a:ext cx="0" cy="2000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Line 24"/>
            <p:cNvSpPr>
              <a:spLocks noChangeShapeType="1"/>
            </p:cNvSpPr>
            <p:nvPr/>
          </p:nvSpPr>
          <p:spPr bwMode="auto">
            <a:xfrm>
              <a:off x="7381875" y="1830388"/>
              <a:ext cx="0" cy="2047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6" name="Line 25"/>
            <p:cNvSpPr>
              <a:spLocks noChangeShapeType="1"/>
            </p:cNvSpPr>
            <p:nvPr/>
          </p:nvSpPr>
          <p:spPr bwMode="auto">
            <a:xfrm>
              <a:off x="6778625" y="1943100"/>
              <a:ext cx="5492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26"/>
            <p:cNvSpPr>
              <a:spLocks noChangeShapeType="1"/>
            </p:cNvSpPr>
            <p:nvPr/>
          </p:nvSpPr>
          <p:spPr bwMode="auto">
            <a:xfrm flipH="1">
              <a:off x="1771650" y="1935163"/>
              <a:ext cx="596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219" name="Rectangle 27"/>
            <p:cNvSpPr>
              <a:spLocks noChangeArrowheads="1"/>
            </p:cNvSpPr>
            <p:nvPr/>
          </p:nvSpPr>
          <p:spPr bwMode="auto">
            <a:xfrm>
              <a:off x="2049463" y="2854325"/>
              <a:ext cx="1935162" cy="596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1401763">
                <a:defRPr/>
              </a:pPr>
              <a:r>
                <a:rPr lang="en-US" sz="1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STRATIGRAPHIC</a:t>
              </a:r>
            </a:p>
            <a:p>
              <a:pPr defTabSz="1401763">
                <a:defRPr/>
              </a:pPr>
              <a:r>
                <a:rPr lang="en-US" sz="1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EXTENT OF</a:t>
              </a:r>
            </a:p>
            <a:p>
              <a:pPr defTabSz="1401763">
                <a:defRPr/>
              </a:pPr>
              <a:r>
                <a:rPr lang="en-US" sz="1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PETROLEUM SYSTEM</a:t>
              </a:r>
            </a:p>
          </p:txBody>
        </p:sp>
        <p:sp>
          <p:nvSpPr>
            <p:cNvPr id="12319" name="Line 28"/>
            <p:cNvSpPr>
              <a:spLocks noChangeShapeType="1"/>
            </p:cNvSpPr>
            <p:nvPr/>
          </p:nvSpPr>
          <p:spPr bwMode="auto">
            <a:xfrm>
              <a:off x="2844800" y="3500438"/>
              <a:ext cx="209550" cy="4540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29"/>
            <p:cNvSpPr>
              <a:spLocks noChangeShapeType="1"/>
            </p:cNvSpPr>
            <p:nvPr/>
          </p:nvSpPr>
          <p:spPr bwMode="auto">
            <a:xfrm flipH="1" flipV="1">
              <a:off x="2376488" y="2605088"/>
              <a:ext cx="131762" cy="2270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1" name="Freeform 30"/>
            <p:cNvSpPr>
              <a:spLocks/>
            </p:cNvSpPr>
            <p:nvPr/>
          </p:nvSpPr>
          <p:spPr bwMode="auto">
            <a:xfrm>
              <a:off x="1589088" y="2736850"/>
              <a:ext cx="5473700" cy="1743075"/>
            </a:xfrm>
            <a:custGeom>
              <a:avLst/>
              <a:gdLst>
                <a:gd name="T0" fmla="*/ 0 w 3541"/>
                <a:gd name="T1" fmla="*/ 2147483647 h 1002"/>
                <a:gd name="T2" fmla="*/ 2147483647 w 3541"/>
                <a:gd name="T3" fmla="*/ 2147483647 h 1002"/>
                <a:gd name="T4" fmla="*/ 2147483647 w 3541"/>
                <a:gd name="T5" fmla="*/ 2147483647 h 1002"/>
                <a:gd name="T6" fmla="*/ 2147483647 w 3541"/>
                <a:gd name="T7" fmla="*/ 2147483647 h 1002"/>
                <a:gd name="T8" fmla="*/ 2147483647 w 3541"/>
                <a:gd name="T9" fmla="*/ 2147483647 h 1002"/>
                <a:gd name="T10" fmla="*/ 2147483647 w 3541"/>
                <a:gd name="T11" fmla="*/ 2147483647 h 1002"/>
                <a:gd name="T12" fmla="*/ 2147483647 w 3541"/>
                <a:gd name="T13" fmla="*/ 2147483647 h 1002"/>
                <a:gd name="T14" fmla="*/ 2147483647 w 3541"/>
                <a:gd name="T15" fmla="*/ 2147483647 h 1002"/>
                <a:gd name="T16" fmla="*/ 2147483647 w 3541"/>
                <a:gd name="T17" fmla="*/ 2147483647 h 1002"/>
                <a:gd name="T18" fmla="*/ 2147483647 w 3541"/>
                <a:gd name="T19" fmla="*/ 2147483647 h 1002"/>
                <a:gd name="T20" fmla="*/ 2147483647 w 3541"/>
                <a:gd name="T21" fmla="*/ 2147483647 h 1002"/>
                <a:gd name="T22" fmla="*/ 2147483647 w 3541"/>
                <a:gd name="T23" fmla="*/ 2147483647 h 1002"/>
                <a:gd name="T24" fmla="*/ 2147483647 w 3541"/>
                <a:gd name="T25" fmla="*/ 2147483647 h 1002"/>
                <a:gd name="T26" fmla="*/ 2147483647 w 3541"/>
                <a:gd name="T27" fmla="*/ 2147483647 h 1002"/>
                <a:gd name="T28" fmla="*/ 2147483647 w 3541"/>
                <a:gd name="T29" fmla="*/ 2147483647 h 1002"/>
                <a:gd name="T30" fmla="*/ 2147483647 w 3541"/>
                <a:gd name="T31" fmla="*/ 2147483647 h 1002"/>
                <a:gd name="T32" fmla="*/ 2147483647 w 3541"/>
                <a:gd name="T33" fmla="*/ 2147483647 h 1002"/>
                <a:gd name="T34" fmla="*/ 2147483647 w 3541"/>
                <a:gd name="T35" fmla="*/ 2147483647 h 1002"/>
                <a:gd name="T36" fmla="*/ 2147483647 w 3541"/>
                <a:gd name="T37" fmla="*/ 2147483647 h 1002"/>
                <a:gd name="T38" fmla="*/ 2147483647 w 3541"/>
                <a:gd name="T39" fmla="*/ 2147483647 h 1002"/>
                <a:gd name="T40" fmla="*/ 2147483647 w 3541"/>
                <a:gd name="T41" fmla="*/ 2147483647 h 1002"/>
                <a:gd name="T42" fmla="*/ 2147483647 w 3541"/>
                <a:gd name="T43" fmla="*/ 2147483647 h 1002"/>
                <a:gd name="T44" fmla="*/ 2147483647 w 3541"/>
                <a:gd name="T45" fmla="*/ 2147483647 h 1002"/>
                <a:gd name="T46" fmla="*/ 2147483647 w 3541"/>
                <a:gd name="T47" fmla="*/ 2147483647 h 1002"/>
                <a:gd name="T48" fmla="*/ 2147483647 w 3541"/>
                <a:gd name="T49" fmla="*/ 2147483647 h 1002"/>
                <a:gd name="T50" fmla="*/ 2147483647 w 3541"/>
                <a:gd name="T51" fmla="*/ 2147483647 h 1002"/>
                <a:gd name="T52" fmla="*/ 2147483647 w 3541"/>
                <a:gd name="T53" fmla="*/ 2147483647 h 1002"/>
                <a:gd name="T54" fmla="*/ 2147483647 w 3541"/>
                <a:gd name="T55" fmla="*/ 2147483647 h 1002"/>
                <a:gd name="T56" fmla="*/ 2147483647 w 3541"/>
                <a:gd name="T57" fmla="*/ 2147483647 h 1002"/>
                <a:gd name="T58" fmla="*/ 2147483647 w 3541"/>
                <a:gd name="T59" fmla="*/ 2147483647 h 1002"/>
                <a:gd name="T60" fmla="*/ 2147483647 w 3541"/>
                <a:gd name="T61" fmla="*/ 2147483647 h 1002"/>
                <a:gd name="T62" fmla="*/ 2147483647 w 3541"/>
                <a:gd name="T63" fmla="*/ 2147483647 h 1002"/>
                <a:gd name="T64" fmla="*/ 2147483647 w 3541"/>
                <a:gd name="T65" fmla="*/ 0 h 10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41"/>
                <a:gd name="T100" fmla="*/ 0 h 1002"/>
                <a:gd name="T101" fmla="*/ 3541 w 3541"/>
                <a:gd name="T102" fmla="*/ 1002 h 10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41" h="1002">
                  <a:moveTo>
                    <a:pt x="0" y="414"/>
                  </a:moveTo>
                  <a:lnTo>
                    <a:pt x="73" y="568"/>
                  </a:lnTo>
                  <a:lnTo>
                    <a:pt x="147" y="755"/>
                  </a:lnTo>
                  <a:lnTo>
                    <a:pt x="188" y="804"/>
                  </a:lnTo>
                  <a:lnTo>
                    <a:pt x="242" y="898"/>
                  </a:lnTo>
                  <a:lnTo>
                    <a:pt x="310" y="956"/>
                  </a:lnTo>
                  <a:lnTo>
                    <a:pt x="401" y="987"/>
                  </a:lnTo>
                  <a:lnTo>
                    <a:pt x="471" y="1001"/>
                  </a:lnTo>
                  <a:lnTo>
                    <a:pt x="556" y="991"/>
                  </a:lnTo>
                  <a:lnTo>
                    <a:pt x="643" y="972"/>
                  </a:lnTo>
                  <a:lnTo>
                    <a:pt x="766" y="931"/>
                  </a:lnTo>
                  <a:lnTo>
                    <a:pt x="974" y="843"/>
                  </a:lnTo>
                  <a:lnTo>
                    <a:pt x="1272" y="702"/>
                  </a:lnTo>
                  <a:lnTo>
                    <a:pt x="1497" y="572"/>
                  </a:lnTo>
                  <a:lnTo>
                    <a:pt x="1657" y="470"/>
                  </a:lnTo>
                  <a:lnTo>
                    <a:pt x="1825" y="345"/>
                  </a:lnTo>
                  <a:lnTo>
                    <a:pt x="1968" y="228"/>
                  </a:lnTo>
                  <a:lnTo>
                    <a:pt x="2063" y="158"/>
                  </a:lnTo>
                  <a:lnTo>
                    <a:pt x="2172" y="109"/>
                  </a:lnTo>
                  <a:lnTo>
                    <a:pt x="2283" y="70"/>
                  </a:lnTo>
                  <a:lnTo>
                    <a:pt x="2370" y="55"/>
                  </a:lnTo>
                  <a:lnTo>
                    <a:pt x="2444" y="74"/>
                  </a:lnTo>
                  <a:lnTo>
                    <a:pt x="2488" y="105"/>
                  </a:lnTo>
                  <a:lnTo>
                    <a:pt x="2541" y="197"/>
                  </a:lnTo>
                  <a:lnTo>
                    <a:pt x="2623" y="232"/>
                  </a:lnTo>
                  <a:lnTo>
                    <a:pt x="2710" y="238"/>
                  </a:lnTo>
                  <a:lnTo>
                    <a:pt x="2791" y="238"/>
                  </a:lnTo>
                  <a:lnTo>
                    <a:pt x="2889" y="238"/>
                  </a:lnTo>
                  <a:lnTo>
                    <a:pt x="2996" y="238"/>
                  </a:lnTo>
                  <a:lnTo>
                    <a:pt x="3086" y="217"/>
                  </a:lnTo>
                  <a:lnTo>
                    <a:pt x="3168" y="178"/>
                  </a:lnTo>
                  <a:lnTo>
                    <a:pt x="3318" y="98"/>
                  </a:lnTo>
                  <a:lnTo>
                    <a:pt x="354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Rectangle 31"/>
            <p:cNvSpPr>
              <a:spLocks noChangeArrowheads="1"/>
            </p:cNvSpPr>
            <p:nvPr/>
          </p:nvSpPr>
          <p:spPr bwMode="auto">
            <a:xfrm>
              <a:off x="5070475" y="2041525"/>
              <a:ext cx="7366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3512" tIns="79375" rIns="163512" bIns="79375">
              <a:spAutoFit/>
            </a:bodyPr>
            <a:lstStyle>
              <a:lvl1pPr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500"/>
                <a:t>Trap</a:t>
              </a:r>
            </a:p>
          </p:txBody>
        </p:sp>
        <p:sp>
          <p:nvSpPr>
            <p:cNvPr id="12323" name="Rectangle 32"/>
            <p:cNvSpPr>
              <a:spLocks noChangeArrowheads="1"/>
            </p:cNvSpPr>
            <p:nvPr/>
          </p:nvSpPr>
          <p:spPr bwMode="auto">
            <a:xfrm>
              <a:off x="6729413" y="2024063"/>
              <a:ext cx="7366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3512" tIns="79375" rIns="163512" bIns="79375">
              <a:spAutoFit/>
            </a:bodyPr>
            <a:lstStyle>
              <a:lvl1pPr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500"/>
                <a:t>Trap</a:t>
              </a:r>
            </a:p>
          </p:txBody>
        </p:sp>
        <p:sp>
          <p:nvSpPr>
            <p:cNvPr id="12324" name="Rectangle 33"/>
            <p:cNvSpPr>
              <a:spLocks noChangeArrowheads="1"/>
            </p:cNvSpPr>
            <p:nvPr/>
          </p:nvSpPr>
          <p:spPr bwMode="auto">
            <a:xfrm>
              <a:off x="3921125" y="3813175"/>
              <a:ext cx="13970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3512" tIns="79375" rIns="163512" bIns="79375">
              <a:spAutoFit/>
            </a:bodyPr>
            <a:lstStyle>
              <a:lvl1pPr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300"/>
                <a:t>Essential elements of petroleum system</a:t>
              </a:r>
            </a:p>
          </p:txBody>
        </p:sp>
        <p:sp>
          <p:nvSpPr>
            <p:cNvPr id="12325" name="Freeform 34"/>
            <p:cNvSpPr>
              <a:spLocks/>
            </p:cNvSpPr>
            <p:nvPr/>
          </p:nvSpPr>
          <p:spPr bwMode="auto">
            <a:xfrm>
              <a:off x="5076825" y="3821113"/>
              <a:ext cx="160338" cy="1101725"/>
            </a:xfrm>
            <a:custGeom>
              <a:avLst/>
              <a:gdLst>
                <a:gd name="T0" fmla="*/ 2147483647 w 103"/>
                <a:gd name="T1" fmla="*/ 0 h 634"/>
                <a:gd name="T2" fmla="*/ 0 w 103"/>
                <a:gd name="T3" fmla="*/ 0 h 634"/>
                <a:gd name="T4" fmla="*/ 0 w 103"/>
                <a:gd name="T5" fmla="*/ 2147483647 h 634"/>
                <a:gd name="T6" fmla="*/ 2147483647 w 103"/>
                <a:gd name="T7" fmla="*/ 2147483647 h 6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634"/>
                <a:gd name="T14" fmla="*/ 103 w 103"/>
                <a:gd name="T15" fmla="*/ 634 h 6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634">
                  <a:moveTo>
                    <a:pt x="102" y="0"/>
                  </a:moveTo>
                  <a:lnTo>
                    <a:pt x="0" y="0"/>
                  </a:lnTo>
                  <a:lnTo>
                    <a:pt x="0" y="633"/>
                  </a:lnTo>
                  <a:lnTo>
                    <a:pt x="102" y="63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Rectangle 35"/>
            <p:cNvSpPr>
              <a:spLocks noChangeArrowheads="1"/>
            </p:cNvSpPr>
            <p:nvPr/>
          </p:nvSpPr>
          <p:spPr bwMode="auto">
            <a:xfrm>
              <a:off x="2705100" y="4256088"/>
              <a:ext cx="1941513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3512" tIns="79375" rIns="163512" bIns="79375">
              <a:spAutoFit/>
            </a:bodyPr>
            <a:lstStyle>
              <a:lvl1pPr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300"/>
                <a:t>POD OF ACTIVE SOURCE ROCK</a:t>
              </a:r>
            </a:p>
          </p:txBody>
        </p:sp>
        <p:sp>
          <p:nvSpPr>
            <p:cNvPr id="12327" name="Freeform 36"/>
            <p:cNvSpPr>
              <a:spLocks/>
            </p:cNvSpPr>
            <p:nvPr/>
          </p:nvSpPr>
          <p:spPr bwMode="auto">
            <a:xfrm>
              <a:off x="7135813" y="3797300"/>
              <a:ext cx="179387" cy="1449388"/>
            </a:xfrm>
            <a:custGeom>
              <a:avLst/>
              <a:gdLst>
                <a:gd name="T0" fmla="*/ 0 w 116"/>
                <a:gd name="T1" fmla="*/ 0 h 834"/>
                <a:gd name="T2" fmla="*/ 2147483647 w 116"/>
                <a:gd name="T3" fmla="*/ 0 h 834"/>
                <a:gd name="T4" fmla="*/ 2147483647 w 116"/>
                <a:gd name="T5" fmla="*/ 2147483647 h 834"/>
                <a:gd name="T6" fmla="*/ 2147483647 w 116"/>
                <a:gd name="T7" fmla="*/ 2147483647 h 8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834"/>
                <a:gd name="T14" fmla="*/ 116 w 116"/>
                <a:gd name="T15" fmla="*/ 834 h 8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834">
                  <a:moveTo>
                    <a:pt x="0" y="0"/>
                  </a:moveTo>
                  <a:lnTo>
                    <a:pt x="115" y="0"/>
                  </a:lnTo>
                  <a:lnTo>
                    <a:pt x="115" y="833"/>
                  </a:lnTo>
                  <a:lnTo>
                    <a:pt x="24" y="83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Rectangle 37"/>
            <p:cNvSpPr>
              <a:spLocks noChangeArrowheads="1"/>
            </p:cNvSpPr>
            <p:nvPr/>
          </p:nvSpPr>
          <p:spPr bwMode="auto">
            <a:xfrm rot="-2160000">
              <a:off x="4060825" y="3330575"/>
              <a:ext cx="1044575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Basement</a:t>
              </a:r>
            </a:p>
          </p:txBody>
        </p:sp>
        <p:sp>
          <p:nvSpPr>
            <p:cNvPr id="264230" name="AutoShape 38"/>
            <p:cNvSpPr>
              <a:spLocks noChangeArrowheads="1"/>
            </p:cNvSpPr>
            <p:nvPr/>
          </p:nvSpPr>
          <p:spPr bwMode="auto">
            <a:xfrm>
              <a:off x="5297488" y="4994275"/>
              <a:ext cx="357187" cy="220662"/>
            </a:xfrm>
            <a:prstGeom prst="roundRect">
              <a:avLst>
                <a:gd name="adj" fmla="val 16657"/>
              </a:avLst>
            </a:prstGeom>
            <a:solidFill>
              <a:srgbClr val="996633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330" name="Rectangle 39"/>
            <p:cNvSpPr>
              <a:spLocks noChangeArrowheads="1"/>
            </p:cNvSpPr>
            <p:nvPr/>
          </p:nvSpPr>
          <p:spPr bwMode="auto">
            <a:xfrm>
              <a:off x="5792788" y="4987925"/>
              <a:ext cx="1443037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Underburden</a:t>
              </a:r>
            </a:p>
          </p:txBody>
        </p:sp>
        <p:sp>
          <p:nvSpPr>
            <p:cNvPr id="12331" name="Rectangle 40"/>
            <p:cNvSpPr>
              <a:spLocks noChangeArrowheads="1"/>
            </p:cNvSpPr>
            <p:nvPr/>
          </p:nvSpPr>
          <p:spPr bwMode="auto">
            <a:xfrm rot="-5400000">
              <a:off x="6792913" y="4364037"/>
              <a:ext cx="1614488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401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1401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</a:rPr>
                <a:t>Sedimentary</a:t>
              </a:r>
            </a:p>
            <a:p>
              <a:r>
                <a:rPr lang="en-US" altLang="en-US" sz="1600">
                  <a:solidFill>
                    <a:srgbClr val="000000"/>
                  </a:solidFill>
                </a:rPr>
                <a:t>basin-fill</a:t>
              </a:r>
            </a:p>
          </p:txBody>
        </p:sp>
        <p:sp>
          <p:nvSpPr>
            <p:cNvPr id="12332" name="Rectangle 41"/>
            <p:cNvSpPr>
              <a:spLocks noChangeArrowheads="1"/>
            </p:cNvSpPr>
            <p:nvPr/>
          </p:nvSpPr>
          <p:spPr bwMode="auto">
            <a:xfrm>
              <a:off x="2327275" y="1871663"/>
              <a:ext cx="4465638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</a:rPr>
                <a:t>GEOGRAPHIC EXTENT OF PETROLEUM SYSTEM</a:t>
              </a:r>
            </a:p>
            <a:p>
              <a:r>
                <a:rPr lang="en-US" altLang="en-US" sz="1600" u="sng">
                  <a:solidFill>
                    <a:srgbClr val="000000"/>
                  </a:solidFill>
                </a:rPr>
                <a:t>250 Ma</a:t>
              </a:r>
            </a:p>
          </p:txBody>
        </p:sp>
        <p:sp>
          <p:nvSpPr>
            <p:cNvPr id="12333" name="Freeform 42"/>
            <p:cNvSpPr>
              <a:spLocks/>
            </p:cNvSpPr>
            <p:nvPr/>
          </p:nvSpPr>
          <p:spPr bwMode="auto">
            <a:xfrm>
              <a:off x="5145088" y="2603500"/>
              <a:ext cx="739775" cy="42863"/>
            </a:xfrm>
            <a:custGeom>
              <a:avLst/>
              <a:gdLst>
                <a:gd name="T0" fmla="*/ 0 w 478"/>
                <a:gd name="T1" fmla="*/ 2147483647 h 25"/>
                <a:gd name="T2" fmla="*/ 2147483647 w 478"/>
                <a:gd name="T3" fmla="*/ 2147483647 h 25"/>
                <a:gd name="T4" fmla="*/ 2147483647 w 478"/>
                <a:gd name="T5" fmla="*/ 2147483647 h 25"/>
                <a:gd name="T6" fmla="*/ 2147483647 w 478"/>
                <a:gd name="T7" fmla="*/ 0 h 25"/>
                <a:gd name="T8" fmla="*/ 2147483647 w 478"/>
                <a:gd name="T9" fmla="*/ 0 h 25"/>
                <a:gd name="T10" fmla="*/ 2147483647 w 478"/>
                <a:gd name="T11" fmla="*/ 2147483647 h 25"/>
                <a:gd name="T12" fmla="*/ 2147483647 w 478"/>
                <a:gd name="T13" fmla="*/ 2147483647 h 25"/>
                <a:gd name="T14" fmla="*/ 2147483647 w 478"/>
                <a:gd name="T15" fmla="*/ 2147483647 h 25"/>
                <a:gd name="T16" fmla="*/ 2147483647 w 478"/>
                <a:gd name="T17" fmla="*/ 2147483647 h 25"/>
                <a:gd name="T18" fmla="*/ 0 w 478"/>
                <a:gd name="T19" fmla="*/ 2147483647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8"/>
                <a:gd name="T31" fmla="*/ 0 h 25"/>
                <a:gd name="T32" fmla="*/ 478 w 478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8" h="25">
                  <a:moveTo>
                    <a:pt x="0" y="24"/>
                  </a:moveTo>
                  <a:lnTo>
                    <a:pt x="39" y="9"/>
                  </a:lnTo>
                  <a:lnTo>
                    <a:pt x="87" y="3"/>
                  </a:lnTo>
                  <a:lnTo>
                    <a:pt x="135" y="0"/>
                  </a:lnTo>
                  <a:lnTo>
                    <a:pt x="207" y="0"/>
                  </a:lnTo>
                  <a:lnTo>
                    <a:pt x="255" y="9"/>
                  </a:lnTo>
                  <a:lnTo>
                    <a:pt x="327" y="15"/>
                  </a:lnTo>
                  <a:lnTo>
                    <a:pt x="396" y="15"/>
                  </a:lnTo>
                  <a:lnTo>
                    <a:pt x="477" y="21"/>
                  </a:lnTo>
                  <a:lnTo>
                    <a:pt x="0" y="2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4" name="Freeform 43"/>
            <p:cNvSpPr>
              <a:spLocks/>
            </p:cNvSpPr>
            <p:nvPr/>
          </p:nvSpPr>
          <p:spPr bwMode="auto">
            <a:xfrm>
              <a:off x="6672263" y="2603500"/>
              <a:ext cx="523875" cy="49213"/>
            </a:xfrm>
            <a:custGeom>
              <a:avLst/>
              <a:gdLst>
                <a:gd name="T0" fmla="*/ 0 w 340"/>
                <a:gd name="T1" fmla="*/ 2147483647 h 28"/>
                <a:gd name="T2" fmla="*/ 2147483647 w 340"/>
                <a:gd name="T3" fmla="*/ 2147483647 h 28"/>
                <a:gd name="T4" fmla="*/ 2147483647 w 340"/>
                <a:gd name="T5" fmla="*/ 2147483647 h 28"/>
                <a:gd name="T6" fmla="*/ 2147483647 w 340"/>
                <a:gd name="T7" fmla="*/ 0 h 28"/>
                <a:gd name="T8" fmla="*/ 0 w 340"/>
                <a:gd name="T9" fmla="*/ 2147483647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0"/>
                <a:gd name="T16" fmla="*/ 0 h 28"/>
                <a:gd name="T17" fmla="*/ 340 w 340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0" h="28">
                  <a:moveTo>
                    <a:pt x="0" y="24"/>
                  </a:moveTo>
                  <a:lnTo>
                    <a:pt x="12" y="24"/>
                  </a:lnTo>
                  <a:lnTo>
                    <a:pt x="315" y="27"/>
                  </a:lnTo>
                  <a:lnTo>
                    <a:pt x="339" y="0"/>
                  </a:lnTo>
                  <a:lnTo>
                    <a:pt x="0" y="2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Rectangle 44"/>
            <p:cNvSpPr>
              <a:spLocks noChangeArrowheads="1"/>
            </p:cNvSpPr>
            <p:nvPr/>
          </p:nvSpPr>
          <p:spPr bwMode="auto">
            <a:xfrm>
              <a:off x="1609725" y="2041525"/>
              <a:ext cx="7366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3512" tIns="79375" rIns="163512" bIns="79375">
              <a:spAutoFit/>
            </a:bodyPr>
            <a:lstStyle>
              <a:lvl1pPr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798763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2798763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500"/>
                <a:t>Trap</a:t>
              </a:r>
            </a:p>
          </p:txBody>
        </p:sp>
        <p:sp>
          <p:nvSpPr>
            <p:cNvPr id="264237" name="Rectangle 45"/>
            <p:cNvSpPr>
              <a:spLocks noChangeArrowheads="1"/>
            </p:cNvSpPr>
            <p:nvPr/>
          </p:nvSpPr>
          <p:spPr bwMode="auto">
            <a:xfrm>
              <a:off x="1685925" y="5013325"/>
              <a:ext cx="3317875" cy="10826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337" name="Freeform 46"/>
            <p:cNvSpPr>
              <a:spLocks/>
            </p:cNvSpPr>
            <p:nvPr/>
          </p:nvSpPr>
          <p:spPr bwMode="auto">
            <a:xfrm>
              <a:off x="1962150" y="5149850"/>
              <a:ext cx="182563" cy="65088"/>
            </a:xfrm>
            <a:custGeom>
              <a:avLst/>
              <a:gdLst>
                <a:gd name="T0" fmla="*/ 2147483647 w 118"/>
                <a:gd name="T1" fmla="*/ 2147483647 h 38"/>
                <a:gd name="T2" fmla="*/ 2147483647 w 118"/>
                <a:gd name="T3" fmla="*/ 2147483647 h 38"/>
                <a:gd name="T4" fmla="*/ 2147483647 w 118"/>
                <a:gd name="T5" fmla="*/ 2147483647 h 38"/>
                <a:gd name="T6" fmla="*/ 2147483647 w 118"/>
                <a:gd name="T7" fmla="*/ 2147483647 h 38"/>
                <a:gd name="T8" fmla="*/ 2147483647 w 118"/>
                <a:gd name="T9" fmla="*/ 0 h 38"/>
                <a:gd name="T10" fmla="*/ 2147483647 w 118"/>
                <a:gd name="T11" fmla="*/ 2147483647 h 38"/>
                <a:gd name="T12" fmla="*/ 0 w 118"/>
                <a:gd name="T13" fmla="*/ 2147483647 h 38"/>
                <a:gd name="T14" fmla="*/ 2147483647 w 118"/>
                <a:gd name="T15" fmla="*/ 2147483647 h 38"/>
                <a:gd name="T16" fmla="*/ 2147483647 w 118"/>
                <a:gd name="T17" fmla="*/ 2147483647 h 38"/>
                <a:gd name="T18" fmla="*/ 2147483647 w 118"/>
                <a:gd name="T19" fmla="*/ 2147483647 h 38"/>
                <a:gd name="T20" fmla="*/ 2147483647 w 118"/>
                <a:gd name="T21" fmla="*/ 2147483647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8"/>
                <a:gd name="T34" fmla="*/ 0 h 38"/>
                <a:gd name="T35" fmla="*/ 118 w 118"/>
                <a:gd name="T36" fmla="*/ 38 h 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8" h="38">
                  <a:moveTo>
                    <a:pt x="117" y="35"/>
                  </a:moveTo>
                  <a:lnTo>
                    <a:pt x="103" y="24"/>
                  </a:lnTo>
                  <a:lnTo>
                    <a:pt x="94" y="5"/>
                  </a:lnTo>
                  <a:lnTo>
                    <a:pt x="81" y="2"/>
                  </a:lnTo>
                  <a:lnTo>
                    <a:pt x="68" y="0"/>
                  </a:lnTo>
                  <a:lnTo>
                    <a:pt x="40" y="8"/>
                  </a:lnTo>
                  <a:lnTo>
                    <a:pt x="0" y="31"/>
                  </a:lnTo>
                  <a:lnTo>
                    <a:pt x="40" y="28"/>
                  </a:lnTo>
                  <a:lnTo>
                    <a:pt x="68" y="26"/>
                  </a:lnTo>
                  <a:lnTo>
                    <a:pt x="117" y="37"/>
                  </a:lnTo>
                  <a:lnTo>
                    <a:pt x="117" y="35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Rectangle 47"/>
            <p:cNvSpPr>
              <a:spLocks noChangeArrowheads="1"/>
            </p:cNvSpPr>
            <p:nvPr/>
          </p:nvSpPr>
          <p:spPr bwMode="auto">
            <a:xfrm>
              <a:off x="2382838" y="5060950"/>
              <a:ext cx="247650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300">
                  <a:solidFill>
                    <a:srgbClr val="000000"/>
                  </a:solidFill>
                </a:rPr>
                <a:t>Petroleum accumulation</a:t>
              </a:r>
            </a:p>
          </p:txBody>
        </p:sp>
        <p:sp>
          <p:nvSpPr>
            <p:cNvPr id="12339" name="Rectangle 48"/>
            <p:cNvSpPr>
              <a:spLocks noChangeArrowheads="1"/>
            </p:cNvSpPr>
            <p:nvPr/>
          </p:nvSpPr>
          <p:spPr bwMode="auto">
            <a:xfrm>
              <a:off x="2382838" y="5287963"/>
              <a:ext cx="2044700" cy="20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300">
                  <a:solidFill>
                    <a:srgbClr val="000000"/>
                  </a:solidFill>
                </a:rPr>
                <a:t>Top of oil window</a:t>
              </a:r>
            </a:p>
          </p:txBody>
        </p:sp>
        <p:sp>
          <p:nvSpPr>
            <p:cNvPr id="12340" name="Rectangle 49"/>
            <p:cNvSpPr>
              <a:spLocks noChangeArrowheads="1"/>
            </p:cNvSpPr>
            <p:nvPr/>
          </p:nvSpPr>
          <p:spPr bwMode="auto">
            <a:xfrm>
              <a:off x="2382838" y="5553075"/>
              <a:ext cx="2044700" cy="20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300">
                  <a:solidFill>
                    <a:srgbClr val="000000"/>
                  </a:solidFill>
                </a:rPr>
                <a:t>Bottom of oil window</a:t>
              </a:r>
            </a:p>
          </p:txBody>
        </p:sp>
        <p:grpSp>
          <p:nvGrpSpPr>
            <p:cNvPr id="12341" name="Group 50"/>
            <p:cNvGrpSpPr>
              <a:grpSpLocks/>
            </p:cNvGrpSpPr>
            <p:nvPr/>
          </p:nvGrpSpPr>
          <p:grpSpPr bwMode="auto">
            <a:xfrm>
              <a:off x="1857375" y="5599113"/>
              <a:ext cx="381000" cy="98425"/>
              <a:chOff x="1203" y="3535"/>
              <a:chExt cx="246" cy="56"/>
            </a:xfrm>
          </p:grpSpPr>
          <p:sp>
            <p:nvSpPr>
              <p:cNvPr id="12479" name="Oval 51"/>
              <p:cNvSpPr>
                <a:spLocks noChangeArrowheads="1"/>
              </p:cNvSpPr>
              <p:nvPr/>
            </p:nvSpPr>
            <p:spPr bwMode="auto">
              <a:xfrm>
                <a:off x="1203" y="3535"/>
                <a:ext cx="60" cy="5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2480" name="Oval 52"/>
              <p:cNvSpPr>
                <a:spLocks noChangeArrowheads="1"/>
              </p:cNvSpPr>
              <p:nvPr/>
            </p:nvSpPr>
            <p:spPr bwMode="auto">
              <a:xfrm>
                <a:off x="1297" y="3535"/>
                <a:ext cx="60" cy="5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2481" name="Oval 53"/>
              <p:cNvSpPr>
                <a:spLocks noChangeArrowheads="1"/>
              </p:cNvSpPr>
              <p:nvPr/>
            </p:nvSpPr>
            <p:spPr bwMode="auto">
              <a:xfrm>
                <a:off x="1389" y="3535"/>
                <a:ext cx="60" cy="5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GB" altLang="en-US"/>
              </a:p>
            </p:txBody>
          </p:sp>
        </p:grpSp>
        <p:grpSp>
          <p:nvGrpSpPr>
            <p:cNvPr id="12342" name="Group 54"/>
            <p:cNvGrpSpPr>
              <a:grpSpLocks/>
            </p:cNvGrpSpPr>
            <p:nvPr/>
          </p:nvGrpSpPr>
          <p:grpSpPr bwMode="auto">
            <a:xfrm>
              <a:off x="1857375" y="5349875"/>
              <a:ext cx="381000" cy="96838"/>
              <a:chOff x="1203" y="3391"/>
              <a:chExt cx="246" cy="56"/>
            </a:xfrm>
          </p:grpSpPr>
          <p:sp>
            <p:nvSpPr>
              <p:cNvPr id="12476" name="Oval 55"/>
              <p:cNvSpPr>
                <a:spLocks noChangeArrowheads="1"/>
              </p:cNvSpPr>
              <p:nvPr/>
            </p:nvSpPr>
            <p:spPr bwMode="auto">
              <a:xfrm>
                <a:off x="1203" y="3391"/>
                <a:ext cx="60" cy="56"/>
              </a:xfrm>
              <a:prstGeom prst="ellipse">
                <a:avLst/>
              </a:prstGeom>
              <a:solidFill>
                <a:srgbClr val="66FF66"/>
              </a:solidFill>
              <a:ln w="12700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2477" name="Oval 56"/>
              <p:cNvSpPr>
                <a:spLocks noChangeArrowheads="1"/>
              </p:cNvSpPr>
              <p:nvPr/>
            </p:nvSpPr>
            <p:spPr bwMode="auto">
              <a:xfrm>
                <a:off x="1297" y="3391"/>
                <a:ext cx="60" cy="56"/>
              </a:xfrm>
              <a:prstGeom prst="ellipse">
                <a:avLst/>
              </a:prstGeom>
              <a:solidFill>
                <a:srgbClr val="66FF66"/>
              </a:solidFill>
              <a:ln w="12700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2478" name="Oval 57"/>
              <p:cNvSpPr>
                <a:spLocks noChangeArrowheads="1"/>
              </p:cNvSpPr>
              <p:nvPr/>
            </p:nvSpPr>
            <p:spPr bwMode="auto">
              <a:xfrm>
                <a:off x="1389" y="3391"/>
                <a:ext cx="60" cy="56"/>
              </a:xfrm>
              <a:prstGeom prst="ellipse">
                <a:avLst/>
              </a:prstGeom>
              <a:solidFill>
                <a:srgbClr val="66FF66"/>
              </a:solidFill>
              <a:ln w="12700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GB" altLang="en-US"/>
              </a:p>
            </p:txBody>
          </p:sp>
        </p:grpSp>
        <p:sp>
          <p:nvSpPr>
            <p:cNvPr id="12343" name="Rectangle 58"/>
            <p:cNvSpPr>
              <a:spLocks noChangeArrowheads="1"/>
            </p:cNvSpPr>
            <p:nvPr/>
          </p:nvSpPr>
          <p:spPr bwMode="auto">
            <a:xfrm>
              <a:off x="2382838" y="5803900"/>
              <a:ext cx="2620962" cy="20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25438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325438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1300">
                  <a:solidFill>
                    <a:srgbClr val="000000"/>
                  </a:solidFill>
                </a:rPr>
                <a:t>Location for burial history chart</a:t>
              </a:r>
            </a:p>
          </p:txBody>
        </p:sp>
        <p:sp>
          <p:nvSpPr>
            <p:cNvPr id="12344" name="AutoShape 59"/>
            <p:cNvSpPr>
              <a:spLocks noChangeArrowheads="1"/>
            </p:cNvSpPr>
            <p:nvPr/>
          </p:nvSpPr>
          <p:spPr bwMode="auto">
            <a:xfrm>
              <a:off x="2000250" y="5827713"/>
              <a:ext cx="146050" cy="152400"/>
            </a:xfrm>
            <a:prstGeom prst="plus">
              <a:avLst>
                <a:gd name="adj" fmla="val 2498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2345" name="AutoShape 60"/>
            <p:cNvSpPr>
              <a:spLocks noChangeArrowheads="1"/>
            </p:cNvSpPr>
            <p:nvPr/>
          </p:nvSpPr>
          <p:spPr bwMode="auto">
            <a:xfrm>
              <a:off x="2408238" y="2384425"/>
              <a:ext cx="146050" cy="152400"/>
            </a:xfrm>
            <a:prstGeom prst="plus">
              <a:avLst>
                <a:gd name="adj" fmla="val 2498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2346" name="Freeform 61"/>
            <p:cNvSpPr>
              <a:spLocks/>
            </p:cNvSpPr>
            <p:nvPr/>
          </p:nvSpPr>
          <p:spPr bwMode="auto">
            <a:xfrm>
              <a:off x="1490663" y="2728913"/>
              <a:ext cx="5562600" cy="1746250"/>
            </a:xfrm>
            <a:custGeom>
              <a:avLst/>
              <a:gdLst>
                <a:gd name="T0" fmla="*/ 2147483647 w 3942"/>
                <a:gd name="T1" fmla="*/ 2147483647 h 1100"/>
                <a:gd name="T2" fmla="*/ 2147483647 w 3942"/>
                <a:gd name="T3" fmla="*/ 2147483647 h 1100"/>
                <a:gd name="T4" fmla="*/ 2147483647 w 3942"/>
                <a:gd name="T5" fmla="*/ 2147483647 h 1100"/>
                <a:gd name="T6" fmla="*/ 2147483647 w 3942"/>
                <a:gd name="T7" fmla="*/ 2147483647 h 1100"/>
                <a:gd name="T8" fmla="*/ 2147483647 w 3942"/>
                <a:gd name="T9" fmla="*/ 2147483647 h 1100"/>
                <a:gd name="T10" fmla="*/ 2147483647 w 3942"/>
                <a:gd name="T11" fmla="*/ 2147483647 h 1100"/>
                <a:gd name="T12" fmla="*/ 2147483647 w 3942"/>
                <a:gd name="T13" fmla="*/ 2147483647 h 1100"/>
                <a:gd name="T14" fmla="*/ 2147483647 w 3942"/>
                <a:gd name="T15" fmla="*/ 2147483647 h 1100"/>
                <a:gd name="T16" fmla="*/ 2147483647 w 3942"/>
                <a:gd name="T17" fmla="*/ 2147483647 h 1100"/>
                <a:gd name="T18" fmla="*/ 2147483647 w 3942"/>
                <a:gd name="T19" fmla="*/ 2147483647 h 1100"/>
                <a:gd name="T20" fmla="*/ 2147483647 w 3942"/>
                <a:gd name="T21" fmla="*/ 2147483647 h 1100"/>
                <a:gd name="T22" fmla="*/ 2147483647 w 3942"/>
                <a:gd name="T23" fmla="*/ 2147483647 h 1100"/>
                <a:gd name="T24" fmla="*/ 2147483647 w 3942"/>
                <a:gd name="T25" fmla="*/ 2147483647 h 1100"/>
                <a:gd name="T26" fmla="*/ 2147483647 w 3942"/>
                <a:gd name="T27" fmla="*/ 2147483647 h 1100"/>
                <a:gd name="T28" fmla="*/ 2147483647 w 3942"/>
                <a:gd name="T29" fmla="*/ 2147483647 h 1100"/>
                <a:gd name="T30" fmla="*/ 2147483647 w 3942"/>
                <a:gd name="T31" fmla="*/ 2147483647 h 1100"/>
                <a:gd name="T32" fmla="*/ 2147483647 w 3942"/>
                <a:gd name="T33" fmla="*/ 0 h 1100"/>
                <a:gd name="T34" fmla="*/ 2147483647 w 3942"/>
                <a:gd name="T35" fmla="*/ 2147483647 h 1100"/>
                <a:gd name="T36" fmla="*/ 2147483647 w 3942"/>
                <a:gd name="T37" fmla="*/ 2147483647 h 1100"/>
                <a:gd name="T38" fmla="*/ 2147483647 w 3942"/>
                <a:gd name="T39" fmla="*/ 2147483647 h 1100"/>
                <a:gd name="T40" fmla="*/ 2147483647 w 3942"/>
                <a:gd name="T41" fmla="*/ 2147483647 h 1100"/>
                <a:gd name="T42" fmla="*/ 2147483647 w 3942"/>
                <a:gd name="T43" fmla="*/ 2147483647 h 1100"/>
                <a:gd name="T44" fmla="*/ 2147483647 w 3942"/>
                <a:gd name="T45" fmla="*/ 2147483647 h 1100"/>
                <a:gd name="T46" fmla="*/ 2147483647 w 3942"/>
                <a:gd name="T47" fmla="*/ 2147483647 h 1100"/>
                <a:gd name="T48" fmla="*/ 2147483647 w 3942"/>
                <a:gd name="T49" fmla="*/ 2147483647 h 1100"/>
                <a:gd name="T50" fmla="*/ 2147483647 w 3942"/>
                <a:gd name="T51" fmla="*/ 2147483647 h 1100"/>
                <a:gd name="T52" fmla="*/ 2147483647 w 3942"/>
                <a:gd name="T53" fmla="*/ 2147483647 h 1100"/>
                <a:gd name="T54" fmla="*/ 2147483647 w 3942"/>
                <a:gd name="T55" fmla="*/ 2147483647 h 1100"/>
                <a:gd name="T56" fmla="*/ 2147483647 w 3942"/>
                <a:gd name="T57" fmla="*/ 2147483647 h 1100"/>
                <a:gd name="T58" fmla="*/ 2147483647 w 3942"/>
                <a:gd name="T59" fmla="*/ 2147483647 h 1100"/>
                <a:gd name="T60" fmla="*/ 2147483647 w 3942"/>
                <a:gd name="T61" fmla="*/ 2147483647 h 1100"/>
                <a:gd name="T62" fmla="*/ 2147483647 w 3942"/>
                <a:gd name="T63" fmla="*/ 2147483647 h 1100"/>
                <a:gd name="T64" fmla="*/ 2147483647 w 3942"/>
                <a:gd name="T65" fmla="*/ 2147483647 h 1100"/>
                <a:gd name="T66" fmla="*/ 2147483647 w 3942"/>
                <a:gd name="T67" fmla="*/ 2147483647 h 1100"/>
                <a:gd name="T68" fmla="*/ 2147483647 w 3942"/>
                <a:gd name="T69" fmla="*/ 2147483647 h 1100"/>
                <a:gd name="T70" fmla="*/ 0 w 3942"/>
                <a:gd name="T71" fmla="*/ 2147483647 h 1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42"/>
                <a:gd name="T109" fmla="*/ 0 h 1100"/>
                <a:gd name="T110" fmla="*/ 3942 w 3942"/>
                <a:gd name="T111" fmla="*/ 1100 h 11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42" h="1100">
                  <a:moveTo>
                    <a:pt x="55" y="438"/>
                  </a:moveTo>
                  <a:lnTo>
                    <a:pt x="121" y="583"/>
                  </a:lnTo>
                  <a:lnTo>
                    <a:pt x="174" y="719"/>
                  </a:lnTo>
                  <a:lnTo>
                    <a:pt x="239" y="863"/>
                  </a:lnTo>
                  <a:lnTo>
                    <a:pt x="305" y="955"/>
                  </a:lnTo>
                  <a:lnTo>
                    <a:pt x="410" y="1060"/>
                  </a:lnTo>
                  <a:lnTo>
                    <a:pt x="489" y="1087"/>
                  </a:lnTo>
                  <a:lnTo>
                    <a:pt x="625" y="1100"/>
                  </a:lnTo>
                  <a:lnTo>
                    <a:pt x="800" y="1060"/>
                  </a:lnTo>
                  <a:lnTo>
                    <a:pt x="923" y="1017"/>
                  </a:lnTo>
                  <a:lnTo>
                    <a:pt x="1046" y="964"/>
                  </a:lnTo>
                  <a:lnTo>
                    <a:pt x="1203" y="894"/>
                  </a:lnTo>
                  <a:lnTo>
                    <a:pt x="1383" y="811"/>
                  </a:lnTo>
                  <a:lnTo>
                    <a:pt x="1549" y="723"/>
                  </a:lnTo>
                  <a:lnTo>
                    <a:pt x="1712" y="627"/>
                  </a:lnTo>
                  <a:lnTo>
                    <a:pt x="1861" y="526"/>
                  </a:lnTo>
                  <a:lnTo>
                    <a:pt x="2036" y="408"/>
                  </a:lnTo>
                  <a:lnTo>
                    <a:pt x="2176" y="294"/>
                  </a:lnTo>
                  <a:lnTo>
                    <a:pt x="2325" y="180"/>
                  </a:lnTo>
                  <a:lnTo>
                    <a:pt x="2562" y="79"/>
                  </a:lnTo>
                  <a:lnTo>
                    <a:pt x="2676" y="70"/>
                  </a:lnTo>
                  <a:lnTo>
                    <a:pt x="2781" y="96"/>
                  </a:lnTo>
                  <a:lnTo>
                    <a:pt x="2825" y="175"/>
                  </a:lnTo>
                  <a:lnTo>
                    <a:pt x="2864" y="232"/>
                  </a:lnTo>
                  <a:lnTo>
                    <a:pt x="2938" y="263"/>
                  </a:lnTo>
                  <a:lnTo>
                    <a:pt x="3017" y="267"/>
                  </a:lnTo>
                  <a:lnTo>
                    <a:pt x="3114" y="276"/>
                  </a:lnTo>
                  <a:lnTo>
                    <a:pt x="3215" y="272"/>
                  </a:lnTo>
                  <a:lnTo>
                    <a:pt x="3342" y="263"/>
                  </a:lnTo>
                  <a:lnTo>
                    <a:pt x="3447" y="237"/>
                  </a:lnTo>
                  <a:lnTo>
                    <a:pt x="3587" y="175"/>
                  </a:lnTo>
                  <a:lnTo>
                    <a:pt x="3718" y="105"/>
                  </a:lnTo>
                  <a:lnTo>
                    <a:pt x="3841" y="44"/>
                  </a:lnTo>
                  <a:lnTo>
                    <a:pt x="3942" y="0"/>
                  </a:lnTo>
                  <a:lnTo>
                    <a:pt x="3753" y="9"/>
                  </a:lnTo>
                  <a:lnTo>
                    <a:pt x="3561" y="31"/>
                  </a:lnTo>
                  <a:lnTo>
                    <a:pt x="3464" y="31"/>
                  </a:lnTo>
                  <a:lnTo>
                    <a:pt x="3320" y="31"/>
                  </a:lnTo>
                  <a:lnTo>
                    <a:pt x="3171" y="31"/>
                  </a:lnTo>
                  <a:lnTo>
                    <a:pt x="3066" y="31"/>
                  </a:lnTo>
                  <a:lnTo>
                    <a:pt x="2987" y="39"/>
                  </a:lnTo>
                  <a:lnTo>
                    <a:pt x="2908" y="39"/>
                  </a:lnTo>
                  <a:lnTo>
                    <a:pt x="2759" y="9"/>
                  </a:lnTo>
                  <a:lnTo>
                    <a:pt x="2689" y="9"/>
                  </a:lnTo>
                  <a:lnTo>
                    <a:pt x="2535" y="26"/>
                  </a:lnTo>
                  <a:lnTo>
                    <a:pt x="2430" y="88"/>
                  </a:lnTo>
                  <a:lnTo>
                    <a:pt x="2325" y="136"/>
                  </a:lnTo>
                  <a:lnTo>
                    <a:pt x="2159" y="250"/>
                  </a:lnTo>
                  <a:lnTo>
                    <a:pt x="1988" y="359"/>
                  </a:lnTo>
                  <a:lnTo>
                    <a:pt x="1808" y="473"/>
                  </a:lnTo>
                  <a:lnTo>
                    <a:pt x="1598" y="605"/>
                  </a:lnTo>
                  <a:lnTo>
                    <a:pt x="1436" y="688"/>
                  </a:lnTo>
                  <a:lnTo>
                    <a:pt x="1195" y="802"/>
                  </a:lnTo>
                  <a:lnTo>
                    <a:pt x="984" y="885"/>
                  </a:lnTo>
                  <a:lnTo>
                    <a:pt x="844" y="933"/>
                  </a:lnTo>
                  <a:lnTo>
                    <a:pt x="726" y="973"/>
                  </a:lnTo>
                  <a:lnTo>
                    <a:pt x="634" y="982"/>
                  </a:lnTo>
                  <a:lnTo>
                    <a:pt x="555" y="977"/>
                  </a:lnTo>
                  <a:lnTo>
                    <a:pt x="498" y="955"/>
                  </a:lnTo>
                  <a:lnTo>
                    <a:pt x="441" y="907"/>
                  </a:lnTo>
                  <a:lnTo>
                    <a:pt x="388" y="841"/>
                  </a:lnTo>
                  <a:lnTo>
                    <a:pt x="344" y="780"/>
                  </a:lnTo>
                  <a:lnTo>
                    <a:pt x="309" y="736"/>
                  </a:lnTo>
                  <a:lnTo>
                    <a:pt x="283" y="679"/>
                  </a:lnTo>
                  <a:lnTo>
                    <a:pt x="239" y="565"/>
                  </a:lnTo>
                  <a:lnTo>
                    <a:pt x="217" y="521"/>
                  </a:lnTo>
                  <a:lnTo>
                    <a:pt x="200" y="478"/>
                  </a:lnTo>
                  <a:lnTo>
                    <a:pt x="178" y="429"/>
                  </a:lnTo>
                  <a:lnTo>
                    <a:pt x="96" y="171"/>
                  </a:lnTo>
                  <a:lnTo>
                    <a:pt x="48" y="243"/>
                  </a:lnTo>
                  <a:lnTo>
                    <a:pt x="36" y="270"/>
                  </a:lnTo>
                  <a:lnTo>
                    <a:pt x="0" y="312"/>
                  </a:lnTo>
                  <a:lnTo>
                    <a:pt x="55" y="438"/>
                  </a:lnTo>
                </a:path>
              </a:pathLst>
            </a:custGeom>
            <a:solidFill>
              <a:srgbClr val="996633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347" name="Group 62"/>
            <p:cNvGrpSpPr>
              <a:grpSpLocks/>
            </p:cNvGrpSpPr>
            <p:nvPr/>
          </p:nvGrpSpPr>
          <p:grpSpPr bwMode="auto">
            <a:xfrm>
              <a:off x="1884363" y="4094163"/>
              <a:ext cx="1035050" cy="85725"/>
              <a:chOff x="1220" y="2669"/>
              <a:chExt cx="670" cy="49"/>
            </a:xfrm>
          </p:grpSpPr>
          <p:sp>
            <p:nvSpPr>
              <p:cNvPr id="12468" name="Freeform 63"/>
              <p:cNvSpPr>
                <a:spLocks/>
              </p:cNvSpPr>
              <p:nvPr/>
            </p:nvSpPr>
            <p:spPr bwMode="auto">
              <a:xfrm>
                <a:off x="1838" y="2669"/>
                <a:ext cx="52" cy="47"/>
              </a:xfrm>
              <a:custGeom>
                <a:avLst/>
                <a:gdLst>
                  <a:gd name="T0" fmla="*/ 51 w 52"/>
                  <a:gd name="T1" fmla="*/ 23 h 47"/>
                  <a:gd name="T2" fmla="*/ 48 w 52"/>
                  <a:gd name="T3" fmla="*/ 12 h 47"/>
                  <a:gd name="T4" fmla="*/ 38 w 52"/>
                  <a:gd name="T5" fmla="*/ 3 h 47"/>
                  <a:gd name="T6" fmla="*/ 26 w 52"/>
                  <a:gd name="T7" fmla="*/ 0 h 47"/>
                  <a:gd name="T8" fmla="*/ 13 w 52"/>
                  <a:gd name="T9" fmla="*/ 3 h 47"/>
                  <a:gd name="T10" fmla="*/ 4 w 52"/>
                  <a:gd name="T11" fmla="*/ 12 h 47"/>
                  <a:gd name="T12" fmla="*/ 0 w 52"/>
                  <a:gd name="T13" fmla="*/ 23 h 47"/>
                  <a:gd name="T14" fmla="*/ 4 w 52"/>
                  <a:gd name="T15" fmla="*/ 35 h 47"/>
                  <a:gd name="T16" fmla="*/ 13 w 52"/>
                  <a:gd name="T17" fmla="*/ 42 h 47"/>
                  <a:gd name="T18" fmla="*/ 26 w 52"/>
                  <a:gd name="T19" fmla="*/ 46 h 47"/>
                  <a:gd name="T20" fmla="*/ 38 w 52"/>
                  <a:gd name="T21" fmla="*/ 42 h 47"/>
                  <a:gd name="T22" fmla="*/ 48 w 52"/>
                  <a:gd name="T23" fmla="*/ 35 h 47"/>
                  <a:gd name="T24" fmla="*/ 51 w 52"/>
                  <a:gd name="T25" fmla="*/ 23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"/>
                  <a:gd name="T40" fmla="*/ 0 h 47"/>
                  <a:gd name="T41" fmla="*/ 52 w 52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" h="47">
                    <a:moveTo>
                      <a:pt x="51" y="23"/>
                    </a:moveTo>
                    <a:lnTo>
                      <a:pt x="48" y="12"/>
                    </a:lnTo>
                    <a:lnTo>
                      <a:pt x="38" y="3"/>
                    </a:lnTo>
                    <a:lnTo>
                      <a:pt x="26" y="0"/>
                    </a:lnTo>
                    <a:lnTo>
                      <a:pt x="13" y="3"/>
                    </a:lnTo>
                    <a:lnTo>
                      <a:pt x="4" y="12"/>
                    </a:lnTo>
                    <a:lnTo>
                      <a:pt x="0" y="23"/>
                    </a:lnTo>
                    <a:lnTo>
                      <a:pt x="4" y="35"/>
                    </a:lnTo>
                    <a:lnTo>
                      <a:pt x="13" y="42"/>
                    </a:lnTo>
                    <a:lnTo>
                      <a:pt x="26" y="46"/>
                    </a:lnTo>
                    <a:lnTo>
                      <a:pt x="38" y="42"/>
                    </a:lnTo>
                    <a:lnTo>
                      <a:pt x="48" y="35"/>
                    </a:lnTo>
                    <a:lnTo>
                      <a:pt x="51" y="23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9" name="Freeform 64"/>
              <p:cNvSpPr>
                <a:spLocks/>
              </p:cNvSpPr>
              <p:nvPr/>
            </p:nvSpPr>
            <p:spPr bwMode="auto">
              <a:xfrm>
                <a:off x="1748" y="2669"/>
                <a:ext cx="54" cy="49"/>
              </a:xfrm>
              <a:custGeom>
                <a:avLst/>
                <a:gdLst>
                  <a:gd name="T0" fmla="*/ 53 w 54"/>
                  <a:gd name="T1" fmla="*/ 23 h 49"/>
                  <a:gd name="T2" fmla="*/ 49 w 54"/>
                  <a:gd name="T3" fmla="*/ 12 h 49"/>
                  <a:gd name="T4" fmla="*/ 40 w 54"/>
                  <a:gd name="T5" fmla="*/ 4 h 49"/>
                  <a:gd name="T6" fmla="*/ 25 w 54"/>
                  <a:gd name="T7" fmla="*/ 0 h 49"/>
                  <a:gd name="T8" fmla="*/ 12 w 54"/>
                  <a:gd name="T9" fmla="*/ 4 h 49"/>
                  <a:gd name="T10" fmla="*/ 1 w 54"/>
                  <a:gd name="T11" fmla="*/ 12 h 49"/>
                  <a:gd name="T12" fmla="*/ 0 w 54"/>
                  <a:gd name="T13" fmla="*/ 23 h 49"/>
                  <a:gd name="T14" fmla="*/ 1 w 54"/>
                  <a:gd name="T15" fmla="*/ 35 h 49"/>
                  <a:gd name="T16" fmla="*/ 12 w 54"/>
                  <a:gd name="T17" fmla="*/ 44 h 49"/>
                  <a:gd name="T18" fmla="*/ 25 w 54"/>
                  <a:gd name="T19" fmla="*/ 48 h 49"/>
                  <a:gd name="T20" fmla="*/ 40 w 54"/>
                  <a:gd name="T21" fmla="*/ 44 h 49"/>
                  <a:gd name="T22" fmla="*/ 49 w 54"/>
                  <a:gd name="T23" fmla="*/ 35 h 49"/>
                  <a:gd name="T24" fmla="*/ 53 w 54"/>
                  <a:gd name="T25" fmla="*/ 23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49"/>
                  <a:gd name="T41" fmla="*/ 54 w 54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49">
                    <a:moveTo>
                      <a:pt x="53" y="23"/>
                    </a:moveTo>
                    <a:lnTo>
                      <a:pt x="49" y="12"/>
                    </a:lnTo>
                    <a:lnTo>
                      <a:pt x="40" y="4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1" y="35"/>
                    </a:lnTo>
                    <a:lnTo>
                      <a:pt x="12" y="44"/>
                    </a:lnTo>
                    <a:lnTo>
                      <a:pt x="25" y="48"/>
                    </a:lnTo>
                    <a:lnTo>
                      <a:pt x="40" y="44"/>
                    </a:lnTo>
                    <a:lnTo>
                      <a:pt x="49" y="35"/>
                    </a:lnTo>
                    <a:lnTo>
                      <a:pt x="53" y="23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0" name="Freeform 65"/>
              <p:cNvSpPr>
                <a:spLocks/>
              </p:cNvSpPr>
              <p:nvPr/>
            </p:nvSpPr>
            <p:spPr bwMode="auto">
              <a:xfrm>
                <a:off x="1655" y="2669"/>
                <a:ext cx="55" cy="49"/>
              </a:xfrm>
              <a:custGeom>
                <a:avLst/>
                <a:gdLst>
                  <a:gd name="T0" fmla="*/ 54 w 55"/>
                  <a:gd name="T1" fmla="*/ 23 h 49"/>
                  <a:gd name="T2" fmla="*/ 50 w 55"/>
                  <a:gd name="T3" fmla="*/ 12 h 49"/>
                  <a:gd name="T4" fmla="*/ 41 w 55"/>
                  <a:gd name="T5" fmla="*/ 4 h 49"/>
                  <a:gd name="T6" fmla="*/ 28 w 55"/>
                  <a:gd name="T7" fmla="*/ 0 h 49"/>
                  <a:gd name="T8" fmla="*/ 13 w 55"/>
                  <a:gd name="T9" fmla="*/ 4 h 49"/>
                  <a:gd name="T10" fmla="*/ 4 w 55"/>
                  <a:gd name="T11" fmla="*/ 12 h 49"/>
                  <a:gd name="T12" fmla="*/ 0 w 55"/>
                  <a:gd name="T13" fmla="*/ 23 h 49"/>
                  <a:gd name="T14" fmla="*/ 4 w 55"/>
                  <a:gd name="T15" fmla="*/ 35 h 49"/>
                  <a:gd name="T16" fmla="*/ 13 w 55"/>
                  <a:gd name="T17" fmla="*/ 44 h 49"/>
                  <a:gd name="T18" fmla="*/ 28 w 55"/>
                  <a:gd name="T19" fmla="*/ 48 h 49"/>
                  <a:gd name="T20" fmla="*/ 41 w 55"/>
                  <a:gd name="T21" fmla="*/ 44 h 49"/>
                  <a:gd name="T22" fmla="*/ 50 w 55"/>
                  <a:gd name="T23" fmla="*/ 35 h 49"/>
                  <a:gd name="T24" fmla="*/ 54 w 55"/>
                  <a:gd name="T25" fmla="*/ 23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9"/>
                  <a:gd name="T41" fmla="*/ 55 w 55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9">
                    <a:moveTo>
                      <a:pt x="54" y="23"/>
                    </a:moveTo>
                    <a:lnTo>
                      <a:pt x="50" y="12"/>
                    </a:lnTo>
                    <a:lnTo>
                      <a:pt x="41" y="4"/>
                    </a:lnTo>
                    <a:lnTo>
                      <a:pt x="28" y="0"/>
                    </a:lnTo>
                    <a:lnTo>
                      <a:pt x="13" y="4"/>
                    </a:lnTo>
                    <a:lnTo>
                      <a:pt x="4" y="12"/>
                    </a:lnTo>
                    <a:lnTo>
                      <a:pt x="0" y="23"/>
                    </a:lnTo>
                    <a:lnTo>
                      <a:pt x="4" y="35"/>
                    </a:lnTo>
                    <a:lnTo>
                      <a:pt x="13" y="44"/>
                    </a:lnTo>
                    <a:lnTo>
                      <a:pt x="28" y="48"/>
                    </a:lnTo>
                    <a:lnTo>
                      <a:pt x="41" y="44"/>
                    </a:lnTo>
                    <a:lnTo>
                      <a:pt x="50" y="35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1" name="Freeform 66"/>
              <p:cNvSpPr>
                <a:spLocks/>
              </p:cNvSpPr>
              <p:nvPr/>
            </p:nvSpPr>
            <p:spPr bwMode="auto">
              <a:xfrm>
                <a:off x="1567" y="2669"/>
                <a:ext cx="53" cy="49"/>
              </a:xfrm>
              <a:custGeom>
                <a:avLst/>
                <a:gdLst>
                  <a:gd name="T0" fmla="*/ 52 w 53"/>
                  <a:gd name="T1" fmla="*/ 23 h 49"/>
                  <a:gd name="T2" fmla="*/ 49 w 53"/>
                  <a:gd name="T3" fmla="*/ 12 h 49"/>
                  <a:gd name="T4" fmla="*/ 39 w 53"/>
                  <a:gd name="T5" fmla="*/ 4 h 49"/>
                  <a:gd name="T6" fmla="*/ 25 w 53"/>
                  <a:gd name="T7" fmla="*/ 0 h 49"/>
                  <a:gd name="T8" fmla="*/ 13 w 53"/>
                  <a:gd name="T9" fmla="*/ 4 h 49"/>
                  <a:gd name="T10" fmla="*/ 3 w 53"/>
                  <a:gd name="T11" fmla="*/ 12 h 49"/>
                  <a:gd name="T12" fmla="*/ 0 w 53"/>
                  <a:gd name="T13" fmla="*/ 23 h 49"/>
                  <a:gd name="T14" fmla="*/ 3 w 53"/>
                  <a:gd name="T15" fmla="*/ 35 h 49"/>
                  <a:gd name="T16" fmla="*/ 13 w 53"/>
                  <a:gd name="T17" fmla="*/ 44 h 49"/>
                  <a:gd name="T18" fmla="*/ 25 w 53"/>
                  <a:gd name="T19" fmla="*/ 48 h 49"/>
                  <a:gd name="T20" fmla="*/ 39 w 53"/>
                  <a:gd name="T21" fmla="*/ 44 h 49"/>
                  <a:gd name="T22" fmla="*/ 49 w 53"/>
                  <a:gd name="T23" fmla="*/ 35 h 49"/>
                  <a:gd name="T24" fmla="*/ 52 w 53"/>
                  <a:gd name="T25" fmla="*/ 23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49"/>
                  <a:gd name="T41" fmla="*/ 53 w 5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49">
                    <a:moveTo>
                      <a:pt x="52" y="23"/>
                    </a:moveTo>
                    <a:lnTo>
                      <a:pt x="49" y="12"/>
                    </a:lnTo>
                    <a:lnTo>
                      <a:pt x="39" y="4"/>
                    </a:lnTo>
                    <a:lnTo>
                      <a:pt x="25" y="0"/>
                    </a:lnTo>
                    <a:lnTo>
                      <a:pt x="13" y="4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5"/>
                    </a:lnTo>
                    <a:lnTo>
                      <a:pt x="13" y="44"/>
                    </a:lnTo>
                    <a:lnTo>
                      <a:pt x="25" y="48"/>
                    </a:lnTo>
                    <a:lnTo>
                      <a:pt x="39" y="44"/>
                    </a:lnTo>
                    <a:lnTo>
                      <a:pt x="49" y="35"/>
                    </a:lnTo>
                    <a:lnTo>
                      <a:pt x="52" y="23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2" name="Freeform 67"/>
              <p:cNvSpPr>
                <a:spLocks/>
              </p:cNvSpPr>
              <p:nvPr/>
            </p:nvSpPr>
            <p:spPr bwMode="auto">
              <a:xfrm>
                <a:off x="1474" y="2669"/>
                <a:ext cx="55" cy="49"/>
              </a:xfrm>
              <a:custGeom>
                <a:avLst/>
                <a:gdLst>
                  <a:gd name="T0" fmla="*/ 54 w 55"/>
                  <a:gd name="T1" fmla="*/ 23 h 49"/>
                  <a:gd name="T2" fmla="*/ 50 w 55"/>
                  <a:gd name="T3" fmla="*/ 12 h 49"/>
                  <a:gd name="T4" fmla="*/ 42 w 55"/>
                  <a:gd name="T5" fmla="*/ 4 h 49"/>
                  <a:gd name="T6" fmla="*/ 26 w 55"/>
                  <a:gd name="T7" fmla="*/ 0 h 49"/>
                  <a:gd name="T8" fmla="*/ 13 w 55"/>
                  <a:gd name="T9" fmla="*/ 4 h 49"/>
                  <a:gd name="T10" fmla="*/ 4 w 55"/>
                  <a:gd name="T11" fmla="*/ 12 h 49"/>
                  <a:gd name="T12" fmla="*/ 0 w 55"/>
                  <a:gd name="T13" fmla="*/ 23 h 49"/>
                  <a:gd name="T14" fmla="*/ 4 w 55"/>
                  <a:gd name="T15" fmla="*/ 35 h 49"/>
                  <a:gd name="T16" fmla="*/ 13 w 55"/>
                  <a:gd name="T17" fmla="*/ 44 h 49"/>
                  <a:gd name="T18" fmla="*/ 26 w 55"/>
                  <a:gd name="T19" fmla="*/ 48 h 49"/>
                  <a:gd name="T20" fmla="*/ 42 w 55"/>
                  <a:gd name="T21" fmla="*/ 44 h 49"/>
                  <a:gd name="T22" fmla="*/ 50 w 55"/>
                  <a:gd name="T23" fmla="*/ 35 h 49"/>
                  <a:gd name="T24" fmla="*/ 54 w 55"/>
                  <a:gd name="T25" fmla="*/ 23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9"/>
                  <a:gd name="T41" fmla="*/ 55 w 55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9">
                    <a:moveTo>
                      <a:pt x="54" y="23"/>
                    </a:move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4" y="12"/>
                    </a:lnTo>
                    <a:lnTo>
                      <a:pt x="0" y="23"/>
                    </a:lnTo>
                    <a:lnTo>
                      <a:pt x="4" y="35"/>
                    </a:lnTo>
                    <a:lnTo>
                      <a:pt x="13" y="44"/>
                    </a:lnTo>
                    <a:lnTo>
                      <a:pt x="26" y="48"/>
                    </a:lnTo>
                    <a:lnTo>
                      <a:pt x="42" y="44"/>
                    </a:lnTo>
                    <a:lnTo>
                      <a:pt x="50" y="35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3" name="Freeform 68"/>
              <p:cNvSpPr>
                <a:spLocks/>
              </p:cNvSpPr>
              <p:nvPr/>
            </p:nvSpPr>
            <p:spPr bwMode="auto">
              <a:xfrm>
                <a:off x="1385" y="2669"/>
                <a:ext cx="52" cy="49"/>
              </a:xfrm>
              <a:custGeom>
                <a:avLst/>
                <a:gdLst>
                  <a:gd name="T0" fmla="*/ 51 w 52"/>
                  <a:gd name="T1" fmla="*/ 23 h 49"/>
                  <a:gd name="T2" fmla="*/ 47 w 52"/>
                  <a:gd name="T3" fmla="*/ 12 h 49"/>
                  <a:gd name="T4" fmla="*/ 38 w 52"/>
                  <a:gd name="T5" fmla="*/ 4 h 49"/>
                  <a:gd name="T6" fmla="*/ 26 w 52"/>
                  <a:gd name="T7" fmla="*/ 0 h 49"/>
                  <a:gd name="T8" fmla="*/ 13 w 52"/>
                  <a:gd name="T9" fmla="*/ 4 h 49"/>
                  <a:gd name="T10" fmla="*/ 3 w 52"/>
                  <a:gd name="T11" fmla="*/ 12 h 49"/>
                  <a:gd name="T12" fmla="*/ 0 w 52"/>
                  <a:gd name="T13" fmla="*/ 23 h 49"/>
                  <a:gd name="T14" fmla="*/ 3 w 52"/>
                  <a:gd name="T15" fmla="*/ 35 h 49"/>
                  <a:gd name="T16" fmla="*/ 13 w 52"/>
                  <a:gd name="T17" fmla="*/ 44 h 49"/>
                  <a:gd name="T18" fmla="*/ 26 w 52"/>
                  <a:gd name="T19" fmla="*/ 48 h 49"/>
                  <a:gd name="T20" fmla="*/ 38 w 52"/>
                  <a:gd name="T21" fmla="*/ 44 h 49"/>
                  <a:gd name="T22" fmla="*/ 47 w 52"/>
                  <a:gd name="T23" fmla="*/ 35 h 49"/>
                  <a:gd name="T24" fmla="*/ 51 w 52"/>
                  <a:gd name="T25" fmla="*/ 23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"/>
                  <a:gd name="T40" fmla="*/ 0 h 49"/>
                  <a:gd name="T41" fmla="*/ 52 w 52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" h="49">
                    <a:moveTo>
                      <a:pt x="51" y="23"/>
                    </a:moveTo>
                    <a:lnTo>
                      <a:pt x="47" y="12"/>
                    </a:lnTo>
                    <a:lnTo>
                      <a:pt x="38" y="4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5"/>
                    </a:lnTo>
                    <a:lnTo>
                      <a:pt x="13" y="44"/>
                    </a:lnTo>
                    <a:lnTo>
                      <a:pt x="26" y="48"/>
                    </a:lnTo>
                    <a:lnTo>
                      <a:pt x="38" y="44"/>
                    </a:lnTo>
                    <a:lnTo>
                      <a:pt x="47" y="35"/>
                    </a:lnTo>
                    <a:lnTo>
                      <a:pt x="51" y="23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4" name="Freeform 69"/>
              <p:cNvSpPr>
                <a:spLocks/>
              </p:cNvSpPr>
              <p:nvPr/>
            </p:nvSpPr>
            <p:spPr bwMode="auto">
              <a:xfrm>
                <a:off x="1299" y="2669"/>
                <a:ext cx="55" cy="49"/>
              </a:xfrm>
              <a:custGeom>
                <a:avLst/>
                <a:gdLst>
                  <a:gd name="T0" fmla="*/ 54 w 55"/>
                  <a:gd name="T1" fmla="*/ 23 h 49"/>
                  <a:gd name="T2" fmla="*/ 51 w 55"/>
                  <a:gd name="T3" fmla="*/ 12 h 49"/>
                  <a:gd name="T4" fmla="*/ 42 w 55"/>
                  <a:gd name="T5" fmla="*/ 4 h 49"/>
                  <a:gd name="T6" fmla="*/ 29 w 55"/>
                  <a:gd name="T7" fmla="*/ 0 h 49"/>
                  <a:gd name="T8" fmla="*/ 14 w 55"/>
                  <a:gd name="T9" fmla="*/ 4 h 49"/>
                  <a:gd name="T10" fmla="*/ 5 w 55"/>
                  <a:gd name="T11" fmla="*/ 12 h 49"/>
                  <a:gd name="T12" fmla="*/ 0 w 55"/>
                  <a:gd name="T13" fmla="*/ 23 h 49"/>
                  <a:gd name="T14" fmla="*/ 5 w 55"/>
                  <a:gd name="T15" fmla="*/ 35 h 49"/>
                  <a:gd name="T16" fmla="*/ 14 w 55"/>
                  <a:gd name="T17" fmla="*/ 44 h 49"/>
                  <a:gd name="T18" fmla="*/ 29 w 55"/>
                  <a:gd name="T19" fmla="*/ 48 h 49"/>
                  <a:gd name="T20" fmla="*/ 42 w 55"/>
                  <a:gd name="T21" fmla="*/ 44 h 49"/>
                  <a:gd name="T22" fmla="*/ 51 w 55"/>
                  <a:gd name="T23" fmla="*/ 35 h 49"/>
                  <a:gd name="T24" fmla="*/ 54 w 55"/>
                  <a:gd name="T25" fmla="*/ 23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9"/>
                  <a:gd name="T41" fmla="*/ 55 w 55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9">
                    <a:moveTo>
                      <a:pt x="54" y="23"/>
                    </a:moveTo>
                    <a:lnTo>
                      <a:pt x="51" y="12"/>
                    </a:lnTo>
                    <a:lnTo>
                      <a:pt x="42" y="4"/>
                    </a:lnTo>
                    <a:lnTo>
                      <a:pt x="29" y="0"/>
                    </a:lnTo>
                    <a:lnTo>
                      <a:pt x="14" y="4"/>
                    </a:lnTo>
                    <a:lnTo>
                      <a:pt x="5" y="12"/>
                    </a:lnTo>
                    <a:lnTo>
                      <a:pt x="0" y="23"/>
                    </a:lnTo>
                    <a:lnTo>
                      <a:pt x="5" y="35"/>
                    </a:lnTo>
                    <a:lnTo>
                      <a:pt x="14" y="44"/>
                    </a:lnTo>
                    <a:lnTo>
                      <a:pt x="29" y="48"/>
                    </a:lnTo>
                    <a:lnTo>
                      <a:pt x="42" y="44"/>
                    </a:lnTo>
                    <a:lnTo>
                      <a:pt x="51" y="35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5" name="Freeform 70"/>
              <p:cNvSpPr>
                <a:spLocks/>
              </p:cNvSpPr>
              <p:nvPr/>
            </p:nvSpPr>
            <p:spPr bwMode="auto">
              <a:xfrm>
                <a:off x="1220" y="2669"/>
                <a:ext cx="50" cy="49"/>
              </a:xfrm>
              <a:custGeom>
                <a:avLst/>
                <a:gdLst>
                  <a:gd name="T0" fmla="*/ 49 w 50"/>
                  <a:gd name="T1" fmla="*/ 23 h 49"/>
                  <a:gd name="T2" fmla="*/ 45 w 50"/>
                  <a:gd name="T3" fmla="*/ 12 h 49"/>
                  <a:gd name="T4" fmla="*/ 37 w 50"/>
                  <a:gd name="T5" fmla="*/ 4 h 49"/>
                  <a:gd name="T6" fmla="*/ 26 w 50"/>
                  <a:gd name="T7" fmla="*/ 0 h 49"/>
                  <a:gd name="T8" fmla="*/ 14 w 50"/>
                  <a:gd name="T9" fmla="*/ 4 h 49"/>
                  <a:gd name="T10" fmla="*/ 3 w 50"/>
                  <a:gd name="T11" fmla="*/ 12 h 49"/>
                  <a:gd name="T12" fmla="*/ 0 w 50"/>
                  <a:gd name="T13" fmla="*/ 23 h 49"/>
                  <a:gd name="T14" fmla="*/ 3 w 50"/>
                  <a:gd name="T15" fmla="*/ 35 h 49"/>
                  <a:gd name="T16" fmla="*/ 14 w 50"/>
                  <a:gd name="T17" fmla="*/ 44 h 49"/>
                  <a:gd name="T18" fmla="*/ 26 w 50"/>
                  <a:gd name="T19" fmla="*/ 48 h 49"/>
                  <a:gd name="T20" fmla="*/ 37 w 50"/>
                  <a:gd name="T21" fmla="*/ 44 h 49"/>
                  <a:gd name="T22" fmla="*/ 45 w 50"/>
                  <a:gd name="T23" fmla="*/ 35 h 49"/>
                  <a:gd name="T24" fmla="*/ 49 w 50"/>
                  <a:gd name="T25" fmla="*/ 23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"/>
                  <a:gd name="T40" fmla="*/ 0 h 49"/>
                  <a:gd name="T41" fmla="*/ 50 w 50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" h="49">
                    <a:moveTo>
                      <a:pt x="49" y="23"/>
                    </a:moveTo>
                    <a:lnTo>
                      <a:pt x="45" y="12"/>
                    </a:lnTo>
                    <a:lnTo>
                      <a:pt x="37" y="4"/>
                    </a:lnTo>
                    <a:lnTo>
                      <a:pt x="26" y="0"/>
                    </a:lnTo>
                    <a:lnTo>
                      <a:pt x="14" y="4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5"/>
                    </a:lnTo>
                    <a:lnTo>
                      <a:pt x="14" y="44"/>
                    </a:lnTo>
                    <a:lnTo>
                      <a:pt x="26" y="48"/>
                    </a:lnTo>
                    <a:lnTo>
                      <a:pt x="37" y="44"/>
                    </a:lnTo>
                    <a:lnTo>
                      <a:pt x="45" y="35"/>
                    </a:lnTo>
                    <a:lnTo>
                      <a:pt x="49" y="23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48" name="Group 71"/>
            <p:cNvGrpSpPr>
              <a:grpSpLocks/>
            </p:cNvGrpSpPr>
            <p:nvPr/>
          </p:nvGrpSpPr>
          <p:grpSpPr bwMode="auto">
            <a:xfrm>
              <a:off x="1544638" y="3368675"/>
              <a:ext cx="2784475" cy="84138"/>
              <a:chOff x="1001" y="2252"/>
              <a:chExt cx="1801" cy="48"/>
            </a:xfrm>
          </p:grpSpPr>
          <p:sp>
            <p:nvSpPr>
              <p:cNvPr id="12448" name="Freeform 72"/>
              <p:cNvSpPr>
                <a:spLocks/>
              </p:cNvSpPr>
              <p:nvPr/>
            </p:nvSpPr>
            <p:spPr bwMode="auto">
              <a:xfrm>
                <a:off x="2747" y="2252"/>
                <a:ext cx="55" cy="48"/>
              </a:xfrm>
              <a:custGeom>
                <a:avLst/>
                <a:gdLst>
                  <a:gd name="T0" fmla="*/ 54 w 55"/>
                  <a:gd name="T1" fmla="*/ 24 h 48"/>
                  <a:gd name="T2" fmla="*/ 50 w 55"/>
                  <a:gd name="T3" fmla="*/ 10 h 48"/>
                  <a:gd name="T4" fmla="*/ 41 w 55"/>
                  <a:gd name="T5" fmla="*/ 4 h 48"/>
                  <a:gd name="T6" fmla="*/ 29 w 55"/>
                  <a:gd name="T7" fmla="*/ 0 h 48"/>
                  <a:gd name="T8" fmla="*/ 14 w 55"/>
                  <a:gd name="T9" fmla="*/ 4 h 48"/>
                  <a:gd name="T10" fmla="*/ 3 w 55"/>
                  <a:gd name="T11" fmla="*/ 10 h 48"/>
                  <a:gd name="T12" fmla="*/ 0 w 55"/>
                  <a:gd name="T13" fmla="*/ 24 h 48"/>
                  <a:gd name="T14" fmla="*/ 3 w 55"/>
                  <a:gd name="T15" fmla="*/ 35 h 48"/>
                  <a:gd name="T16" fmla="*/ 14 w 55"/>
                  <a:gd name="T17" fmla="*/ 44 h 48"/>
                  <a:gd name="T18" fmla="*/ 29 w 55"/>
                  <a:gd name="T19" fmla="*/ 47 h 48"/>
                  <a:gd name="T20" fmla="*/ 41 w 55"/>
                  <a:gd name="T21" fmla="*/ 44 h 48"/>
                  <a:gd name="T22" fmla="*/ 50 w 55"/>
                  <a:gd name="T23" fmla="*/ 35 h 48"/>
                  <a:gd name="T24" fmla="*/ 54 w 55"/>
                  <a:gd name="T25" fmla="*/ 24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8"/>
                  <a:gd name="T41" fmla="*/ 55 w 55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8">
                    <a:moveTo>
                      <a:pt x="54" y="24"/>
                    </a:moveTo>
                    <a:lnTo>
                      <a:pt x="50" y="10"/>
                    </a:lnTo>
                    <a:lnTo>
                      <a:pt x="41" y="4"/>
                    </a:lnTo>
                    <a:lnTo>
                      <a:pt x="29" y="0"/>
                    </a:lnTo>
                    <a:lnTo>
                      <a:pt x="14" y="4"/>
                    </a:lnTo>
                    <a:lnTo>
                      <a:pt x="3" y="10"/>
                    </a:lnTo>
                    <a:lnTo>
                      <a:pt x="0" y="24"/>
                    </a:lnTo>
                    <a:lnTo>
                      <a:pt x="3" y="35"/>
                    </a:lnTo>
                    <a:lnTo>
                      <a:pt x="14" y="44"/>
                    </a:lnTo>
                    <a:lnTo>
                      <a:pt x="29" y="47"/>
                    </a:lnTo>
                    <a:lnTo>
                      <a:pt x="41" y="44"/>
                    </a:lnTo>
                    <a:lnTo>
                      <a:pt x="50" y="35"/>
                    </a:lnTo>
                    <a:lnTo>
                      <a:pt x="54" y="24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9" name="Freeform 73"/>
              <p:cNvSpPr>
                <a:spLocks/>
              </p:cNvSpPr>
              <p:nvPr/>
            </p:nvSpPr>
            <p:spPr bwMode="auto">
              <a:xfrm>
                <a:off x="2652" y="2252"/>
                <a:ext cx="52" cy="48"/>
              </a:xfrm>
              <a:custGeom>
                <a:avLst/>
                <a:gdLst>
                  <a:gd name="T0" fmla="*/ 51 w 52"/>
                  <a:gd name="T1" fmla="*/ 22 h 48"/>
                  <a:gd name="T2" fmla="*/ 50 w 52"/>
                  <a:gd name="T3" fmla="*/ 12 h 48"/>
                  <a:gd name="T4" fmla="*/ 40 w 52"/>
                  <a:gd name="T5" fmla="*/ 4 h 48"/>
                  <a:gd name="T6" fmla="*/ 27 w 52"/>
                  <a:gd name="T7" fmla="*/ 0 h 48"/>
                  <a:gd name="T8" fmla="*/ 13 w 52"/>
                  <a:gd name="T9" fmla="*/ 4 h 48"/>
                  <a:gd name="T10" fmla="*/ 4 w 52"/>
                  <a:gd name="T11" fmla="*/ 12 h 48"/>
                  <a:gd name="T12" fmla="*/ 0 w 52"/>
                  <a:gd name="T13" fmla="*/ 22 h 48"/>
                  <a:gd name="T14" fmla="*/ 4 w 52"/>
                  <a:gd name="T15" fmla="*/ 35 h 48"/>
                  <a:gd name="T16" fmla="*/ 13 w 52"/>
                  <a:gd name="T17" fmla="*/ 44 h 48"/>
                  <a:gd name="T18" fmla="*/ 27 w 52"/>
                  <a:gd name="T19" fmla="*/ 47 h 48"/>
                  <a:gd name="T20" fmla="*/ 40 w 52"/>
                  <a:gd name="T21" fmla="*/ 44 h 48"/>
                  <a:gd name="T22" fmla="*/ 50 w 52"/>
                  <a:gd name="T23" fmla="*/ 35 h 48"/>
                  <a:gd name="T24" fmla="*/ 51 w 52"/>
                  <a:gd name="T25" fmla="*/ 22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"/>
                  <a:gd name="T40" fmla="*/ 0 h 48"/>
                  <a:gd name="T41" fmla="*/ 52 w 52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" h="48">
                    <a:moveTo>
                      <a:pt x="51" y="22"/>
                    </a:moveTo>
                    <a:lnTo>
                      <a:pt x="50" y="12"/>
                    </a:lnTo>
                    <a:lnTo>
                      <a:pt x="40" y="4"/>
                    </a:lnTo>
                    <a:lnTo>
                      <a:pt x="27" y="0"/>
                    </a:lnTo>
                    <a:lnTo>
                      <a:pt x="13" y="4"/>
                    </a:lnTo>
                    <a:lnTo>
                      <a:pt x="4" y="12"/>
                    </a:lnTo>
                    <a:lnTo>
                      <a:pt x="0" y="22"/>
                    </a:lnTo>
                    <a:lnTo>
                      <a:pt x="4" y="35"/>
                    </a:lnTo>
                    <a:lnTo>
                      <a:pt x="13" y="44"/>
                    </a:lnTo>
                    <a:lnTo>
                      <a:pt x="27" y="47"/>
                    </a:lnTo>
                    <a:lnTo>
                      <a:pt x="40" y="44"/>
                    </a:lnTo>
                    <a:lnTo>
                      <a:pt x="50" y="35"/>
                    </a:lnTo>
                    <a:lnTo>
                      <a:pt x="51" y="22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0" name="Freeform 74"/>
              <p:cNvSpPr>
                <a:spLocks/>
              </p:cNvSpPr>
              <p:nvPr/>
            </p:nvSpPr>
            <p:spPr bwMode="auto">
              <a:xfrm>
                <a:off x="2557" y="2252"/>
                <a:ext cx="57" cy="48"/>
              </a:xfrm>
              <a:custGeom>
                <a:avLst/>
                <a:gdLst>
                  <a:gd name="T0" fmla="*/ 56 w 57"/>
                  <a:gd name="T1" fmla="*/ 23 h 48"/>
                  <a:gd name="T2" fmla="*/ 53 w 57"/>
                  <a:gd name="T3" fmla="*/ 12 h 48"/>
                  <a:gd name="T4" fmla="*/ 44 w 57"/>
                  <a:gd name="T5" fmla="*/ 3 h 48"/>
                  <a:gd name="T6" fmla="*/ 28 w 57"/>
                  <a:gd name="T7" fmla="*/ 0 h 48"/>
                  <a:gd name="T8" fmla="*/ 16 w 57"/>
                  <a:gd name="T9" fmla="*/ 3 h 48"/>
                  <a:gd name="T10" fmla="*/ 3 w 57"/>
                  <a:gd name="T11" fmla="*/ 12 h 48"/>
                  <a:gd name="T12" fmla="*/ 0 w 57"/>
                  <a:gd name="T13" fmla="*/ 23 h 48"/>
                  <a:gd name="T14" fmla="*/ 3 w 57"/>
                  <a:gd name="T15" fmla="*/ 36 h 48"/>
                  <a:gd name="T16" fmla="*/ 16 w 57"/>
                  <a:gd name="T17" fmla="*/ 44 h 48"/>
                  <a:gd name="T18" fmla="*/ 28 w 57"/>
                  <a:gd name="T19" fmla="*/ 47 h 48"/>
                  <a:gd name="T20" fmla="*/ 44 w 57"/>
                  <a:gd name="T21" fmla="*/ 44 h 48"/>
                  <a:gd name="T22" fmla="*/ 53 w 57"/>
                  <a:gd name="T23" fmla="*/ 36 h 48"/>
                  <a:gd name="T24" fmla="*/ 56 w 57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48"/>
                  <a:gd name="T41" fmla="*/ 57 w 57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48">
                    <a:moveTo>
                      <a:pt x="56" y="23"/>
                    </a:moveTo>
                    <a:lnTo>
                      <a:pt x="53" y="12"/>
                    </a:lnTo>
                    <a:lnTo>
                      <a:pt x="44" y="3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6" y="44"/>
                    </a:lnTo>
                    <a:lnTo>
                      <a:pt x="28" y="47"/>
                    </a:lnTo>
                    <a:lnTo>
                      <a:pt x="44" y="44"/>
                    </a:lnTo>
                    <a:lnTo>
                      <a:pt x="53" y="36"/>
                    </a:lnTo>
                    <a:lnTo>
                      <a:pt x="56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1" name="Freeform 75"/>
              <p:cNvSpPr>
                <a:spLocks/>
              </p:cNvSpPr>
              <p:nvPr/>
            </p:nvSpPr>
            <p:spPr bwMode="auto">
              <a:xfrm>
                <a:off x="2468" y="2252"/>
                <a:ext cx="55" cy="48"/>
              </a:xfrm>
              <a:custGeom>
                <a:avLst/>
                <a:gdLst>
                  <a:gd name="T0" fmla="*/ 54 w 55"/>
                  <a:gd name="T1" fmla="*/ 23 h 48"/>
                  <a:gd name="T2" fmla="*/ 51 w 55"/>
                  <a:gd name="T3" fmla="*/ 12 h 48"/>
                  <a:gd name="T4" fmla="*/ 41 w 55"/>
                  <a:gd name="T5" fmla="*/ 3 h 48"/>
                  <a:gd name="T6" fmla="*/ 27 w 55"/>
                  <a:gd name="T7" fmla="*/ 0 h 48"/>
                  <a:gd name="T8" fmla="*/ 15 w 55"/>
                  <a:gd name="T9" fmla="*/ 3 h 48"/>
                  <a:gd name="T10" fmla="*/ 3 w 55"/>
                  <a:gd name="T11" fmla="*/ 12 h 48"/>
                  <a:gd name="T12" fmla="*/ 0 w 55"/>
                  <a:gd name="T13" fmla="*/ 23 h 48"/>
                  <a:gd name="T14" fmla="*/ 3 w 55"/>
                  <a:gd name="T15" fmla="*/ 36 h 48"/>
                  <a:gd name="T16" fmla="*/ 15 w 55"/>
                  <a:gd name="T17" fmla="*/ 44 h 48"/>
                  <a:gd name="T18" fmla="*/ 27 w 55"/>
                  <a:gd name="T19" fmla="*/ 47 h 48"/>
                  <a:gd name="T20" fmla="*/ 41 w 55"/>
                  <a:gd name="T21" fmla="*/ 44 h 48"/>
                  <a:gd name="T22" fmla="*/ 51 w 55"/>
                  <a:gd name="T23" fmla="*/ 36 h 48"/>
                  <a:gd name="T24" fmla="*/ 54 w 55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8"/>
                  <a:gd name="T41" fmla="*/ 55 w 55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8">
                    <a:moveTo>
                      <a:pt x="54" y="23"/>
                    </a:moveTo>
                    <a:lnTo>
                      <a:pt x="51" y="12"/>
                    </a:lnTo>
                    <a:lnTo>
                      <a:pt x="41" y="3"/>
                    </a:lnTo>
                    <a:lnTo>
                      <a:pt x="27" y="0"/>
                    </a:lnTo>
                    <a:lnTo>
                      <a:pt x="15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5" y="44"/>
                    </a:lnTo>
                    <a:lnTo>
                      <a:pt x="27" y="47"/>
                    </a:lnTo>
                    <a:lnTo>
                      <a:pt x="41" y="44"/>
                    </a:lnTo>
                    <a:lnTo>
                      <a:pt x="51" y="36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2" name="Freeform 76"/>
              <p:cNvSpPr>
                <a:spLocks/>
              </p:cNvSpPr>
              <p:nvPr/>
            </p:nvSpPr>
            <p:spPr bwMode="auto">
              <a:xfrm>
                <a:off x="2377" y="2252"/>
                <a:ext cx="54" cy="48"/>
              </a:xfrm>
              <a:custGeom>
                <a:avLst/>
                <a:gdLst>
                  <a:gd name="T0" fmla="*/ 53 w 54"/>
                  <a:gd name="T1" fmla="*/ 23 h 48"/>
                  <a:gd name="T2" fmla="*/ 49 w 54"/>
                  <a:gd name="T3" fmla="*/ 12 h 48"/>
                  <a:gd name="T4" fmla="*/ 40 w 54"/>
                  <a:gd name="T5" fmla="*/ 3 h 48"/>
                  <a:gd name="T6" fmla="*/ 28 w 54"/>
                  <a:gd name="T7" fmla="*/ 0 h 48"/>
                  <a:gd name="T8" fmla="*/ 15 w 54"/>
                  <a:gd name="T9" fmla="*/ 3 h 48"/>
                  <a:gd name="T10" fmla="*/ 4 w 54"/>
                  <a:gd name="T11" fmla="*/ 12 h 48"/>
                  <a:gd name="T12" fmla="*/ 0 w 54"/>
                  <a:gd name="T13" fmla="*/ 23 h 48"/>
                  <a:gd name="T14" fmla="*/ 4 w 54"/>
                  <a:gd name="T15" fmla="*/ 36 h 48"/>
                  <a:gd name="T16" fmla="*/ 15 w 54"/>
                  <a:gd name="T17" fmla="*/ 44 h 48"/>
                  <a:gd name="T18" fmla="*/ 28 w 54"/>
                  <a:gd name="T19" fmla="*/ 47 h 48"/>
                  <a:gd name="T20" fmla="*/ 40 w 54"/>
                  <a:gd name="T21" fmla="*/ 44 h 48"/>
                  <a:gd name="T22" fmla="*/ 49 w 54"/>
                  <a:gd name="T23" fmla="*/ 36 h 48"/>
                  <a:gd name="T24" fmla="*/ 53 w 54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48"/>
                  <a:gd name="T41" fmla="*/ 54 w 54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48">
                    <a:moveTo>
                      <a:pt x="53" y="23"/>
                    </a:moveTo>
                    <a:lnTo>
                      <a:pt x="49" y="12"/>
                    </a:lnTo>
                    <a:lnTo>
                      <a:pt x="40" y="3"/>
                    </a:lnTo>
                    <a:lnTo>
                      <a:pt x="28" y="0"/>
                    </a:lnTo>
                    <a:lnTo>
                      <a:pt x="15" y="3"/>
                    </a:lnTo>
                    <a:lnTo>
                      <a:pt x="4" y="12"/>
                    </a:lnTo>
                    <a:lnTo>
                      <a:pt x="0" y="23"/>
                    </a:lnTo>
                    <a:lnTo>
                      <a:pt x="4" y="36"/>
                    </a:lnTo>
                    <a:lnTo>
                      <a:pt x="15" y="44"/>
                    </a:lnTo>
                    <a:lnTo>
                      <a:pt x="28" y="47"/>
                    </a:lnTo>
                    <a:lnTo>
                      <a:pt x="40" y="44"/>
                    </a:lnTo>
                    <a:lnTo>
                      <a:pt x="49" y="36"/>
                    </a:lnTo>
                    <a:lnTo>
                      <a:pt x="53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3" name="Freeform 77"/>
              <p:cNvSpPr>
                <a:spLocks/>
              </p:cNvSpPr>
              <p:nvPr/>
            </p:nvSpPr>
            <p:spPr bwMode="auto">
              <a:xfrm>
                <a:off x="2284" y="2252"/>
                <a:ext cx="54" cy="48"/>
              </a:xfrm>
              <a:custGeom>
                <a:avLst/>
                <a:gdLst>
                  <a:gd name="T0" fmla="*/ 53 w 54"/>
                  <a:gd name="T1" fmla="*/ 23 h 48"/>
                  <a:gd name="T2" fmla="*/ 50 w 54"/>
                  <a:gd name="T3" fmla="*/ 12 h 48"/>
                  <a:gd name="T4" fmla="*/ 41 w 54"/>
                  <a:gd name="T5" fmla="*/ 3 h 48"/>
                  <a:gd name="T6" fmla="*/ 28 w 54"/>
                  <a:gd name="T7" fmla="*/ 0 h 48"/>
                  <a:gd name="T8" fmla="*/ 15 w 54"/>
                  <a:gd name="T9" fmla="*/ 3 h 48"/>
                  <a:gd name="T10" fmla="*/ 4 w 54"/>
                  <a:gd name="T11" fmla="*/ 12 h 48"/>
                  <a:gd name="T12" fmla="*/ 0 w 54"/>
                  <a:gd name="T13" fmla="*/ 23 h 48"/>
                  <a:gd name="T14" fmla="*/ 4 w 54"/>
                  <a:gd name="T15" fmla="*/ 36 h 48"/>
                  <a:gd name="T16" fmla="*/ 15 w 54"/>
                  <a:gd name="T17" fmla="*/ 44 h 48"/>
                  <a:gd name="T18" fmla="*/ 28 w 54"/>
                  <a:gd name="T19" fmla="*/ 47 h 48"/>
                  <a:gd name="T20" fmla="*/ 41 w 54"/>
                  <a:gd name="T21" fmla="*/ 44 h 48"/>
                  <a:gd name="T22" fmla="*/ 50 w 54"/>
                  <a:gd name="T23" fmla="*/ 36 h 48"/>
                  <a:gd name="T24" fmla="*/ 53 w 54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48"/>
                  <a:gd name="T41" fmla="*/ 54 w 54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48">
                    <a:moveTo>
                      <a:pt x="53" y="23"/>
                    </a:moveTo>
                    <a:lnTo>
                      <a:pt x="50" y="12"/>
                    </a:lnTo>
                    <a:lnTo>
                      <a:pt x="41" y="3"/>
                    </a:lnTo>
                    <a:lnTo>
                      <a:pt x="28" y="0"/>
                    </a:lnTo>
                    <a:lnTo>
                      <a:pt x="15" y="3"/>
                    </a:lnTo>
                    <a:lnTo>
                      <a:pt x="4" y="12"/>
                    </a:lnTo>
                    <a:lnTo>
                      <a:pt x="0" y="23"/>
                    </a:lnTo>
                    <a:lnTo>
                      <a:pt x="4" y="36"/>
                    </a:lnTo>
                    <a:lnTo>
                      <a:pt x="15" y="44"/>
                    </a:lnTo>
                    <a:lnTo>
                      <a:pt x="28" y="47"/>
                    </a:lnTo>
                    <a:lnTo>
                      <a:pt x="41" y="44"/>
                    </a:lnTo>
                    <a:lnTo>
                      <a:pt x="50" y="36"/>
                    </a:lnTo>
                    <a:lnTo>
                      <a:pt x="53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4" name="Freeform 78"/>
              <p:cNvSpPr>
                <a:spLocks/>
              </p:cNvSpPr>
              <p:nvPr/>
            </p:nvSpPr>
            <p:spPr bwMode="auto">
              <a:xfrm>
                <a:off x="2194" y="2252"/>
                <a:ext cx="52" cy="48"/>
              </a:xfrm>
              <a:custGeom>
                <a:avLst/>
                <a:gdLst>
                  <a:gd name="T0" fmla="*/ 51 w 52"/>
                  <a:gd name="T1" fmla="*/ 23 h 48"/>
                  <a:gd name="T2" fmla="*/ 48 w 52"/>
                  <a:gd name="T3" fmla="*/ 12 h 48"/>
                  <a:gd name="T4" fmla="*/ 38 w 52"/>
                  <a:gd name="T5" fmla="*/ 3 h 48"/>
                  <a:gd name="T6" fmla="*/ 26 w 52"/>
                  <a:gd name="T7" fmla="*/ 0 h 48"/>
                  <a:gd name="T8" fmla="*/ 13 w 52"/>
                  <a:gd name="T9" fmla="*/ 3 h 48"/>
                  <a:gd name="T10" fmla="*/ 3 w 52"/>
                  <a:gd name="T11" fmla="*/ 12 h 48"/>
                  <a:gd name="T12" fmla="*/ 0 w 52"/>
                  <a:gd name="T13" fmla="*/ 23 h 48"/>
                  <a:gd name="T14" fmla="*/ 3 w 52"/>
                  <a:gd name="T15" fmla="*/ 36 h 48"/>
                  <a:gd name="T16" fmla="*/ 13 w 52"/>
                  <a:gd name="T17" fmla="*/ 44 h 48"/>
                  <a:gd name="T18" fmla="*/ 26 w 52"/>
                  <a:gd name="T19" fmla="*/ 47 h 48"/>
                  <a:gd name="T20" fmla="*/ 38 w 52"/>
                  <a:gd name="T21" fmla="*/ 44 h 48"/>
                  <a:gd name="T22" fmla="*/ 48 w 52"/>
                  <a:gd name="T23" fmla="*/ 36 h 48"/>
                  <a:gd name="T24" fmla="*/ 51 w 52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"/>
                  <a:gd name="T40" fmla="*/ 0 h 48"/>
                  <a:gd name="T41" fmla="*/ 52 w 52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" h="48">
                    <a:moveTo>
                      <a:pt x="51" y="23"/>
                    </a:moveTo>
                    <a:lnTo>
                      <a:pt x="48" y="12"/>
                    </a:lnTo>
                    <a:lnTo>
                      <a:pt x="38" y="3"/>
                    </a:lnTo>
                    <a:lnTo>
                      <a:pt x="26" y="0"/>
                    </a:lnTo>
                    <a:lnTo>
                      <a:pt x="13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3" y="44"/>
                    </a:lnTo>
                    <a:lnTo>
                      <a:pt x="26" y="47"/>
                    </a:lnTo>
                    <a:lnTo>
                      <a:pt x="38" y="44"/>
                    </a:lnTo>
                    <a:lnTo>
                      <a:pt x="48" y="36"/>
                    </a:lnTo>
                    <a:lnTo>
                      <a:pt x="51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5" name="Freeform 79"/>
              <p:cNvSpPr>
                <a:spLocks/>
              </p:cNvSpPr>
              <p:nvPr/>
            </p:nvSpPr>
            <p:spPr bwMode="auto">
              <a:xfrm>
                <a:off x="2101" y="2252"/>
                <a:ext cx="55" cy="48"/>
              </a:xfrm>
              <a:custGeom>
                <a:avLst/>
                <a:gdLst>
                  <a:gd name="T0" fmla="*/ 54 w 55"/>
                  <a:gd name="T1" fmla="*/ 23 h 48"/>
                  <a:gd name="T2" fmla="*/ 51 w 55"/>
                  <a:gd name="T3" fmla="*/ 12 h 48"/>
                  <a:gd name="T4" fmla="*/ 42 w 55"/>
                  <a:gd name="T5" fmla="*/ 3 h 48"/>
                  <a:gd name="T6" fmla="*/ 29 w 55"/>
                  <a:gd name="T7" fmla="*/ 0 h 48"/>
                  <a:gd name="T8" fmla="*/ 15 w 55"/>
                  <a:gd name="T9" fmla="*/ 3 h 48"/>
                  <a:gd name="T10" fmla="*/ 5 w 55"/>
                  <a:gd name="T11" fmla="*/ 12 h 48"/>
                  <a:gd name="T12" fmla="*/ 0 w 55"/>
                  <a:gd name="T13" fmla="*/ 23 h 48"/>
                  <a:gd name="T14" fmla="*/ 5 w 55"/>
                  <a:gd name="T15" fmla="*/ 36 h 48"/>
                  <a:gd name="T16" fmla="*/ 15 w 55"/>
                  <a:gd name="T17" fmla="*/ 44 h 48"/>
                  <a:gd name="T18" fmla="*/ 29 w 55"/>
                  <a:gd name="T19" fmla="*/ 47 h 48"/>
                  <a:gd name="T20" fmla="*/ 42 w 55"/>
                  <a:gd name="T21" fmla="*/ 44 h 48"/>
                  <a:gd name="T22" fmla="*/ 51 w 55"/>
                  <a:gd name="T23" fmla="*/ 36 h 48"/>
                  <a:gd name="T24" fmla="*/ 54 w 55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8"/>
                  <a:gd name="T41" fmla="*/ 55 w 55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8">
                    <a:moveTo>
                      <a:pt x="54" y="23"/>
                    </a:moveTo>
                    <a:lnTo>
                      <a:pt x="51" y="12"/>
                    </a:lnTo>
                    <a:lnTo>
                      <a:pt x="42" y="3"/>
                    </a:lnTo>
                    <a:lnTo>
                      <a:pt x="29" y="0"/>
                    </a:lnTo>
                    <a:lnTo>
                      <a:pt x="15" y="3"/>
                    </a:lnTo>
                    <a:lnTo>
                      <a:pt x="5" y="12"/>
                    </a:lnTo>
                    <a:lnTo>
                      <a:pt x="0" y="23"/>
                    </a:lnTo>
                    <a:lnTo>
                      <a:pt x="5" y="36"/>
                    </a:lnTo>
                    <a:lnTo>
                      <a:pt x="15" y="44"/>
                    </a:lnTo>
                    <a:lnTo>
                      <a:pt x="29" y="47"/>
                    </a:lnTo>
                    <a:lnTo>
                      <a:pt x="42" y="44"/>
                    </a:lnTo>
                    <a:lnTo>
                      <a:pt x="51" y="36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6" name="Freeform 80"/>
              <p:cNvSpPr>
                <a:spLocks/>
              </p:cNvSpPr>
              <p:nvPr/>
            </p:nvSpPr>
            <p:spPr bwMode="auto">
              <a:xfrm>
                <a:off x="2011" y="2252"/>
                <a:ext cx="53" cy="48"/>
              </a:xfrm>
              <a:custGeom>
                <a:avLst/>
                <a:gdLst>
                  <a:gd name="T0" fmla="*/ 52 w 53"/>
                  <a:gd name="T1" fmla="*/ 23 h 48"/>
                  <a:gd name="T2" fmla="*/ 48 w 53"/>
                  <a:gd name="T3" fmla="*/ 12 h 48"/>
                  <a:gd name="T4" fmla="*/ 39 w 53"/>
                  <a:gd name="T5" fmla="*/ 3 h 48"/>
                  <a:gd name="T6" fmla="*/ 27 w 53"/>
                  <a:gd name="T7" fmla="*/ 0 h 48"/>
                  <a:gd name="T8" fmla="*/ 14 w 53"/>
                  <a:gd name="T9" fmla="*/ 3 h 48"/>
                  <a:gd name="T10" fmla="*/ 4 w 53"/>
                  <a:gd name="T11" fmla="*/ 12 h 48"/>
                  <a:gd name="T12" fmla="*/ 0 w 53"/>
                  <a:gd name="T13" fmla="*/ 23 h 48"/>
                  <a:gd name="T14" fmla="*/ 4 w 53"/>
                  <a:gd name="T15" fmla="*/ 36 h 48"/>
                  <a:gd name="T16" fmla="*/ 14 w 53"/>
                  <a:gd name="T17" fmla="*/ 44 h 48"/>
                  <a:gd name="T18" fmla="*/ 27 w 53"/>
                  <a:gd name="T19" fmla="*/ 47 h 48"/>
                  <a:gd name="T20" fmla="*/ 39 w 53"/>
                  <a:gd name="T21" fmla="*/ 44 h 48"/>
                  <a:gd name="T22" fmla="*/ 48 w 53"/>
                  <a:gd name="T23" fmla="*/ 36 h 48"/>
                  <a:gd name="T24" fmla="*/ 52 w 53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48"/>
                  <a:gd name="T41" fmla="*/ 53 w 53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48">
                    <a:moveTo>
                      <a:pt x="52" y="23"/>
                    </a:moveTo>
                    <a:lnTo>
                      <a:pt x="48" y="12"/>
                    </a:lnTo>
                    <a:lnTo>
                      <a:pt x="39" y="3"/>
                    </a:lnTo>
                    <a:lnTo>
                      <a:pt x="27" y="0"/>
                    </a:lnTo>
                    <a:lnTo>
                      <a:pt x="14" y="3"/>
                    </a:lnTo>
                    <a:lnTo>
                      <a:pt x="4" y="12"/>
                    </a:lnTo>
                    <a:lnTo>
                      <a:pt x="0" y="23"/>
                    </a:lnTo>
                    <a:lnTo>
                      <a:pt x="4" y="36"/>
                    </a:lnTo>
                    <a:lnTo>
                      <a:pt x="14" y="44"/>
                    </a:lnTo>
                    <a:lnTo>
                      <a:pt x="27" y="47"/>
                    </a:lnTo>
                    <a:lnTo>
                      <a:pt x="39" y="44"/>
                    </a:lnTo>
                    <a:lnTo>
                      <a:pt x="48" y="36"/>
                    </a:lnTo>
                    <a:lnTo>
                      <a:pt x="52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7" name="Freeform 81"/>
              <p:cNvSpPr>
                <a:spLocks/>
              </p:cNvSpPr>
              <p:nvPr/>
            </p:nvSpPr>
            <p:spPr bwMode="auto">
              <a:xfrm>
                <a:off x="1918" y="2252"/>
                <a:ext cx="53" cy="48"/>
              </a:xfrm>
              <a:custGeom>
                <a:avLst/>
                <a:gdLst>
                  <a:gd name="T0" fmla="*/ 52 w 53"/>
                  <a:gd name="T1" fmla="*/ 23 h 48"/>
                  <a:gd name="T2" fmla="*/ 46 w 53"/>
                  <a:gd name="T3" fmla="*/ 12 h 48"/>
                  <a:gd name="T4" fmla="*/ 39 w 53"/>
                  <a:gd name="T5" fmla="*/ 3 h 48"/>
                  <a:gd name="T6" fmla="*/ 25 w 53"/>
                  <a:gd name="T7" fmla="*/ 0 h 48"/>
                  <a:gd name="T8" fmla="*/ 13 w 53"/>
                  <a:gd name="T9" fmla="*/ 3 h 48"/>
                  <a:gd name="T10" fmla="*/ 3 w 53"/>
                  <a:gd name="T11" fmla="*/ 12 h 48"/>
                  <a:gd name="T12" fmla="*/ 0 w 53"/>
                  <a:gd name="T13" fmla="*/ 23 h 48"/>
                  <a:gd name="T14" fmla="*/ 3 w 53"/>
                  <a:gd name="T15" fmla="*/ 36 h 48"/>
                  <a:gd name="T16" fmla="*/ 13 w 53"/>
                  <a:gd name="T17" fmla="*/ 44 h 48"/>
                  <a:gd name="T18" fmla="*/ 25 w 53"/>
                  <a:gd name="T19" fmla="*/ 47 h 48"/>
                  <a:gd name="T20" fmla="*/ 39 w 53"/>
                  <a:gd name="T21" fmla="*/ 44 h 48"/>
                  <a:gd name="T22" fmla="*/ 46 w 53"/>
                  <a:gd name="T23" fmla="*/ 36 h 48"/>
                  <a:gd name="T24" fmla="*/ 52 w 53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48"/>
                  <a:gd name="T41" fmla="*/ 53 w 53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48">
                    <a:moveTo>
                      <a:pt x="52" y="23"/>
                    </a:moveTo>
                    <a:lnTo>
                      <a:pt x="46" y="12"/>
                    </a:lnTo>
                    <a:lnTo>
                      <a:pt x="39" y="3"/>
                    </a:lnTo>
                    <a:lnTo>
                      <a:pt x="25" y="0"/>
                    </a:lnTo>
                    <a:lnTo>
                      <a:pt x="13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3" y="44"/>
                    </a:lnTo>
                    <a:lnTo>
                      <a:pt x="25" y="47"/>
                    </a:lnTo>
                    <a:lnTo>
                      <a:pt x="39" y="44"/>
                    </a:lnTo>
                    <a:lnTo>
                      <a:pt x="46" y="36"/>
                    </a:lnTo>
                    <a:lnTo>
                      <a:pt x="52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8" name="Freeform 82"/>
              <p:cNvSpPr>
                <a:spLocks/>
              </p:cNvSpPr>
              <p:nvPr/>
            </p:nvSpPr>
            <p:spPr bwMode="auto">
              <a:xfrm>
                <a:off x="1825" y="2252"/>
                <a:ext cx="55" cy="48"/>
              </a:xfrm>
              <a:custGeom>
                <a:avLst/>
                <a:gdLst>
                  <a:gd name="T0" fmla="*/ 54 w 55"/>
                  <a:gd name="T1" fmla="*/ 23 h 48"/>
                  <a:gd name="T2" fmla="*/ 51 w 55"/>
                  <a:gd name="T3" fmla="*/ 12 h 48"/>
                  <a:gd name="T4" fmla="*/ 39 w 55"/>
                  <a:gd name="T5" fmla="*/ 3 h 48"/>
                  <a:gd name="T6" fmla="*/ 28 w 55"/>
                  <a:gd name="T7" fmla="*/ 0 h 48"/>
                  <a:gd name="T8" fmla="*/ 15 w 55"/>
                  <a:gd name="T9" fmla="*/ 3 h 48"/>
                  <a:gd name="T10" fmla="*/ 3 w 55"/>
                  <a:gd name="T11" fmla="*/ 12 h 48"/>
                  <a:gd name="T12" fmla="*/ 0 w 55"/>
                  <a:gd name="T13" fmla="*/ 23 h 48"/>
                  <a:gd name="T14" fmla="*/ 3 w 55"/>
                  <a:gd name="T15" fmla="*/ 36 h 48"/>
                  <a:gd name="T16" fmla="*/ 15 w 55"/>
                  <a:gd name="T17" fmla="*/ 44 h 48"/>
                  <a:gd name="T18" fmla="*/ 28 w 55"/>
                  <a:gd name="T19" fmla="*/ 47 h 48"/>
                  <a:gd name="T20" fmla="*/ 39 w 55"/>
                  <a:gd name="T21" fmla="*/ 44 h 48"/>
                  <a:gd name="T22" fmla="*/ 51 w 55"/>
                  <a:gd name="T23" fmla="*/ 36 h 48"/>
                  <a:gd name="T24" fmla="*/ 54 w 55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8"/>
                  <a:gd name="T41" fmla="*/ 55 w 55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8">
                    <a:moveTo>
                      <a:pt x="54" y="23"/>
                    </a:moveTo>
                    <a:lnTo>
                      <a:pt x="51" y="12"/>
                    </a:lnTo>
                    <a:lnTo>
                      <a:pt x="39" y="3"/>
                    </a:lnTo>
                    <a:lnTo>
                      <a:pt x="28" y="0"/>
                    </a:lnTo>
                    <a:lnTo>
                      <a:pt x="15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5" y="44"/>
                    </a:lnTo>
                    <a:lnTo>
                      <a:pt x="28" y="47"/>
                    </a:lnTo>
                    <a:lnTo>
                      <a:pt x="39" y="44"/>
                    </a:lnTo>
                    <a:lnTo>
                      <a:pt x="51" y="36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9" name="Freeform 83"/>
              <p:cNvSpPr>
                <a:spLocks/>
              </p:cNvSpPr>
              <p:nvPr/>
            </p:nvSpPr>
            <p:spPr bwMode="auto">
              <a:xfrm>
                <a:off x="1735" y="2252"/>
                <a:ext cx="55" cy="48"/>
              </a:xfrm>
              <a:custGeom>
                <a:avLst/>
                <a:gdLst>
                  <a:gd name="T0" fmla="*/ 54 w 55"/>
                  <a:gd name="T1" fmla="*/ 23 h 48"/>
                  <a:gd name="T2" fmla="*/ 50 w 55"/>
                  <a:gd name="T3" fmla="*/ 12 h 48"/>
                  <a:gd name="T4" fmla="*/ 41 w 55"/>
                  <a:gd name="T5" fmla="*/ 3 h 48"/>
                  <a:gd name="T6" fmla="*/ 26 w 55"/>
                  <a:gd name="T7" fmla="*/ 0 h 48"/>
                  <a:gd name="T8" fmla="*/ 14 w 55"/>
                  <a:gd name="T9" fmla="*/ 3 h 48"/>
                  <a:gd name="T10" fmla="*/ 3 w 55"/>
                  <a:gd name="T11" fmla="*/ 12 h 48"/>
                  <a:gd name="T12" fmla="*/ 0 w 55"/>
                  <a:gd name="T13" fmla="*/ 23 h 48"/>
                  <a:gd name="T14" fmla="*/ 3 w 55"/>
                  <a:gd name="T15" fmla="*/ 36 h 48"/>
                  <a:gd name="T16" fmla="*/ 14 w 55"/>
                  <a:gd name="T17" fmla="*/ 44 h 48"/>
                  <a:gd name="T18" fmla="*/ 26 w 55"/>
                  <a:gd name="T19" fmla="*/ 47 h 48"/>
                  <a:gd name="T20" fmla="*/ 41 w 55"/>
                  <a:gd name="T21" fmla="*/ 44 h 48"/>
                  <a:gd name="T22" fmla="*/ 50 w 55"/>
                  <a:gd name="T23" fmla="*/ 36 h 48"/>
                  <a:gd name="T24" fmla="*/ 54 w 55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8"/>
                  <a:gd name="T41" fmla="*/ 55 w 55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8">
                    <a:moveTo>
                      <a:pt x="54" y="23"/>
                    </a:moveTo>
                    <a:lnTo>
                      <a:pt x="50" y="12"/>
                    </a:lnTo>
                    <a:lnTo>
                      <a:pt x="41" y="3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4" y="44"/>
                    </a:lnTo>
                    <a:lnTo>
                      <a:pt x="26" y="47"/>
                    </a:lnTo>
                    <a:lnTo>
                      <a:pt x="41" y="44"/>
                    </a:lnTo>
                    <a:lnTo>
                      <a:pt x="50" y="36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0" name="Freeform 84"/>
              <p:cNvSpPr>
                <a:spLocks/>
              </p:cNvSpPr>
              <p:nvPr/>
            </p:nvSpPr>
            <p:spPr bwMode="auto">
              <a:xfrm>
                <a:off x="1641" y="2252"/>
                <a:ext cx="57" cy="48"/>
              </a:xfrm>
              <a:custGeom>
                <a:avLst/>
                <a:gdLst>
                  <a:gd name="T0" fmla="*/ 56 w 57"/>
                  <a:gd name="T1" fmla="*/ 23 h 48"/>
                  <a:gd name="T2" fmla="*/ 51 w 57"/>
                  <a:gd name="T3" fmla="*/ 12 h 48"/>
                  <a:gd name="T4" fmla="*/ 44 w 57"/>
                  <a:gd name="T5" fmla="*/ 3 h 48"/>
                  <a:gd name="T6" fmla="*/ 29 w 57"/>
                  <a:gd name="T7" fmla="*/ 0 h 48"/>
                  <a:gd name="T8" fmla="*/ 15 w 57"/>
                  <a:gd name="T9" fmla="*/ 3 h 48"/>
                  <a:gd name="T10" fmla="*/ 5 w 57"/>
                  <a:gd name="T11" fmla="*/ 12 h 48"/>
                  <a:gd name="T12" fmla="*/ 0 w 57"/>
                  <a:gd name="T13" fmla="*/ 23 h 48"/>
                  <a:gd name="T14" fmla="*/ 5 w 57"/>
                  <a:gd name="T15" fmla="*/ 36 h 48"/>
                  <a:gd name="T16" fmla="*/ 15 w 57"/>
                  <a:gd name="T17" fmla="*/ 44 h 48"/>
                  <a:gd name="T18" fmla="*/ 29 w 57"/>
                  <a:gd name="T19" fmla="*/ 47 h 48"/>
                  <a:gd name="T20" fmla="*/ 44 w 57"/>
                  <a:gd name="T21" fmla="*/ 44 h 48"/>
                  <a:gd name="T22" fmla="*/ 51 w 57"/>
                  <a:gd name="T23" fmla="*/ 36 h 48"/>
                  <a:gd name="T24" fmla="*/ 56 w 57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48"/>
                  <a:gd name="T41" fmla="*/ 57 w 57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48">
                    <a:moveTo>
                      <a:pt x="56" y="23"/>
                    </a:moveTo>
                    <a:lnTo>
                      <a:pt x="51" y="12"/>
                    </a:lnTo>
                    <a:lnTo>
                      <a:pt x="44" y="3"/>
                    </a:lnTo>
                    <a:lnTo>
                      <a:pt x="29" y="0"/>
                    </a:lnTo>
                    <a:lnTo>
                      <a:pt x="15" y="3"/>
                    </a:lnTo>
                    <a:lnTo>
                      <a:pt x="5" y="12"/>
                    </a:lnTo>
                    <a:lnTo>
                      <a:pt x="0" y="23"/>
                    </a:lnTo>
                    <a:lnTo>
                      <a:pt x="5" y="36"/>
                    </a:lnTo>
                    <a:lnTo>
                      <a:pt x="15" y="44"/>
                    </a:lnTo>
                    <a:lnTo>
                      <a:pt x="29" y="47"/>
                    </a:lnTo>
                    <a:lnTo>
                      <a:pt x="44" y="44"/>
                    </a:lnTo>
                    <a:lnTo>
                      <a:pt x="51" y="36"/>
                    </a:lnTo>
                    <a:lnTo>
                      <a:pt x="56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1" name="Freeform 85"/>
              <p:cNvSpPr>
                <a:spLocks/>
              </p:cNvSpPr>
              <p:nvPr/>
            </p:nvSpPr>
            <p:spPr bwMode="auto">
              <a:xfrm>
                <a:off x="1551" y="2252"/>
                <a:ext cx="54" cy="48"/>
              </a:xfrm>
              <a:custGeom>
                <a:avLst/>
                <a:gdLst>
                  <a:gd name="T0" fmla="*/ 53 w 54"/>
                  <a:gd name="T1" fmla="*/ 23 h 48"/>
                  <a:gd name="T2" fmla="*/ 50 w 54"/>
                  <a:gd name="T3" fmla="*/ 12 h 48"/>
                  <a:gd name="T4" fmla="*/ 40 w 54"/>
                  <a:gd name="T5" fmla="*/ 3 h 48"/>
                  <a:gd name="T6" fmla="*/ 26 w 54"/>
                  <a:gd name="T7" fmla="*/ 0 h 48"/>
                  <a:gd name="T8" fmla="*/ 14 w 54"/>
                  <a:gd name="T9" fmla="*/ 3 h 48"/>
                  <a:gd name="T10" fmla="*/ 4 w 54"/>
                  <a:gd name="T11" fmla="*/ 12 h 48"/>
                  <a:gd name="T12" fmla="*/ 0 w 54"/>
                  <a:gd name="T13" fmla="*/ 23 h 48"/>
                  <a:gd name="T14" fmla="*/ 4 w 54"/>
                  <a:gd name="T15" fmla="*/ 36 h 48"/>
                  <a:gd name="T16" fmla="*/ 14 w 54"/>
                  <a:gd name="T17" fmla="*/ 44 h 48"/>
                  <a:gd name="T18" fmla="*/ 26 w 54"/>
                  <a:gd name="T19" fmla="*/ 47 h 48"/>
                  <a:gd name="T20" fmla="*/ 40 w 54"/>
                  <a:gd name="T21" fmla="*/ 44 h 48"/>
                  <a:gd name="T22" fmla="*/ 50 w 54"/>
                  <a:gd name="T23" fmla="*/ 36 h 48"/>
                  <a:gd name="T24" fmla="*/ 53 w 54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48"/>
                  <a:gd name="T41" fmla="*/ 54 w 54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48">
                    <a:moveTo>
                      <a:pt x="53" y="23"/>
                    </a:moveTo>
                    <a:lnTo>
                      <a:pt x="50" y="12"/>
                    </a:lnTo>
                    <a:lnTo>
                      <a:pt x="40" y="3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4" y="12"/>
                    </a:lnTo>
                    <a:lnTo>
                      <a:pt x="0" y="23"/>
                    </a:lnTo>
                    <a:lnTo>
                      <a:pt x="4" y="36"/>
                    </a:lnTo>
                    <a:lnTo>
                      <a:pt x="14" y="44"/>
                    </a:lnTo>
                    <a:lnTo>
                      <a:pt x="26" y="47"/>
                    </a:lnTo>
                    <a:lnTo>
                      <a:pt x="40" y="44"/>
                    </a:lnTo>
                    <a:lnTo>
                      <a:pt x="50" y="36"/>
                    </a:lnTo>
                    <a:lnTo>
                      <a:pt x="53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2" name="Freeform 86"/>
              <p:cNvSpPr>
                <a:spLocks/>
              </p:cNvSpPr>
              <p:nvPr/>
            </p:nvSpPr>
            <p:spPr bwMode="auto">
              <a:xfrm>
                <a:off x="1458" y="2252"/>
                <a:ext cx="59" cy="48"/>
              </a:xfrm>
              <a:custGeom>
                <a:avLst/>
                <a:gdLst>
                  <a:gd name="T0" fmla="*/ 58 w 59"/>
                  <a:gd name="T1" fmla="*/ 23 h 48"/>
                  <a:gd name="T2" fmla="*/ 53 w 59"/>
                  <a:gd name="T3" fmla="*/ 12 h 48"/>
                  <a:gd name="T4" fmla="*/ 42 w 59"/>
                  <a:gd name="T5" fmla="*/ 3 h 48"/>
                  <a:gd name="T6" fmla="*/ 28 w 59"/>
                  <a:gd name="T7" fmla="*/ 0 h 48"/>
                  <a:gd name="T8" fmla="*/ 16 w 59"/>
                  <a:gd name="T9" fmla="*/ 3 h 48"/>
                  <a:gd name="T10" fmla="*/ 3 w 59"/>
                  <a:gd name="T11" fmla="*/ 12 h 48"/>
                  <a:gd name="T12" fmla="*/ 0 w 59"/>
                  <a:gd name="T13" fmla="*/ 23 h 48"/>
                  <a:gd name="T14" fmla="*/ 3 w 59"/>
                  <a:gd name="T15" fmla="*/ 36 h 48"/>
                  <a:gd name="T16" fmla="*/ 16 w 59"/>
                  <a:gd name="T17" fmla="*/ 44 h 48"/>
                  <a:gd name="T18" fmla="*/ 28 w 59"/>
                  <a:gd name="T19" fmla="*/ 47 h 48"/>
                  <a:gd name="T20" fmla="*/ 42 w 59"/>
                  <a:gd name="T21" fmla="*/ 44 h 48"/>
                  <a:gd name="T22" fmla="*/ 53 w 59"/>
                  <a:gd name="T23" fmla="*/ 36 h 48"/>
                  <a:gd name="T24" fmla="*/ 58 w 59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9"/>
                  <a:gd name="T40" fmla="*/ 0 h 48"/>
                  <a:gd name="T41" fmla="*/ 59 w 59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9" h="48">
                    <a:moveTo>
                      <a:pt x="58" y="23"/>
                    </a:moveTo>
                    <a:lnTo>
                      <a:pt x="53" y="12"/>
                    </a:lnTo>
                    <a:lnTo>
                      <a:pt x="42" y="3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6" y="44"/>
                    </a:lnTo>
                    <a:lnTo>
                      <a:pt x="28" y="47"/>
                    </a:lnTo>
                    <a:lnTo>
                      <a:pt x="42" y="44"/>
                    </a:lnTo>
                    <a:lnTo>
                      <a:pt x="53" y="36"/>
                    </a:lnTo>
                    <a:lnTo>
                      <a:pt x="58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3" name="Freeform 87"/>
              <p:cNvSpPr>
                <a:spLocks/>
              </p:cNvSpPr>
              <p:nvPr/>
            </p:nvSpPr>
            <p:spPr bwMode="auto">
              <a:xfrm>
                <a:off x="1367" y="2252"/>
                <a:ext cx="57" cy="48"/>
              </a:xfrm>
              <a:custGeom>
                <a:avLst/>
                <a:gdLst>
                  <a:gd name="T0" fmla="*/ 56 w 57"/>
                  <a:gd name="T1" fmla="*/ 23 h 48"/>
                  <a:gd name="T2" fmla="*/ 53 w 57"/>
                  <a:gd name="T3" fmla="*/ 12 h 48"/>
                  <a:gd name="T4" fmla="*/ 41 w 57"/>
                  <a:gd name="T5" fmla="*/ 3 h 48"/>
                  <a:gd name="T6" fmla="*/ 27 w 57"/>
                  <a:gd name="T7" fmla="*/ 0 h 48"/>
                  <a:gd name="T8" fmla="*/ 15 w 57"/>
                  <a:gd name="T9" fmla="*/ 3 h 48"/>
                  <a:gd name="T10" fmla="*/ 5 w 57"/>
                  <a:gd name="T11" fmla="*/ 12 h 48"/>
                  <a:gd name="T12" fmla="*/ 0 w 57"/>
                  <a:gd name="T13" fmla="*/ 23 h 48"/>
                  <a:gd name="T14" fmla="*/ 5 w 57"/>
                  <a:gd name="T15" fmla="*/ 36 h 48"/>
                  <a:gd name="T16" fmla="*/ 15 w 57"/>
                  <a:gd name="T17" fmla="*/ 44 h 48"/>
                  <a:gd name="T18" fmla="*/ 27 w 57"/>
                  <a:gd name="T19" fmla="*/ 47 h 48"/>
                  <a:gd name="T20" fmla="*/ 41 w 57"/>
                  <a:gd name="T21" fmla="*/ 44 h 48"/>
                  <a:gd name="T22" fmla="*/ 53 w 57"/>
                  <a:gd name="T23" fmla="*/ 36 h 48"/>
                  <a:gd name="T24" fmla="*/ 56 w 57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48"/>
                  <a:gd name="T41" fmla="*/ 57 w 57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48">
                    <a:moveTo>
                      <a:pt x="56" y="23"/>
                    </a:moveTo>
                    <a:lnTo>
                      <a:pt x="53" y="12"/>
                    </a:lnTo>
                    <a:lnTo>
                      <a:pt x="41" y="3"/>
                    </a:lnTo>
                    <a:lnTo>
                      <a:pt x="27" y="0"/>
                    </a:lnTo>
                    <a:lnTo>
                      <a:pt x="15" y="3"/>
                    </a:lnTo>
                    <a:lnTo>
                      <a:pt x="5" y="12"/>
                    </a:lnTo>
                    <a:lnTo>
                      <a:pt x="0" y="23"/>
                    </a:lnTo>
                    <a:lnTo>
                      <a:pt x="5" y="36"/>
                    </a:lnTo>
                    <a:lnTo>
                      <a:pt x="15" y="44"/>
                    </a:lnTo>
                    <a:lnTo>
                      <a:pt x="27" y="47"/>
                    </a:lnTo>
                    <a:lnTo>
                      <a:pt x="41" y="44"/>
                    </a:lnTo>
                    <a:lnTo>
                      <a:pt x="53" y="36"/>
                    </a:lnTo>
                    <a:lnTo>
                      <a:pt x="56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4" name="Freeform 88"/>
              <p:cNvSpPr>
                <a:spLocks/>
              </p:cNvSpPr>
              <p:nvPr/>
            </p:nvSpPr>
            <p:spPr bwMode="auto">
              <a:xfrm>
                <a:off x="1275" y="2252"/>
                <a:ext cx="58" cy="48"/>
              </a:xfrm>
              <a:custGeom>
                <a:avLst/>
                <a:gdLst>
                  <a:gd name="T0" fmla="*/ 57 w 58"/>
                  <a:gd name="T1" fmla="*/ 23 h 48"/>
                  <a:gd name="T2" fmla="*/ 52 w 58"/>
                  <a:gd name="T3" fmla="*/ 12 h 48"/>
                  <a:gd name="T4" fmla="*/ 42 w 58"/>
                  <a:gd name="T5" fmla="*/ 3 h 48"/>
                  <a:gd name="T6" fmla="*/ 28 w 58"/>
                  <a:gd name="T7" fmla="*/ 0 h 48"/>
                  <a:gd name="T8" fmla="*/ 14 w 58"/>
                  <a:gd name="T9" fmla="*/ 3 h 48"/>
                  <a:gd name="T10" fmla="*/ 3 w 58"/>
                  <a:gd name="T11" fmla="*/ 12 h 48"/>
                  <a:gd name="T12" fmla="*/ 0 w 58"/>
                  <a:gd name="T13" fmla="*/ 23 h 48"/>
                  <a:gd name="T14" fmla="*/ 3 w 58"/>
                  <a:gd name="T15" fmla="*/ 36 h 48"/>
                  <a:gd name="T16" fmla="*/ 14 w 58"/>
                  <a:gd name="T17" fmla="*/ 44 h 48"/>
                  <a:gd name="T18" fmla="*/ 28 w 58"/>
                  <a:gd name="T19" fmla="*/ 47 h 48"/>
                  <a:gd name="T20" fmla="*/ 42 w 58"/>
                  <a:gd name="T21" fmla="*/ 44 h 48"/>
                  <a:gd name="T22" fmla="*/ 52 w 58"/>
                  <a:gd name="T23" fmla="*/ 36 h 48"/>
                  <a:gd name="T24" fmla="*/ 57 w 58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8"/>
                  <a:gd name="T40" fmla="*/ 0 h 48"/>
                  <a:gd name="T41" fmla="*/ 58 w 58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8" h="48">
                    <a:moveTo>
                      <a:pt x="57" y="23"/>
                    </a:moveTo>
                    <a:lnTo>
                      <a:pt x="52" y="12"/>
                    </a:lnTo>
                    <a:lnTo>
                      <a:pt x="42" y="3"/>
                    </a:lnTo>
                    <a:lnTo>
                      <a:pt x="28" y="0"/>
                    </a:lnTo>
                    <a:lnTo>
                      <a:pt x="14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4" y="44"/>
                    </a:lnTo>
                    <a:lnTo>
                      <a:pt x="28" y="47"/>
                    </a:lnTo>
                    <a:lnTo>
                      <a:pt x="42" y="44"/>
                    </a:lnTo>
                    <a:lnTo>
                      <a:pt x="52" y="36"/>
                    </a:lnTo>
                    <a:lnTo>
                      <a:pt x="57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5" name="Freeform 89"/>
              <p:cNvSpPr>
                <a:spLocks/>
              </p:cNvSpPr>
              <p:nvPr/>
            </p:nvSpPr>
            <p:spPr bwMode="auto">
              <a:xfrm>
                <a:off x="1182" y="2252"/>
                <a:ext cx="55" cy="48"/>
              </a:xfrm>
              <a:custGeom>
                <a:avLst/>
                <a:gdLst>
                  <a:gd name="T0" fmla="*/ 54 w 55"/>
                  <a:gd name="T1" fmla="*/ 23 h 48"/>
                  <a:gd name="T2" fmla="*/ 50 w 55"/>
                  <a:gd name="T3" fmla="*/ 12 h 48"/>
                  <a:gd name="T4" fmla="*/ 41 w 55"/>
                  <a:gd name="T5" fmla="*/ 3 h 48"/>
                  <a:gd name="T6" fmla="*/ 26 w 55"/>
                  <a:gd name="T7" fmla="*/ 0 h 48"/>
                  <a:gd name="T8" fmla="*/ 15 w 55"/>
                  <a:gd name="T9" fmla="*/ 3 h 48"/>
                  <a:gd name="T10" fmla="*/ 6 w 55"/>
                  <a:gd name="T11" fmla="*/ 12 h 48"/>
                  <a:gd name="T12" fmla="*/ 0 w 55"/>
                  <a:gd name="T13" fmla="*/ 23 h 48"/>
                  <a:gd name="T14" fmla="*/ 6 w 55"/>
                  <a:gd name="T15" fmla="*/ 36 h 48"/>
                  <a:gd name="T16" fmla="*/ 15 w 55"/>
                  <a:gd name="T17" fmla="*/ 44 h 48"/>
                  <a:gd name="T18" fmla="*/ 26 w 55"/>
                  <a:gd name="T19" fmla="*/ 47 h 48"/>
                  <a:gd name="T20" fmla="*/ 41 w 55"/>
                  <a:gd name="T21" fmla="*/ 44 h 48"/>
                  <a:gd name="T22" fmla="*/ 50 w 55"/>
                  <a:gd name="T23" fmla="*/ 36 h 48"/>
                  <a:gd name="T24" fmla="*/ 54 w 55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8"/>
                  <a:gd name="T41" fmla="*/ 55 w 55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8">
                    <a:moveTo>
                      <a:pt x="54" y="23"/>
                    </a:moveTo>
                    <a:lnTo>
                      <a:pt x="50" y="12"/>
                    </a:lnTo>
                    <a:lnTo>
                      <a:pt x="41" y="3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6" y="12"/>
                    </a:lnTo>
                    <a:lnTo>
                      <a:pt x="0" y="23"/>
                    </a:lnTo>
                    <a:lnTo>
                      <a:pt x="6" y="36"/>
                    </a:lnTo>
                    <a:lnTo>
                      <a:pt x="15" y="44"/>
                    </a:lnTo>
                    <a:lnTo>
                      <a:pt x="26" y="47"/>
                    </a:lnTo>
                    <a:lnTo>
                      <a:pt x="41" y="44"/>
                    </a:lnTo>
                    <a:lnTo>
                      <a:pt x="50" y="36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6" name="Freeform 90"/>
              <p:cNvSpPr>
                <a:spLocks/>
              </p:cNvSpPr>
              <p:nvPr/>
            </p:nvSpPr>
            <p:spPr bwMode="auto">
              <a:xfrm>
                <a:off x="1094" y="2252"/>
                <a:ext cx="53" cy="48"/>
              </a:xfrm>
              <a:custGeom>
                <a:avLst/>
                <a:gdLst>
                  <a:gd name="T0" fmla="*/ 52 w 53"/>
                  <a:gd name="T1" fmla="*/ 23 h 48"/>
                  <a:gd name="T2" fmla="*/ 48 w 53"/>
                  <a:gd name="T3" fmla="*/ 12 h 48"/>
                  <a:gd name="T4" fmla="*/ 39 w 53"/>
                  <a:gd name="T5" fmla="*/ 3 h 48"/>
                  <a:gd name="T6" fmla="*/ 25 w 53"/>
                  <a:gd name="T7" fmla="*/ 0 h 48"/>
                  <a:gd name="T8" fmla="*/ 14 w 53"/>
                  <a:gd name="T9" fmla="*/ 3 h 48"/>
                  <a:gd name="T10" fmla="*/ 3 w 53"/>
                  <a:gd name="T11" fmla="*/ 12 h 48"/>
                  <a:gd name="T12" fmla="*/ 0 w 53"/>
                  <a:gd name="T13" fmla="*/ 23 h 48"/>
                  <a:gd name="T14" fmla="*/ 3 w 53"/>
                  <a:gd name="T15" fmla="*/ 36 h 48"/>
                  <a:gd name="T16" fmla="*/ 14 w 53"/>
                  <a:gd name="T17" fmla="*/ 44 h 48"/>
                  <a:gd name="T18" fmla="*/ 25 w 53"/>
                  <a:gd name="T19" fmla="*/ 47 h 48"/>
                  <a:gd name="T20" fmla="*/ 39 w 53"/>
                  <a:gd name="T21" fmla="*/ 44 h 48"/>
                  <a:gd name="T22" fmla="*/ 48 w 53"/>
                  <a:gd name="T23" fmla="*/ 36 h 48"/>
                  <a:gd name="T24" fmla="*/ 52 w 53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48"/>
                  <a:gd name="T41" fmla="*/ 53 w 53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48">
                    <a:moveTo>
                      <a:pt x="52" y="23"/>
                    </a:moveTo>
                    <a:lnTo>
                      <a:pt x="48" y="12"/>
                    </a:lnTo>
                    <a:lnTo>
                      <a:pt x="39" y="3"/>
                    </a:lnTo>
                    <a:lnTo>
                      <a:pt x="25" y="0"/>
                    </a:lnTo>
                    <a:lnTo>
                      <a:pt x="14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4" y="44"/>
                    </a:lnTo>
                    <a:lnTo>
                      <a:pt x="25" y="47"/>
                    </a:lnTo>
                    <a:lnTo>
                      <a:pt x="39" y="44"/>
                    </a:lnTo>
                    <a:lnTo>
                      <a:pt x="48" y="36"/>
                    </a:lnTo>
                    <a:lnTo>
                      <a:pt x="52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7" name="Freeform 91"/>
              <p:cNvSpPr>
                <a:spLocks/>
              </p:cNvSpPr>
              <p:nvPr/>
            </p:nvSpPr>
            <p:spPr bwMode="auto">
              <a:xfrm>
                <a:off x="1001" y="2252"/>
                <a:ext cx="55" cy="48"/>
              </a:xfrm>
              <a:custGeom>
                <a:avLst/>
                <a:gdLst>
                  <a:gd name="T0" fmla="*/ 54 w 55"/>
                  <a:gd name="T1" fmla="*/ 23 h 48"/>
                  <a:gd name="T2" fmla="*/ 51 w 55"/>
                  <a:gd name="T3" fmla="*/ 12 h 48"/>
                  <a:gd name="T4" fmla="*/ 39 w 55"/>
                  <a:gd name="T5" fmla="*/ 3 h 48"/>
                  <a:gd name="T6" fmla="*/ 27 w 55"/>
                  <a:gd name="T7" fmla="*/ 0 h 48"/>
                  <a:gd name="T8" fmla="*/ 14 w 55"/>
                  <a:gd name="T9" fmla="*/ 3 h 48"/>
                  <a:gd name="T10" fmla="*/ 3 w 55"/>
                  <a:gd name="T11" fmla="*/ 12 h 48"/>
                  <a:gd name="T12" fmla="*/ 0 w 55"/>
                  <a:gd name="T13" fmla="*/ 23 h 48"/>
                  <a:gd name="T14" fmla="*/ 3 w 55"/>
                  <a:gd name="T15" fmla="*/ 36 h 48"/>
                  <a:gd name="T16" fmla="*/ 14 w 55"/>
                  <a:gd name="T17" fmla="*/ 44 h 48"/>
                  <a:gd name="T18" fmla="*/ 27 w 55"/>
                  <a:gd name="T19" fmla="*/ 47 h 48"/>
                  <a:gd name="T20" fmla="*/ 39 w 55"/>
                  <a:gd name="T21" fmla="*/ 44 h 48"/>
                  <a:gd name="T22" fmla="*/ 51 w 55"/>
                  <a:gd name="T23" fmla="*/ 36 h 48"/>
                  <a:gd name="T24" fmla="*/ 54 w 55"/>
                  <a:gd name="T25" fmla="*/ 2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"/>
                  <a:gd name="T40" fmla="*/ 0 h 48"/>
                  <a:gd name="T41" fmla="*/ 55 w 55"/>
                  <a:gd name="T42" fmla="*/ 48 h 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" h="48">
                    <a:moveTo>
                      <a:pt x="54" y="23"/>
                    </a:moveTo>
                    <a:lnTo>
                      <a:pt x="51" y="12"/>
                    </a:lnTo>
                    <a:lnTo>
                      <a:pt x="39" y="3"/>
                    </a:lnTo>
                    <a:lnTo>
                      <a:pt x="27" y="0"/>
                    </a:lnTo>
                    <a:lnTo>
                      <a:pt x="14" y="3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3" y="36"/>
                    </a:lnTo>
                    <a:lnTo>
                      <a:pt x="14" y="44"/>
                    </a:lnTo>
                    <a:lnTo>
                      <a:pt x="27" y="47"/>
                    </a:lnTo>
                    <a:lnTo>
                      <a:pt x="39" y="44"/>
                    </a:lnTo>
                    <a:lnTo>
                      <a:pt x="51" y="36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66FF66"/>
              </a:solidFill>
              <a:ln w="12700" cap="rnd" cmpd="sng">
                <a:solidFill>
                  <a:srgbClr val="66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49" name="Line 92"/>
            <p:cNvSpPr>
              <a:spLocks noChangeShapeType="1"/>
            </p:cNvSpPr>
            <p:nvPr/>
          </p:nvSpPr>
          <p:spPr bwMode="auto">
            <a:xfrm flipH="1" flipV="1">
              <a:off x="3251200" y="3849688"/>
              <a:ext cx="209550" cy="4302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50" name="Group 93"/>
            <p:cNvGrpSpPr>
              <a:grpSpLocks/>
            </p:cNvGrpSpPr>
            <p:nvPr/>
          </p:nvGrpSpPr>
          <p:grpSpPr bwMode="auto">
            <a:xfrm>
              <a:off x="6773863" y="2992438"/>
              <a:ext cx="53975" cy="60325"/>
              <a:chOff x="4383" y="2036"/>
              <a:chExt cx="36" cy="34"/>
            </a:xfrm>
          </p:grpSpPr>
          <p:sp>
            <p:nvSpPr>
              <p:cNvPr id="12446" name="Line 94"/>
              <p:cNvSpPr>
                <a:spLocks noChangeShapeType="1"/>
              </p:cNvSpPr>
              <p:nvPr/>
            </p:nvSpPr>
            <p:spPr bwMode="auto">
              <a:xfrm>
                <a:off x="4401" y="2036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47" name="Line 95"/>
              <p:cNvSpPr>
                <a:spLocks noChangeShapeType="1"/>
              </p:cNvSpPr>
              <p:nvPr/>
            </p:nvSpPr>
            <p:spPr bwMode="auto">
              <a:xfrm>
                <a:off x="4383" y="2052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51" name="Group 96"/>
            <p:cNvGrpSpPr>
              <a:grpSpLocks/>
            </p:cNvGrpSpPr>
            <p:nvPr/>
          </p:nvGrpSpPr>
          <p:grpSpPr bwMode="auto">
            <a:xfrm>
              <a:off x="7218363" y="2716213"/>
              <a:ext cx="55562" cy="60325"/>
              <a:chOff x="4671" y="1877"/>
              <a:chExt cx="36" cy="34"/>
            </a:xfrm>
          </p:grpSpPr>
          <p:sp>
            <p:nvSpPr>
              <p:cNvPr id="12444" name="Line 97"/>
              <p:cNvSpPr>
                <a:spLocks noChangeShapeType="1"/>
              </p:cNvSpPr>
              <p:nvPr/>
            </p:nvSpPr>
            <p:spPr bwMode="auto">
              <a:xfrm>
                <a:off x="4689" y="1877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45" name="Line 98"/>
              <p:cNvSpPr>
                <a:spLocks noChangeShapeType="1"/>
              </p:cNvSpPr>
              <p:nvPr/>
            </p:nvSpPr>
            <p:spPr bwMode="auto">
              <a:xfrm>
                <a:off x="4671" y="1893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52" name="Group 99"/>
            <p:cNvGrpSpPr>
              <a:grpSpLocks/>
            </p:cNvGrpSpPr>
            <p:nvPr/>
          </p:nvGrpSpPr>
          <p:grpSpPr bwMode="auto">
            <a:xfrm>
              <a:off x="6550025" y="3154363"/>
              <a:ext cx="57150" cy="60325"/>
              <a:chOff x="4239" y="2129"/>
              <a:chExt cx="36" cy="34"/>
            </a:xfrm>
          </p:grpSpPr>
          <p:sp>
            <p:nvSpPr>
              <p:cNvPr id="12442" name="Line 100"/>
              <p:cNvSpPr>
                <a:spLocks noChangeShapeType="1"/>
              </p:cNvSpPr>
              <p:nvPr/>
            </p:nvSpPr>
            <p:spPr bwMode="auto">
              <a:xfrm>
                <a:off x="4257" y="2129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43" name="Line 101"/>
              <p:cNvSpPr>
                <a:spLocks noChangeShapeType="1"/>
              </p:cNvSpPr>
              <p:nvPr/>
            </p:nvSpPr>
            <p:spPr bwMode="auto">
              <a:xfrm>
                <a:off x="4239" y="2145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53" name="Group 102"/>
            <p:cNvGrpSpPr>
              <a:grpSpLocks/>
            </p:cNvGrpSpPr>
            <p:nvPr/>
          </p:nvGrpSpPr>
          <p:grpSpPr bwMode="auto">
            <a:xfrm>
              <a:off x="6305550" y="3243263"/>
              <a:ext cx="53975" cy="58737"/>
              <a:chOff x="4080" y="2180"/>
              <a:chExt cx="36" cy="34"/>
            </a:xfrm>
          </p:grpSpPr>
          <p:sp>
            <p:nvSpPr>
              <p:cNvPr id="12440" name="Line 103"/>
              <p:cNvSpPr>
                <a:spLocks noChangeShapeType="1"/>
              </p:cNvSpPr>
              <p:nvPr/>
            </p:nvSpPr>
            <p:spPr bwMode="auto">
              <a:xfrm>
                <a:off x="4098" y="2180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41" name="Line 104"/>
              <p:cNvSpPr>
                <a:spLocks noChangeShapeType="1"/>
              </p:cNvSpPr>
              <p:nvPr/>
            </p:nvSpPr>
            <p:spPr bwMode="auto">
              <a:xfrm>
                <a:off x="4080" y="2196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54" name="Group 105"/>
            <p:cNvGrpSpPr>
              <a:grpSpLocks/>
            </p:cNvGrpSpPr>
            <p:nvPr/>
          </p:nvGrpSpPr>
          <p:grpSpPr bwMode="auto">
            <a:xfrm>
              <a:off x="5975350" y="3263900"/>
              <a:ext cx="55563" cy="60325"/>
              <a:chOff x="3867" y="2192"/>
              <a:chExt cx="36" cy="34"/>
            </a:xfrm>
          </p:grpSpPr>
          <p:sp>
            <p:nvSpPr>
              <p:cNvPr id="12438" name="Line 106"/>
              <p:cNvSpPr>
                <a:spLocks noChangeShapeType="1"/>
              </p:cNvSpPr>
              <p:nvPr/>
            </p:nvSpPr>
            <p:spPr bwMode="auto">
              <a:xfrm>
                <a:off x="3885" y="2192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39" name="Line 107"/>
              <p:cNvSpPr>
                <a:spLocks noChangeShapeType="1"/>
              </p:cNvSpPr>
              <p:nvPr/>
            </p:nvSpPr>
            <p:spPr bwMode="auto">
              <a:xfrm>
                <a:off x="3867" y="2208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55" name="Group 108"/>
            <p:cNvGrpSpPr>
              <a:grpSpLocks/>
            </p:cNvGrpSpPr>
            <p:nvPr/>
          </p:nvGrpSpPr>
          <p:grpSpPr bwMode="auto">
            <a:xfrm>
              <a:off x="7015163" y="2862263"/>
              <a:ext cx="53975" cy="60325"/>
              <a:chOff x="4539" y="1961"/>
              <a:chExt cx="36" cy="34"/>
            </a:xfrm>
          </p:grpSpPr>
          <p:sp>
            <p:nvSpPr>
              <p:cNvPr id="12436" name="Line 109"/>
              <p:cNvSpPr>
                <a:spLocks noChangeShapeType="1"/>
              </p:cNvSpPr>
              <p:nvPr/>
            </p:nvSpPr>
            <p:spPr bwMode="auto">
              <a:xfrm>
                <a:off x="4557" y="1961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37" name="Line 110"/>
              <p:cNvSpPr>
                <a:spLocks noChangeShapeType="1"/>
              </p:cNvSpPr>
              <p:nvPr/>
            </p:nvSpPr>
            <p:spPr bwMode="auto">
              <a:xfrm>
                <a:off x="4539" y="1977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56" name="Group 111"/>
            <p:cNvGrpSpPr>
              <a:grpSpLocks/>
            </p:cNvGrpSpPr>
            <p:nvPr/>
          </p:nvGrpSpPr>
          <p:grpSpPr bwMode="auto">
            <a:xfrm>
              <a:off x="7037388" y="3113088"/>
              <a:ext cx="55562" cy="58737"/>
              <a:chOff x="4554" y="2105"/>
              <a:chExt cx="36" cy="34"/>
            </a:xfrm>
          </p:grpSpPr>
          <p:sp>
            <p:nvSpPr>
              <p:cNvPr id="12434" name="Line 112"/>
              <p:cNvSpPr>
                <a:spLocks noChangeShapeType="1"/>
              </p:cNvSpPr>
              <p:nvPr/>
            </p:nvSpPr>
            <p:spPr bwMode="auto">
              <a:xfrm>
                <a:off x="4572" y="2105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35" name="Line 113"/>
              <p:cNvSpPr>
                <a:spLocks noChangeShapeType="1"/>
              </p:cNvSpPr>
              <p:nvPr/>
            </p:nvSpPr>
            <p:spPr bwMode="auto">
              <a:xfrm>
                <a:off x="4554" y="2121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57" name="Group 114"/>
            <p:cNvGrpSpPr>
              <a:grpSpLocks/>
            </p:cNvGrpSpPr>
            <p:nvPr/>
          </p:nvGrpSpPr>
          <p:grpSpPr bwMode="auto">
            <a:xfrm>
              <a:off x="5233988" y="3003550"/>
              <a:ext cx="55562" cy="58738"/>
              <a:chOff x="3387" y="2042"/>
              <a:chExt cx="36" cy="34"/>
            </a:xfrm>
          </p:grpSpPr>
          <p:sp>
            <p:nvSpPr>
              <p:cNvPr id="12432" name="Line 115"/>
              <p:cNvSpPr>
                <a:spLocks noChangeShapeType="1"/>
              </p:cNvSpPr>
              <p:nvPr/>
            </p:nvSpPr>
            <p:spPr bwMode="auto">
              <a:xfrm>
                <a:off x="3405" y="2042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33" name="Line 116"/>
              <p:cNvSpPr>
                <a:spLocks noChangeShapeType="1"/>
              </p:cNvSpPr>
              <p:nvPr/>
            </p:nvSpPr>
            <p:spPr bwMode="auto">
              <a:xfrm>
                <a:off x="3387" y="2058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58" name="Group 117"/>
            <p:cNvGrpSpPr>
              <a:grpSpLocks/>
            </p:cNvGrpSpPr>
            <p:nvPr/>
          </p:nvGrpSpPr>
          <p:grpSpPr bwMode="auto">
            <a:xfrm>
              <a:off x="6610350" y="3352800"/>
              <a:ext cx="55563" cy="58738"/>
              <a:chOff x="4278" y="2243"/>
              <a:chExt cx="36" cy="34"/>
            </a:xfrm>
          </p:grpSpPr>
          <p:sp>
            <p:nvSpPr>
              <p:cNvPr id="12430" name="Line 118"/>
              <p:cNvSpPr>
                <a:spLocks noChangeShapeType="1"/>
              </p:cNvSpPr>
              <p:nvPr/>
            </p:nvSpPr>
            <p:spPr bwMode="auto">
              <a:xfrm>
                <a:off x="4296" y="2243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31" name="Line 119"/>
              <p:cNvSpPr>
                <a:spLocks noChangeShapeType="1"/>
              </p:cNvSpPr>
              <p:nvPr/>
            </p:nvSpPr>
            <p:spPr bwMode="auto">
              <a:xfrm>
                <a:off x="4278" y="2259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59" name="Group 120"/>
            <p:cNvGrpSpPr>
              <a:grpSpLocks/>
            </p:cNvGrpSpPr>
            <p:nvPr/>
          </p:nvGrpSpPr>
          <p:grpSpPr bwMode="auto">
            <a:xfrm>
              <a:off x="7242175" y="2941638"/>
              <a:ext cx="53975" cy="58737"/>
              <a:chOff x="4686" y="2006"/>
              <a:chExt cx="36" cy="34"/>
            </a:xfrm>
          </p:grpSpPr>
          <p:sp>
            <p:nvSpPr>
              <p:cNvPr id="12428" name="Line 121"/>
              <p:cNvSpPr>
                <a:spLocks noChangeShapeType="1"/>
              </p:cNvSpPr>
              <p:nvPr/>
            </p:nvSpPr>
            <p:spPr bwMode="auto">
              <a:xfrm>
                <a:off x="4704" y="2006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29" name="Line 122"/>
              <p:cNvSpPr>
                <a:spLocks noChangeShapeType="1"/>
              </p:cNvSpPr>
              <p:nvPr/>
            </p:nvSpPr>
            <p:spPr bwMode="auto">
              <a:xfrm>
                <a:off x="4686" y="2022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0" name="Group 123"/>
            <p:cNvGrpSpPr>
              <a:grpSpLocks/>
            </p:cNvGrpSpPr>
            <p:nvPr/>
          </p:nvGrpSpPr>
          <p:grpSpPr bwMode="auto">
            <a:xfrm>
              <a:off x="6940550" y="3243263"/>
              <a:ext cx="55563" cy="58737"/>
              <a:chOff x="4491" y="2180"/>
              <a:chExt cx="36" cy="34"/>
            </a:xfrm>
          </p:grpSpPr>
          <p:sp>
            <p:nvSpPr>
              <p:cNvPr id="12426" name="Line 124"/>
              <p:cNvSpPr>
                <a:spLocks noChangeShapeType="1"/>
              </p:cNvSpPr>
              <p:nvPr/>
            </p:nvSpPr>
            <p:spPr bwMode="auto">
              <a:xfrm>
                <a:off x="4509" y="2180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27" name="Line 125"/>
              <p:cNvSpPr>
                <a:spLocks noChangeShapeType="1"/>
              </p:cNvSpPr>
              <p:nvPr/>
            </p:nvSpPr>
            <p:spPr bwMode="auto">
              <a:xfrm>
                <a:off x="4491" y="2196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1" name="Group 126"/>
            <p:cNvGrpSpPr>
              <a:grpSpLocks/>
            </p:cNvGrpSpPr>
            <p:nvPr/>
          </p:nvGrpSpPr>
          <p:grpSpPr bwMode="auto">
            <a:xfrm>
              <a:off x="5353050" y="3124200"/>
              <a:ext cx="57150" cy="58738"/>
              <a:chOff x="3465" y="2111"/>
              <a:chExt cx="36" cy="34"/>
            </a:xfrm>
          </p:grpSpPr>
          <p:sp>
            <p:nvSpPr>
              <p:cNvPr id="12424" name="Line 127"/>
              <p:cNvSpPr>
                <a:spLocks noChangeShapeType="1"/>
              </p:cNvSpPr>
              <p:nvPr/>
            </p:nvSpPr>
            <p:spPr bwMode="auto">
              <a:xfrm>
                <a:off x="3483" y="2111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25" name="Line 128"/>
              <p:cNvSpPr>
                <a:spLocks noChangeShapeType="1"/>
              </p:cNvSpPr>
              <p:nvPr/>
            </p:nvSpPr>
            <p:spPr bwMode="auto">
              <a:xfrm>
                <a:off x="3465" y="2127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2" name="Group 129"/>
            <p:cNvGrpSpPr>
              <a:grpSpLocks/>
            </p:cNvGrpSpPr>
            <p:nvPr/>
          </p:nvGrpSpPr>
          <p:grpSpPr bwMode="auto">
            <a:xfrm>
              <a:off x="5029200" y="3019425"/>
              <a:ext cx="57150" cy="58738"/>
              <a:chOff x="3255" y="2051"/>
              <a:chExt cx="36" cy="34"/>
            </a:xfrm>
          </p:grpSpPr>
          <p:sp>
            <p:nvSpPr>
              <p:cNvPr id="12422" name="Line 130"/>
              <p:cNvSpPr>
                <a:spLocks noChangeShapeType="1"/>
              </p:cNvSpPr>
              <p:nvPr/>
            </p:nvSpPr>
            <p:spPr bwMode="auto">
              <a:xfrm>
                <a:off x="3273" y="2051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23" name="Line 131"/>
              <p:cNvSpPr>
                <a:spLocks noChangeShapeType="1"/>
              </p:cNvSpPr>
              <p:nvPr/>
            </p:nvSpPr>
            <p:spPr bwMode="auto">
              <a:xfrm>
                <a:off x="3255" y="2067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3" name="Group 132"/>
            <p:cNvGrpSpPr>
              <a:grpSpLocks/>
            </p:cNvGrpSpPr>
            <p:nvPr/>
          </p:nvGrpSpPr>
          <p:grpSpPr bwMode="auto">
            <a:xfrm>
              <a:off x="5627688" y="3270250"/>
              <a:ext cx="55562" cy="58738"/>
              <a:chOff x="3642" y="2195"/>
              <a:chExt cx="36" cy="34"/>
            </a:xfrm>
          </p:grpSpPr>
          <p:sp>
            <p:nvSpPr>
              <p:cNvPr id="12420" name="Line 133"/>
              <p:cNvSpPr>
                <a:spLocks noChangeShapeType="1"/>
              </p:cNvSpPr>
              <p:nvPr/>
            </p:nvSpPr>
            <p:spPr bwMode="auto">
              <a:xfrm>
                <a:off x="3660" y="2195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21" name="Line 134"/>
              <p:cNvSpPr>
                <a:spLocks noChangeShapeType="1"/>
              </p:cNvSpPr>
              <p:nvPr/>
            </p:nvSpPr>
            <p:spPr bwMode="auto">
              <a:xfrm>
                <a:off x="3642" y="2211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4" name="Group 135"/>
            <p:cNvGrpSpPr>
              <a:grpSpLocks/>
            </p:cNvGrpSpPr>
            <p:nvPr/>
          </p:nvGrpSpPr>
          <p:grpSpPr bwMode="auto">
            <a:xfrm>
              <a:off x="5395913" y="3327400"/>
              <a:ext cx="55562" cy="58738"/>
              <a:chOff x="3492" y="2228"/>
              <a:chExt cx="36" cy="34"/>
            </a:xfrm>
          </p:grpSpPr>
          <p:sp>
            <p:nvSpPr>
              <p:cNvPr id="12418" name="Line 136"/>
              <p:cNvSpPr>
                <a:spLocks noChangeShapeType="1"/>
              </p:cNvSpPr>
              <p:nvPr/>
            </p:nvSpPr>
            <p:spPr bwMode="auto">
              <a:xfrm>
                <a:off x="3510" y="2228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9" name="Line 137"/>
              <p:cNvSpPr>
                <a:spLocks noChangeShapeType="1"/>
              </p:cNvSpPr>
              <p:nvPr/>
            </p:nvSpPr>
            <p:spPr bwMode="auto">
              <a:xfrm>
                <a:off x="3492" y="2244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5" name="Group 138"/>
            <p:cNvGrpSpPr>
              <a:grpSpLocks/>
            </p:cNvGrpSpPr>
            <p:nvPr/>
          </p:nvGrpSpPr>
          <p:grpSpPr bwMode="auto">
            <a:xfrm>
              <a:off x="6086475" y="3430588"/>
              <a:ext cx="55563" cy="60325"/>
              <a:chOff x="3939" y="2288"/>
              <a:chExt cx="36" cy="34"/>
            </a:xfrm>
          </p:grpSpPr>
          <p:sp>
            <p:nvSpPr>
              <p:cNvPr id="12416" name="Line 139"/>
              <p:cNvSpPr>
                <a:spLocks noChangeShapeType="1"/>
              </p:cNvSpPr>
              <p:nvPr/>
            </p:nvSpPr>
            <p:spPr bwMode="auto">
              <a:xfrm>
                <a:off x="3957" y="2288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7" name="Line 140"/>
              <p:cNvSpPr>
                <a:spLocks noChangeShapeType="1"/>
              </p:cNvSpPr>
              <p:nvPr/>
            </p:nvSpPr>
            <p:spPr bwMode="auto">
              <a:xfrm>
                <a:off x="3939" y="2304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6" name="Group 141"/>
            <p:cNvGrpSpPr>
              <a:grpSpLocks/>
            </p:cNvGrpSpPr>
            <p:nvPr/>
          </p:nvGrpSpPr>
          <p:grpSpPr bwMode="auto">
            <a:xfrm>
              <a:off x="3870325" y="3863975"/>
              <a:ext cx="55563" cy="58738"/>
              <a:chOff x="2505" y="2537"/>
              <a:chExt cx="36" cy="34"/>
            </a:xfrm>
          </p:grpSpPr>
          <p:sp>
            <p:nvSpPr>
              <p:cNvPr id="12414" name="Line 142"/>
              <p:cNvSpPr>
                <a:spLocks noChangeShapeType="1"/>
              </p:cNvSpPr>
              <p:nvPr/>
            </p:nvSpPr>
            <p:spPr bwMode="auto">
              <a:xfrm>
                <a:off x="2523" y="2537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5" name="Line 143"/>
              <p:cNvSpPr>
                <a:spLocks noChangeShapeType="1"/>
              </p:cNvSpPr>
              <p:nvPr/>
            </p:nvSpPr>
            <p:spPr bwMode="auto">
              <a:xfrm>
                <a:off x="2505" y="2553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7" name="Group 144"/>
            <p:cNvGrpSpPr>
              <a:grpSpLocks/>
            </p:cNvGrpSpPr>
            <p:nvPr/>
          </p:nvGrpSpPr>
          <p:grpSpPr bwMode="auto">
            <a:xfrm>
              <a:off x="4983163" y="3389313"/>
              <a:ext cx="55562" cy="58737"/>
              <a:chOff x="3225" y="2264"/>
              <a:chExt cx="36" cy="34"/>
            </a:xfrm>
          </p:grpSpPr>
          <p:sp>
            <p:nvSpPr>
              <p:cNvPr id="12412" name="Line 145"/>
              <p:cNvSpPr>
                <a:spLocks noChangeShapeType="1"/>
              </p:cNvSpPr>
              <p:nvPr/>
            </p:nvSpPr>
            <p:spPr bwMode="auto">
              <a:xfrm>
                <a:off x="3243" y="2264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3" name="Line 146"/>
              <p:cNvSpPr>
                <a:spLocks noChangeShapeType="1"/>
              </p:cNvSpPr>
              <p:nvPr/>
            </p:nvSpPr>
            <p:spPr bwMode="auto">
              <a:xfrm>
                <a:off x="3225" y="2280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8" name="Group 147"/>
            <p:cNvGrpSpPr>
              <a:grpSpLocks/>
            </p:cNvGrpSpPr>
            <p:nvPr/>
          </p:nvGrpSpPr>
          <p:grpSpPr bwMode="auto">
            <a:xfrm>
              <a:off x="4527550" y="3270250"/>
              <a:ext cx="57150" cy="58738"/>
              <a:chOff x="2931" y="2195"/>
              <a:chExt cx="36" cy="34"/>
            </a:xfrm>
          </p:grpSpPr>
          <p:sp>
            <p:nvSpPr>
              <p:cNvPr id="12410" name="Line 148"/>
              <p:cNvSpPr>
                <a:spLocks noChangeShapeType="1"/>
              </p:cNvSpPr>
              <p:nvPr/>
            </p:nvSpPr>
            <p:spPr bwMode="auto">
              <a:xfrm>
                <a:off x="2949" y="2195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1" name="Line 149"/>
              <p:cNvSpPr>
                <a:spLocks noChangeShapeType="1"/>
              </p:cNvSpPr>
              <p:nvPr/>
            </p:nvSpPr>
            <p:spPr bwMode="auto">
              <a:xfrm>
                <a:off x="2931" y="2211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69" name="Group 150"/>
            <p:cNvGrpSpPr>
              <a:grpSpLocks/>
            </p:cNvGrpSpPr>
            <p:nvPr/>
          </p:nvGrpSpPr>
          <p:grpSpPr bwMode="auto">
            <a:xfrm>
              <a:off x="1862138" y="4468813"/>
              <a:ext cx="55562" cy="60325"/>
              <a:chOff x="1206" y="2885"/>
              <a:chExt cx="36" cy="34"/>
            </a:xfrm>
          </p:grpSpPr>
          <p:sp>
            <p:nvSpPr>
              <p:cNvPr id="12408" name="Line 151"/>
              <p:cNvSpPr>
                <a:spLocks noChangeShapeType="1"/>
              </p:cNvSpPr>
              <p:nvPr/>
            </p:nvSpPr>
            <p:spPr bwMode="auto">
              <a:xfrm>
                <a:off x="1224" y="2885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09" name="Line 152"/>
              <p:cNvSpPr>
                <a:spLocks noChangeShapeType="1"/>
              </p:cNvSpPr>
              <p:nvPr/>
            </p:nvSpPr>
            <p:spPr bwMode="auto">
              <a:xfrm>
                <a:off x="1206" y="2901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0" name="Group 153"/>
            <p:cNvGrpSpPr>
              <a:grpSpLocks/>
            </p:cNvGrpSpPr>
            <p:nvPr/>
          </p:nvGrpSpPr>
          <p:grpSpPr bwMode="auto">
            <a:xfrm>
              <a:off x="3730625" y="4030663"/>
              <a:ext cx="55563" cy="60325"/>
              <a:chOff x="2415" y="2633"/>
              <a:chExt cx="36" cy="34"/>
            </a:xfrm>
          </p:grpSpPr>
          <p:sp>
            <p:nvSpPr>
              <p:cNvPr id="12406" name="Line 154"/>
              <p:cNvSpPr>
                <a:spLocks noChangeShapeType="1"/>
              </p:cNvSpPr>
              <p:nvPr/>
            </p:nvSpPr>
            <p:spPr bwMode="auto">
              <a:xfrm>
                <a:off x="2433" y="2633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07" name="Line 155"/>
              <p:cNvSpPr>
                <a:spLocks noChangeShapeType="1"/>
              </p:cNvSpPr>
              <p:nvPr/>
            </p:nvSpPr>
            <p:spPr bwMode="auto">
              <a:xfrm>
                <a:off x="2415" y="2649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1" name="Group 156"/>
            <p:cNvGrpSpPr>
              <a:grpSpLocks/>
            </p:cNvGrpSpPr>
            <p:nvPr/>
          </p:nvGrpSpPr>
          <p:grpSpPr bwMode="auto">
            <a:xfrm>
              <a:off x="1704975" y="4249738"/>
              <a:ext cx="53975" cy="60325"/>
              <a:chOff x="1104" y="2759"/>
              <a:chExt cx="36" cy="34"/>
            </a:xfrm>
          </p:grpSpPr>
          <p:sp>
            <p:nvSpPr>
              <p:cNvPr id="12404" name="Line 157"/>
              <p:cNvSpPr>
                <a:spLocks noChangeShapeType="1"/>
              </p:cNvSpPr>
              <p:nvPr/>
            </p:nvSpPr>
            <p:spPr bwMode="auto">
              <a:xfrm>
                <a:off x="1122" y="2759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05" name="Line 158"/>
              <p:cNvSpPr>
                <a:spLocks noChangeShapeType="1"/>
              </p:cNvSpPr>
              <p:nvPr/>
            </p:nvSpPr>
            <p:spPr bwMode="auto">
              <a:xfrm>
                <a:off x="1104" y="2775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2" name="Group 159"/>
            <p:cNvGrpSpPr>
              <a:grpSpLocks/>
            </p:cNvGrpSpPr>
            <p:nvPr/>
          </p:nvGrpSpPr>
          <p:grpSpPr bwMode="auto">
            <a:xfrm>
              <a:off x="2201863" y="4651375"/>
              <a:ext cx="53975" cy="60325"/>
              <a:chOff x="1425" y="2990"/>
              <a:chExt cx="36" cy="34"/>
            </a:xfrm>
          </p:grpSpPr>
          <p:sp>
            <p:nvSpPr>
              <p:cNvPr id="12402" name="Line 160"/>
              <p:cNvSpPr>
                <a:spLocks noChangeShapeType="1"/>
              </p:cNvSpPr>
              <p:nvPr/>
            </p:nvSpPr>
            <p:spPr bwMode="auto">
              <a:xfrm>
                <a:off x="1443" y="2990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03" name="Line 161"/>
              <p:cNvSpPr>
                <a:spLocks noChangeShapeType="1"/>
              </p:cNvSpPr>
              <p:nvPr/>
            </p:nvSpPr>
            <p:spPr bwMode="auto">
              <a:xfrm>
                <a:off x="1425" y="3006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3" name="Group 162"/>
            <p:cNvGrpSpPr>
              <a:grpSpLocks/>
            </p:cNvGrpSpPr>
            <p:nvPr/>
          </p:nvGrpSpPr>
          <p:grpSpPr bwMode="auto">
            <a:xfrm>
              <a:off x="2562225" y="4584700"/>
              <a:ext cx="55563" cy="58738"/>
              <a:chOff x="1659" y="2951"/>
              <a:chExt cx="36" cy="34"/>
            </a:xfrm>
          </p:grpSpPr>
          <p:sp>
            <p:nvSpPr>
              <p:cNvPr id="12400" name="Line 163"/>
              <p:cNvSpPr>
                <a:spLocks noChangeShapeType="1"/>
              </p:cNvSpPr>
              <p:nvPr/>
            </p:nvSpPr>
            <p:spPr bwMode="auto">
              <a:xfrm>
                <a:off x="1677" y="2951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01" name="Line 164"/>
              <p:cNvSpPr>
                <a:spLocks noChangeShapeType="1"/>
              </p:cNvSpPr>
              <p:nvPr/>
            </p:nvSpPr>
            <p:spPr bwMode="auto">
              <a:xfrm>
                <a:off x="1659" y="2967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4" name="Group 165"/>
            <p:cNvGrpSpPr>
              <a:grpSpLocks/>
            </p:cNvGrpSpPr>
            <p:nvPr/>
          </p:nvGrpSpPr>
          <p:grpSpPr bwMode="auto">
            <a:xfrm>
              <a:off x="1546225" y="4030663"/>
              <a:ext cx="57150" cy="60325"/>
              <a:chOff x="1002" y="2633"/>
              <a:chExt cx="36" cy="34"/>
            </a:xfrm>
          </p:grpSpPr>
          <p:sp>
            <p:nvSpPr>
              <p:cNvPr id="12398" name="Line 166"/>
              <p:cNvSpPr>
                <a:spLocks noChangeShapeType="1"/>
              </p:cNvSpPr>
              <p:nvPr/>
            </p:nvSpPr>
            <p:spPr bwMode="auto">
              <a:xfrm>
                <a:off x="1020" y="2633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9" name="Line 167"/>
              <p:cNvSpPr>
                <a:spLocks noChangeShapeType="1"/>
              </p:cNvSpPr>
              <p:nvPr/>
            </p:nvSpPr>
            <p:spPr bwMode="auto">
              <a:xfrm>
                <a:off x="1002" y="2649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5" name="Group 168"/>
            <p:cNvGrpSpPr>
              <a:grpSpLocks/>
            </p:cNvGrpSpPr>
            <p:nvPr/>
          </p:nvGrpSpPr>
          <p:grpSpPr bwMode="auto">
            <a:xfrm>
              <a:off x="1625600" y="4411663"/>
              <a:ext cx="57150" cy="60325"/>
              <a:chOff x="1053" y="2852"/>
              <a:chExt cx="36" cy="34"/>
            </a:xfrm>
          </p:grpSpPr>
          <p:sp>
            <p:nvSpPr>
              <p:cNvPr id="12396" name="Line 169"/>
              <p:cNvSpPr>
                <a:spLocks noChangeShapeType="1"/>
              </p:cNvSpPr>
              <p:nvPr/>
            </p:nvSpPr>
            <p:spPr bwMode="auto">
              <a:xfrm>
                <a:off x="1071" y="2852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7" name="Line 170"/>
              <p:cNvSpPr>
                <a:spLocks noChangeShapeType="1"/>
              </p:cNvSpPr>
              <p:nvPr/>
            </p:nvSpPr>
            <p:spPr bwMode="auto">
              <a:xfrm>
                <a:off x="1053" y="2868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6" name="Group 171"/>
            <p:cNvGrpSpPr>
              <a:grpSpLocks/>
            </p:cNvGrpSpPr>
            <p:nvPr/>
          </p:nvGrpSpPr>
          <p:grpSpPr bwMode="auto">
            <a:xfrm>
              <a:off x="2006600" y="4740275"/>
              <a:ext cx="55563" cy="60325"/>
              <a:chOff x="1299" y="3041"/>
              <a:chExt cx="36" cy="34"/>
            </a:xfrm>
          </p:grpSpPr>
          <p:sp>
            <p:nvSpPr>
              <p:cNvPr id="12394" name="Line 172"/>
              <p:cNvSpPr>
                <a:spLocks noChangeShapeType="1"/>
              </p:cNvSpPr>
              <p:nvPr/>
            </p:nvSpPr>
            <p:spPr bwMode="auto">
              <a:xfrm>
                <a:off x="1317" y="3041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5" name="Line 173"/>
              <p:cNvSpPr>
                <a:spLocks noChangeShapeType="1"/>
              </p:cNvSpPr>
              <p:nvPr/>
            </p:nvSpPr>
            <p:spPr bwMode="auto">
              <a:xfrm>
                <a:off x="1299" y="3057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7" name="Group 174"/>
            <p:cNvGrpSpPr>
              <a:grpSpLocks/>
            </p:cNvGrpSpPr>
            <p:nvPr/>
          </p:nvGrpSpPr>
          <p:grpSpPr bwMode="auto">
            <a:xfrm>
              <a:off x="1543050" y="3729038"/>
              <a:ext cx="53975" cy="58737"/>
              <a:chOff x="999" y="2459"/>
              <a:chExt cx="36" cy="34"/>
            </a:xfrm>
          </p:grpSpPr>
          <p:sp>
            <p:nvSpPr>
              <p:cNvPr id="12392" name="Line 175"/>
              <p:cNvSpPr>
                <a:spLocks noChangeShapeType="1"/>
              </p:cNvSpPr>
              <p:nvPr/>
            </p:nvSpPr>
            <p:spPr bwMode="auto">
              <a:xfrm>
                <a:off x="1017" y="2459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" name="Line 176"/>
              <p:cNvSpPr>
                <a:spLocks noChangeShapeType="1"/>
              </p:cNvSpPr>
              <p:nvPr/>
            </p:nvSpPr>
            <p:spPr bwMode="auto">
              <a:xfrm>
                <a:off x="999" y="2475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8" name="Group 177"/>
            <p:cNvGrpSpPr>
              <a:grpSpLocks/>
            </p:cNvGrpSpPr>
            <p:nvPr/>
          </p:nvGrpSpPr>
          <p:grpSpPr bwMode="auto">
            <a:xfrm>
              <a:off x="4605338" y="3636963"/>
              <a:ext cx="55562" cy="58737"/>
              <a:chOff x="2981" y="2406"/>
              <a:chExt cx="36" cy="34"/>
            </a:xfrm>
          </p:grpSpPr>
          <p:sp>
            <p:nvSpPr>
              <p:cNvPr id="12390" name="Line 178"/>
              <p:cNvSpPr>
                <a:spLocks noChangeShapeType="1"/>
              </p:cNvSpPr>
              <p:nvPr/>
            </p:nvSpPr>
            <p:spPr bwMode="auto">
              <a:xfrm>
                <a:off x="2999" y="2406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" name="Line 179"/>
              <p:cNvSpPr>
                <a:spLocks noChangeShapeType="1"/>
              </p:cNvSpPr>
              <p:nvPr/>
            </p:nvSpPr>
            <p:spPr bwMode="auto">
              <a:xfrm>
                <a:off x="2981" y="2422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79" name="Group 180"/>
            <p:cNvGrpSpPr>
              <a:grpSpLocks/>
            </p:cNvGrpSpPr>
            <p:nvPr/>
          </p:nvGrpSpPr>
          <p:grpSpPr bwMode="auto">
            <a:xfrm>
              <a:off x="4019550" y="4030663"/>
              <a:ext cx="53975" cy="60325"/>
              <a:chOff x="2601" y="2633"/>
              <a:chExt cx="36" cy="34"/>
            </a:xfrm>
          </p:grpSpPr>
          <p:sp>
            <p:nvSpPr>
              <p:cNvPr id="12388" name="Line 181"/>
              <p:cNvSpPr>
                <a:spLocks noChangeShapeType="1"/>
              </p:cNvSpPr>
              <p:nvPr/>
            </p:nvSpPr>
            <p:spPr bwMode="auto">
              <a:xfrm>
                <a:off x="2619" y="2633"/>
                <a:ext cx="0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9" name="Line 182"/>
              <p:cNvSpPr>
                <a:spLocks noChangeShapeType="1"/>
              </p:cNvSpPr>
              <p:nvPr/>
            </p:nvSpPr>
            <p:spPr bwMode="auto">
              <a:xfrm>
                <a:off x="2601" y="2649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80" name="Rectangle 183"/>
            <p:cNvSpPr>
              <a:spLocks noChangeArrowheads="1"/>
            </p:cNvSpPr>
            <p:nvPr/>
          </p:nvSpPr>
          <p:spPr bwMode="auto">
            <a:xfrm>
              <a:off x="1208088" y="2006600"/>
              <a:ext cx="404812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2400"/>
                <a:t>A</a:t>
              </a:r>
            </a:p>
          </p:txBody>
        </p:sp>
        <p:sp>
          <p:nvSpPr>
            <p:cNvPr id="12381" name="Rectangle 184"/>
            <p:cNvSpPr>
              <a:spLocks noChangeArrowheads="1"/>
            </p:cNvSpPr>
            <p:nvPr/>
          </p:nvSpPr>
          <p:spPr bwMode="auto">
            <a:xfrm>
              <a:off x="7378700" y="2006600"/>
              <a:ext cx="473075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en-US" altLang="en-US" sz="2400"/>
                <a:t>A’</a:t>
              </a:r>
            </a:p>
          </p:txBody>
        </p:sp>
        <p:sp>
          <p:nvSpPr>
            <p:cNvPr id="12382" name="Freeform 190"/>
            <p:cNvSpPr>
              <a:spLocks/>
            </p:cNvSpPr>
            <p:nvPr/>
          </p:nvSpPr>
          <p:spPr bwMode="auto">
            <a:xfrm>
              <a:off x="1450975" y="2759075"/>
              <a:ext cx="195263" cy="438150"/>
            </a:xfrm>
            <a:custGeom>
              <a:avLst/>
              <a:gdLst>
                <a:gd name="T0" fmla="*/ 2147483647 w 139"/>
                <a:gd name="T1" fmla="*/ 2147483647 h 276"/>
                <a:gd name="T2" fmla="*/ 0 w 139"/>
                <a:gd name="T3" fmla="*/ 2147483647 h 276"/>
                <a:gd name="T4" fmla="*/ 2147483647 w 139"/>
                <a:gd name="T5" fmla="*/ 0 h 276"/>
                <a:gd name="T6" fmla="*/ 2147483647 w 139"/>
                <a:gd name="T7" fmla="*/ 2147483647 h 276"/>
                <a:gd name="T8" fmla="*/ 2147483647 w 139"/>
                <a:gd name="T9" fmla="*/ 2147483647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"/>
                <a:gd name="T16" fmla="*/ 0 h 276"/>
                <a:gd name="T17" fmla="*/ 139 w 139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" h="276">
                  <a:moveTo>
                    <a:pt x="44" y="276"/>
                  </a:moveTo>
                  <a:lnTo>
                    <a:pt x="0" y="152"/>
                  </a:lnTo>
                  <a:lnTo>
                    <a:pt x="104" y="0"/>
                  </a:lnTo>
                  <a:lnTo>
                    <a:pt x="139" y="134"/>
                  </a:lnTo>
                  <a:lnTo>
                    <a:pt x="44" y="276"/>
                  </a:lnTo>
                  <a:close/>
                </a:path>
              </a:pathLst>
            </a:custGeom>
            <a:solidFill>
              <a:srgbClr val="996633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3" name="Freeform 9"/>
            <p:cNvSpPr>
              <a:spLocks/>
            </p:cNvSpPr>
            <p:nvPr/>
          </p:nvSpPr>
          <p:spPr bwMode="auto">
            <a:xfrm>
              <a:off x="1539875" y="2736850"/>
              <a:ext cx="104775" cy="188913"/>
            </a:xfrm>
            <a:custGeom>
              <a:avLst/>
              <a:gdLst>
                <a:gd name="T0" fmla="*/ 2147483647 w 69"/>
                <a:gd name="T1" fmla="*/ 0 h 108"/>
                <a:gd name="T2" fmla="*/ 0 w 69"/>
                <a:gd name="T3" fmla="*/ 2147483647 h 108"/>
                <a:gd name="T4" fmla="*/ 2147483647 w 69"/>
                <a:gd name="T5" fmla="*/ 2147483647 h 108"/>
                <a:gd name="T6" fmla="*/ 0 60000 65536"/>
                <a:gd name="T7" fmla="*/ 0 60000 65536"/>
                <a:gd name="T8" fmla="*/ 0 60000 65536"/>
                <a:gd name="T9" fmla="*/ 0 w 69"/>
                <a:gd name="T10" fmla="*/ 0 h 108"/>
                <a:gd name="T11" fmla="*/ 69 w 69"/>
                <a:gd name="T12" fmla="*/ 108 h 1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08">
                  <a:moveTo>
                    <a:pt x="68" y="0"/>
                  </a:moveTo>
                  <a:lnTo>
                    <a:pt x="0" y="107"/>
                  </a:lnTo>
                  <a:lnTo>
                    <a:pt x="30" y="9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Freeform 10"/>
            <p:cNvSpPr>
              <a:spLocks/>
            </p:cNvSpPr>
            <p:nvPr/>
          </p:nvSpPr>
          <p:spPr bwMode="auto">
            <a:xfrm>
              <a:off x="1592263" y="2824163"/>
              <a:ext cx="114300" cy="177800"/>
            </a:xfrm>
            <a:custGeom>
              <a:avLst/>
              <a:gdLst>
                <a:gd name="T0" fmla="*/ 0 w 74"/>
                <a:gd name="T1" fmla="*/ 2147483647 h 102"/>
                <a:gd name="T2" fmla="*/ 2147483647 w 74"/>
                <a:gd name="T3" fmla="*/ 0 h 102"/>
                <a:gd name="T4" fmla="*/ 2147483647 w 74"/>
                <a:gd name="T5" fmla="*/ 2147483647 h 102"/>
                <a:gd name="T6" fmla="*/ 0 60000 65536"/>
                <a:gd name="T7" fmla="*/ 0 60000 65536"/>
                <a:gd name="T8" fmla="*/ 0 60000 65536"/>
                <a:gd name="T9" fmla="*/ 0 w 74"/>
                <a:gd name="T10" fmla="*/ 0 h 102"/>
                <a:gd name="T11" fmla="*/ 74 w 74"/>
                <a:gd name="T12" fmla="*/ 102 h 1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" h="102">
                  <a:moveTo>
                    <a:pt x="0" y="101"/>
                  </a:moveTo>
                  <a:lnTo>
                    <a:pt x="73" y="0"/>
                  </a:lnTo>
                  <a:lnTo>
                    <a:pt x="41" y="19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Freeform 7"/>
            <p:cNvSpPr>
              <a:spLocks/>
            </p:cNvSpPr>
            <p:nvPr/>
          </p:nvSpPr>
          <p:spPr bwMode="auto">
            <a:xfrm>
              <a:off x="1455738" y="2568575"/>
              <a:ext cx="430212" cy="708025"/>
            </a:xfrm>
            <a:custGeom>
              <a:avLst/>
              <a:gdLst>
                <a:gd name="T0" fmla="*/ 2147483647 w 304"/>
                <a:gd name="T1" fmla="*/ 0 h 446"/>
                <a:gd name="T2" fmla="*/ 2147483647 w 304"/>
                <a:gd name="T3" fmla="*/ 2147483647 h 446"/>
                <a:gd name="T4" fmla="*/ 2147483647 w 304"/>
                <a:gd name="T5" fmla="*/ 2147483647 h 446"/>
                <a:gd name="T6" fmla="*/ 0 w 304"/>
                <a:gd name="T7" fmla="*/ 2147483647 h 4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4"/>
                <a:gd name="T13" fmla="*/ 0 h 446"/>
                <a:gd name="T14" fmla="*/ 304 w 304"/>
                <a:gd name="T15" fmla="*/ 446 h 4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4" h="446">
                  <a:moveTo>
                    <a:pt x="304" y="0"/>
                  </a:moveTo>
                  <a:lnTo>
                    <a:pt x="180" y="195"/>
                  </a:lnTo>
                  <a:lnTo>
                    <a:pt x="84" y="335"/>
                  </a:lnTo>
                  <a:lnTo>
                    <a:pt x="0" y="446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6" name="Freeform 14"/>
            <p:cNvSpPr>
              <a:spLocks/>
            </p:cNvSpPr>
            <p:nvPr/>
          </p:nvSpPr>
          <p:spPr bwMode="auto">
            <a:xfrm>
              <a:off x="1682750" y="2563813"/>
              <a:ext cx="173038" cy="57150"/>
            </a:xfrm>
            <a:custGeom>
              <a:avLst/>
              <a:gdLst>
                <a:gd name="T0" fmla="*/ 2147483647 w 113"/>
                <a:gd name="T1" fmla="*/ 2147483647 h 33"/>
                <a:gd name="T2" fmla="*/ 2147483647 w 113"/>
                <a:gd name="T3" fmla="*/ 2147483647 h 33"/>
                <a:gd name="T4" fmla="*/ 2147483647 w 113"/>
                <a:gd name="T5" fmla="*/ 2147483647 h 33"/>
                <a:gd name="T6" fmla="*/ 2147483647 w 113"/>
                <a:gd name="T7" fmla="*/ 2147483647 h 33"/>
                <a:gd name="T8" fmla="*/ 2147483647 w 113"/>
                <a:gd name="T9" fmla="*/ 0 h 33"/>
                <a:gd name="T10" fmla="*/ 2147483647 w 113"/>
                <a:gd name="T11" fmla="*/ 2147483647 h 33"/>
                <a:gd name="T12" fmla="*/ 0 w 113"/>
                <a:gd name="T13" fmla="*/ 2147483647 h 33"/>
                <a:gd name="T14" fmla="*/ 2147483647 w 113"/>
                <a:gd name="T15" fmla="*/ 2147483647 h 33"/>
                <a:gd name="T16" fmla="*/ 2147483647 w 113"/>
                <a:gd name="T17" fmla="*/ 2147483647 h 33"/>
                <a:gd name="T18" fmla="*/ 2147483647 w 113"/>
                <a:gd name="T19" fmla="*/ 2147483647 h 33"/>
                <a:gd name="T20" fmla="*/ 2147483647 w 113"/>
                <a:gd name="T21" fmla="*/ 2147483647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3"/>
                <a:gd name="T34" fmla="*/ 0 h 33"/>
                <a:gd name="T35" fmla="*/ 113 w 113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3" h="33">
                  <a:moveTo>
                    <a:pt x="112" y="31"/>
                  </a:moveTo>
                  <a:lnTo>
                    <a:pt x="99" y="21"/>
                  </a:lnTo>
                  <a:lnTo>
                    <a:pt x="89" y="5"/>
                  </a:lnTo>
                  <a:lnTo>
                    <a:pt x="78" y="2"/>
                  </a:lnTo>
                  <a:lnTo>
                    <a:pt x="63" y="0"/>
                  </a:lnTo>
                  <a:lnTo>
                    <a:pt x="37" y="7"/>
                  </a:lnTo>
                  <a:lnTo>
                    <a:pt x="0" y="27"/>
                  </a:lnTo>
                  <a:lnTo>
                    <a:pt x="37" y="25"/>
                  </a:lnTo>
                  <a:lnTo>
                    <a:pt x="63" y="22"/>
                  </a:lnTo>
                  <a:lnTo>
                    <a:pt x="112" y="32"/>
                  </a:lnTo>
                  <a:lnTo>
                    <a:pt x="112" y="31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7" name="Line 6"/>
            <p:cNvSpPr>
              <a:spLocks noChangeShapeType="1"/>
            </p:cNvSpPr>
            <p:nvPr/>
          </p:nvSpPr>
          <p:spPr bwMode="auto">
            <a:xfrm flipH="1">
              <a:off x="1362075" y="2513013"/>
              <a:ext cx="385763" cy="636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0" y="0"/>
            <a:ext cx="54356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dirty="0">
                <a:latin typeface="+mj-lt"/>
              </a:rPr>
              <a:t>&gt; </a:t>
            </a:r>
            <a:r>
              <a:rPr lang="en-US" sz="1100" dirty="0" err="1">
                <a:latin typeface="+mj-lt"/>
              </a:rPr>
              <a:t>Algemene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principes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olie</a:t>
            </a:r>
            <a:r>
              <a:rPr lang="en-US" sz="1100" dirty="0">
                <a:latin typeface="+mj-lt"/>
              </a:rPr>
              <a:t> en gas &gt; </a:t>
            </a:r>
            <a:r>
              <a:rPr lang="en-US" sz="1100" dirty="0" err="1">
                <a:latin typeface="+mj-lt"/>
              </a:rPr>
              <a:t>migratie</a:t>
            </a:r>
            <a:endParaRPr lang="en-US" sz="1100" dirty="0">
              <a:latin typeface="+mj-lt"/>
            </a:endParaRP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Title 1"/>
          <p:cNvSpPr txBox="1">
            <a:spLocks/>
          </p:cNvSpPr>
          <p:nvPr/>
        </p:nvSpPr>
        <p:spPr bwMode="auto">
          <a:xfrm>
            <a:off x="107950" y="188913"/>
            <a:ext cx="77724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defRPr/>
            </a:pPr>
            <a:r>
              <a:rPr lang="en-US" sz="4000" b="0" kern="0" dirty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Petroleum system</a:t>
            </a:r>
          </a:p>
        </p:txBody>
      </p:sp>
    </p:spTree>
    <p:extLst>
      <p:ext uri="{BB962C8B-B14F-4D97-AF65-F5344CB8AC3E}">
        <p14:creationId xmlns:p14="http://schemas.microsoft.com/office/powerpoint/2010/main" val="42669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Afsluiting (</a:t>
            </a:r>
            <a:r>
              <a:rPr lang="nl-NL" dirty="0" err="1" smtClean="0"/>
              <a:t>SeaL</a:t>
            </a:r>
            <a:r>
              <a:rPr lang="nl-NL" dirty="0" smtClean="0"/>
              <a:t>)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olie</a:t>
            </a:r>
            <a:r>
              <a:rPr lang="en-US" dirty="0" smtClean="0"/>
              <a:t>/gas </a:t>
            </a:r>
            <a:r>
              <a:rPr lang="en-US" dirty="0" err="1" smtClean="0"/>
              <a:t>ondoordringbare</a:t>
            </a:r>
            <a:r>
              <a:rPr lang="en-US" dirty="0" smtClean="0"/>
              <a:t> </a:t>
            </a:r>
            <a:r>
              <a:rPr lang="en-US" dirty="0" err="1" smtClean="0"/>
              <a:t>laag</a:t>
            </a:r>
            <a:r>
              <a:rPr lang="en-US" dirty="0" smtClean="0"/>
              <a:t>: </a:t>
            </a:r>
            <a:r>
              <a:rPr lang="en-US" dirty="0" err="1" smtClean="0"/>
              <a:t>klei</a:t>
            </a:r>
            <a:r>
              <a:rPr lang="en-US" dirty="0" smtClean="0"/>
              <a:t>/</a:t>
            </a:r>
            <a:r>
              <a:rPr lang="en-US" dirty="0" err="1" smtClean="0"/>
              <a:t>zout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err="1" smtClean="0"/>
              <a:t>Liefst</a:t>
            </a:r>
            <a:r>
              <a:rPr lang="en-US" dirty="0" smtClean="0"/>
              <a:t> </a:t>
            </a:r>
            <a:r>
              <a:rPr lang="en-US" dirty="0" err="1"/>
              <a:t>elastisch</a:t>
            </a:r>
            <a:r>
              <a:rPr lang="en-US" dirty="0"/>
              <a:t> of </a:t>
            </a:r>
            <a:r>
              <a:rPr lang="en-US" dirty="0" err="1"/>
              <a:t>plastisch</a:t>
            </a:r>
            <a:r>
              <a:rPr lang="en-US" dirty="0"/>
              <a:t>: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breuken</a:t>
            </a:r>
            <a:r>
              <a:rPr lang="en-US" dirty="0"/>
              <a:t>,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verlies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08" y="1916832"/>
            <a:ext cx="513113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006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Opvang</a:t>
            </a:r>
            <a:r>
              <a:rPr lang="en-US" dirty="0" smtClean="0"/>
              <a:t> in </a:t>
            </a:r>
            <a:r>
              <a:rPr lang="en-US" dirty="0" err="1" smtClean="0"/>
              <a:t>Structuur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Plooiiing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8" name="Picture 6" descr="385689210_273123fb47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65400"/>
            <a:ext cx="42783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25538"/>
            <a:ext cx="5286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15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Opvang</a:t>
            </a:r>
            <a:r>
              <a:rPr lang="en-US" dirty="0" smtClean="0"/>
              <a:t> in </a:t>
            </a:r>
            <a:r>
              <a:rPr lang="en-US" dirty="0" err="1" smtClean="0"/>
              <a:t>Structuur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Breuken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3" y="2636912"/>
            <a:ext cx="27622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Bremer_Fig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133600"/>
            <a:ext cx="57150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15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www.falw.vu.nl/aardwetenschappen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3671888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dirty="0">
                <a:latin typeface="+mj-lt"/>
              </a:rPr>
              <a:t>&gt;</a:t>
            </a:r>
            <a:r>
              <a:rPr lang="en-US" sz="1100" dirty="0" err="1">
                <a:latin typeface="+mj-lt"/>
              </a:rPr>
              <a:t>Regionale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voorbeelden</a:t>
            </a:r>
            <a:r>
              <a:rPr lang="en-US" sz="1100" dirty="0">
                <a:latin typeface="+mj-lt"/>
              </a:rPr>
              <a:t> &gt; Nederland &gt; Gas</a:t>
            </a:r>
          </a:p>
        </p:txBody>
      </p:sp>
      <p:pic>
        <p:nvPicPr>
          <p:cNvPr id="39940" name="Picture 5" descr="fig104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9513"/>
            <a:ext cx="8712200" cy="990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4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Analoog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Olie</a:t>
            </a:r>
            <a:r>
              <a:rPr lang="en-US" dirty="0" smtClean="0"/>
              <a:t>/gas </a:t>
            </a:r>
            <a:r>
              <a:rPr lang="en-US" dirty="0" err="1" smtClean="0"/>
              <a:t>ontstaat</a:t>
            </a:r>
            <a:r>
              <a:rPr lang="en-US" dirty="0" smtClean="0"/>
              <a:t>, </a:t>
            </a:r>
            <a:r>
              <a:rPr lang="en-US" dirty="0" err="1" smtClean="0"/>
              <a:t>migreert</a:t>
            </a:r>
            <a:r>
              <a:rPr lang="en-US" dirty="0" smtClean="0"/>
              <a:t> via </a:t>
            </a:r>
            <a:r>
              <a:rPr lang="en-US" dirty="0" err="1" smtClean="0"/>
              <a:t>allerlei</a:t>
            </a:r>
            <a:r>
              <a:rPr lang="en-US" dirty="0" smtClean="0"/>
              <a:t> </a:t>
            </a:r>
            <a:r>
              <a:rPr lang="en-US" dirty="0" err="1" smtClean="0"/>
              <a:t>paden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reservoir </a:t>
            </a:r>
            <a:r>
              <a:rPr lang="en-US" dirty="0" err="1" smtClean="0"/>
              <a:t>waar</a:t>
            </a:r>
            <a:r>
              <a:rPr lang="en-US" dirty="0" smtClean="0"/>
              <a:t> het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verder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kan.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Tot </a:t>
            </a:r>
            <a:r>
              <a:rPr lang="en-US" dirty="0" err="1" smtClean="0"/>
              <a:t>er</a:t>
            </a:r>
            <a:r>
              <a:rPr lang="en-US" dirty="0" smtClean="0"/>
              <a:t> in </a:t>
            </a:r>
            <a:r>
              <a:rPr lang="en-US" dirty="0" err="1" smtClean="0"/>
              <a:t>geboord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dirty="0" smtClean="0"/>
              <a:t>..</a:t>
            </a:r>
          </a:p>
          <a:p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-146050"/>
            <a:ext cx="37798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21163"/>
            <a:ext cx="1563688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670050"/>
            <a:ext cx="234473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05038"/>
            <a:ext cx="12239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Down Arrow 6"/>
          <p:cNvSpPr/>
          <p:nvPr/>
        </p:nvSpPr>
        <p:spPr>
          <a:xfrm>
            <a:off x="3707904" y="3717032"/>
            <a:ext cx="1656184" cy="1573612"/>
          </a:xfrm>
          <a:prstGeom prst="curvedDownArrow">
            <a:avLst/>
          </a:prstGeom>
          <a:solidFill>
            <a:srgbClr val="FFFFFF"/>
          </a:solidFill>
          <a:ln w="12700">
            <a:solidFill>
              <a:srgbClr val="0028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Analoog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 rot="10800000">
            <a:off x="4787900" y="0"/>
            <a:ext cx="4032250" cy="6705600"/>
            <a:chOff x="5436096" y="-146621"/>
            <a:chExt cx="4032448" cy="6705923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632" y="-146621"/>
              <a:ext cx="3779912" cy="2207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220512"/>
              <a:ext cx="1563362" cy="2338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00" y="1670484"/>
              <a:ext cx="2344688" cy="1758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204864"/>
              <a:ext cx="1223963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4067175" y="5805488"/>
            <a:ext cx="31686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err="1">
                <a:latin typeface="+mj-lt"/>
              </a:rPr>
              <a:t>Moedergesteente</a:t>
            </a:r>
            <a:endParaRPr lang="en-US" sz="2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813" y="5192713"/>
            <a:ext cx="4032250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err="1">
                <a:latin typeface="+mj-lt"/>
              </a:rPr>
              <a:t>Olie</a:t>
            </a:r>
            <a:r>
              <a:rPr lang="en-US" sz="2000" dirty="0">
                <a:latin typeface="+mj-lt"/>
              </a:rPr>
              <a:t> en gas </a:t>
            </a:r>
            <a:r>
              <a:rPr lang="en-US" sz="2000" dirty="0" err="1">
                <a:latin typeface="+mj-lt"/>
              </a:rPr>
              <a:t>ontwikkeling</a:t>
            </a:r>
            <a:endParaRPr lang="en-US" sz="2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4163" y="4292600"/>
            <a:ext cx="23034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err="1">
                <a:latin typeface="+mj-lt"/>
              </a:rPr>
              <a:t>Migratie</a:t>
            </a:r>
            <a:endParaRPr lang="en-US" sz="20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363" y="2492375"/>
            <a:ext cx="3743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err="1">
                <a:latin typeface="+mj-lt"/>
              </a:rPr>
              <a:t>Secundaire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migratie</a:t>
            </a:r>
            <a:endParaRPr lang="en-US" sz="2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9563" y="1341438"/>
            <a:ext cx="2305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latin typeface="+mj-lt"/>
              </a:rPr>
              <a:t>Reservoir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6825" y="796925"/>
            <a:ext cx="23034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err="1">
                <a:latin typeface="+mj-lt"/>
              </a:rPr>
              <a:t>Productieboring</a:t>
            </a:r>
            <a:endParaRPr lang="en-US" sz="2000" dirty="0">
              <a:latin typeface="+mj-lt"/>
            </a:endParaRPr>
          </a:p>
        </p:txBody>
      </p:sp>
      <p:sp>
        <p:nvSpPr>
          <p:cNvPr id="19" name="Curved Down Arrow 18"/>
          <p:cNvSpPr/>
          <p:nvPr/>
        </p:nvSpPr>
        <p:spPr>
          <a:xfrm rot="10800000">
            <a:off x="3239083" y="3132293"/>
            <a:ext cx="1656184" cy="1573612"/>
          </a:xfrm>
          <a:prstGeom prst="curvedDownArrow">
            <a:avLst/>
          </a:prstGeom>
          <a:solidFill>
            <a:srgbClr val="FFFFFF"/>
          </a:solidFill>
          <a:ln w="12700">
            <a:solidFill>
              <a:srgbClr val="0028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5504" y="-1323528"/>
            <a:ext cx="12192000" cy="97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NL: </a:t>
            </a:r>
            <a:r>
              <a:rPr lang="en-US" dirty="0" err="1" smtClean="0"/>
              <a:t>vooral</a:t>
            </a:r>
            <a:r>
              <a:rPr lang="en-US" dirty="0" smtClean="0"/>
              <a:t> Gas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49275"/>
            <a:ext cx="464185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412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Slochteren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>
              <a:defRPr/>
            </a:pPr>
            <a:r>
              <a:rPr lang="en-US" dirty="0">
                <a:latin typeface="Lucida Sans Unicode" pitchFamily="34" charset="0"/>
              </a:rPr>
              <a:t>Gas</a:t>
            </a:r>
          </a:p>
          <a:p>
            <a:pPr marL="514350" indent="-514350">
              <a:defRPr/>
            </a:pPr>
            <a:r>
              <a:rPr lang="en-US" dirty="0">
                <a:latin typeface="Lucida Sans Unicode" pitchFamily="34" charset="0"/>
              </a:rPr>
              <a:t>Hoe is </a:t>
            </a:r>
            <a:r>
              <a:rPr lang="en-US" dirty="0" err="1">
                <a:latin typeface="Lucida Sans Unicode" pitchFamily="34" charset="0"/>
              </a:rPr>
              <a:t>dat</a:t>
            </a:r>
            <a:r>
              <a:rPr lang="en-US" dirty="0">
                <a:latin typeface="Lucida Sans Unicode" pitchFamily="34" charset="0"/>
              </a:rPr>
              <a:t> </a:t>
            </a:r>
            <a:r>
              <a:rPr lang="en-US" dirty="0" err="1">
                <a:latin typeface="Lucida Sans Unicode" pitchFamily="34" charset="0"/>
              </a:rPr>
              <a:t>daar</a:t>
            </a:r>
            <a:endParaRPr lang="en-US" dirty="0">
              <a:latin typeface="Lucida Sans Unicode" pitchFamily="34" charset="0"/>
            </a:endParaRPr>
          </a:p>
          <a:p>
            <a:pPr marL="514350" indent="-514350">
              <a:defRPr/>
            </a:pPr>
            <a:r>
              <a:rPr lang="en-US" dirty="0">
                <a:latin typeface="Lucida Sans Unicode" pitchFamily="34" charset="0"/>
              </a:rPr>
              <a:t> </a:t>
            </a:r>
            <a:r>
              <a:rPr lang="en-US" dirty="0" err="1">
                <a:latin typeface="Lucida Sans Unicode" pitchFamily="34" charset="0"/>
              </a:rPr>
              <a:t>gekomen</a:t>
            </a:r>
            <a:r>
              <a:rPr lang="en-US" dirty="0">
                <a:latin typeface="Lucida Sans Unicode" pitchFamily="34" charset="0"/>
              </a:rPr>
              <a:t>?</a:t>
            </a:r>
            <a:endParaRPr lang="en-US" dirty="0"/>
          </a:p>
        </p:txBody>
      </p:sp>
      <p:pic>
        <p:nvPicPr>
          <p:cNvPr id="8" name="Picture 8" descr="fig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33" y="836712"/>
            <a:ext cx="6385794" cy="578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3888"/>
            <a:ext cx="303212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7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2" descr="carboniferous-landscape_869_990x7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3801" r="4173" b="4851"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Moedergesteente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1148" y="5877272"/>
            <a:ext cx="3960812" cy="530728"/>
          </a:xfrm>
        </p:spPr>
        <p:txBody>
          <a:bodyPr/>
          <a:lstStyle/>
          <a:p>
            <a:r>
              <a:rPr lang="en-US" dirty="0" smtClean="0"/>
              <a:t>Grote </a:t>
            </a:r>
            <a:r>
              <a:rPr lang="en-US" dirty="0" err="1" smtClean="0"/>
              <a:t>delen</a:t>
            </a:r>
            <a:r>
              <a:rPr lang="en-US" dirty="0" smtClean="0"/>
              <a:t> van Nederland in het </a:t>
            </a:r>
            <a:r>
              <a:rPr lang="en-US" dirty="0" err="1" smtClean="0"/>
              <a:t>Carboon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Picture 2" descr="http://www.ecomare.nl/typo3temp/GB/20aac7bbf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61" y="-6350"/>
            <a:ext cx="4143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68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Aardbevingen</a:t>
            </a:r>
            <a:r>
              <a:rPr lang="en-US" dirty="0" smtClean="0"/>
              <a:t> door </a:t>
            </a:r>
            <a:r>
              <a:rPr lang="en-US" dirty="0" err="1" smtClean="0"/>
              <a:t>tektoniek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1148" y="1440000"/>
            <a:ext cx="4377566" cy="4968000"/>
          </a:xfrm>
        </p:spPr>
        <p:txBody>
          <a:bodyPr/>
          <a:lstStyle/>
          <a:p>
            <a:r>
              <a:rPr lang="en-US" dirty="0" err="1" smtClean="0"/>
              <a:t>Spanningstoestand</a:t>
            </a:r>
            <a:r>
              <a:rPr lang="en-US" dirty="0" smtClean="0"/>
              <a:t> </a:t>
            </a:r>
            <a:r>
              <a:rPr lang="en-US" dirty="0" err="1" smtClean="0"/>
              <a:t>ondergrond</a:t>
            </a:r>
            <a:r>
              <a:rPr lang="en-US" dirty="0" smtClean="0"/>
              <a:t>: </a:t>
            </a:r>
            <a:r>
              <a:rPr lang="en-US" dirty="0" err="1" smtClean="0"/>
              <a:t>voldoende</a:t>
            </a:r>
            <a:r>
              <a:rPr lang="en-US" dirty="0" smtClean="0"/>
              <a:t> </a:t>
            </a:r>
            <a:r>
              <a:rPr lang="en-US" dirty="0" err="1" smtClean="0"/>
              <a:t>rek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rift (</a:t>
            </a:r>
            <a:r>
              <a:rPr lang="en-US" dirty="0" err="1" smtClean="0"/>
              <a:t>horsten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slenken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1026" name="Picture 2" descr="H:\Documents\My Pictures\actueel\aardbeving\limburg\stress_eur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3303"/>
            <a:ext cx="3089903" cy="222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ocuments\My Pictures\actueel\aardbeving\limburg\stressn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32865"/>
            <a:ext cx="1432858" cy="20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5" y="5157192"/>
            <a:ext cx="5483435" cy="16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34" y="1915506"/>
            <a:ext cx="4267166" cy="494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8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b="2121"/>
          <a:stretch>
            <a:fillRect/>
          </a:stretch>
        </p:blipFill>
        <p:spPr bwMode="auto">
          <a:xfrm>
            <a:off x="-36512" y="259952"/>
            <a:ext cx="8243888" cy="432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0825" y="549275"/>
            <a:ext cx="720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nl-NL" sz="2000" dirty="0" err="1">
                <a:solidFill>
                  <a:schemeClr val="bg1"/>
                </a:solidFill>
                <a:latin typeface="+mn-lt"/>
              </a:rPr>
              <a:t>Varistisch</a:t>
            </a:r>
            <a:r>
              <a:rPr lang="nl-NL" sz="2000" dirty="0">
                <a:solidFill>
                  <a:schemeClr val="bg1"/>
                </a:solidFill>
                <a:latin typeface="+mn-lt"/>
              </a:rPr>
              <a:t> gebergte (Ardennen!!) 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Reservoirgesteente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8965"/>
            <a:ext cx="4572000" cy="302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1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FOTO\Photobase\2009_04\Utah_Vis\DSC_07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0825" y="549275"/>
            <a:ext cx="720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nl-NL" sz="2000" dirty="0" err="1">
                <a:solidFill>
                  <a:schemeClr val="bg1"/>
                </a:solidFill>
                <a:latin typeface="+mn-lt"/>
              </a:rPr>
              <a:t>Varistisch</a:t>
            </a:r>
            <a:r>
              <a:rPr lang="nl-NL" sz="2000" dirty="0">
                <a:solidFill>
                  <a:schemeClr val="bg1"/>
                </a:solidFill>
                <a:latin typeface="+mn-lt"/>
              </a:rPr>
              <a:t> gebergte (Ardennen!!) 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Down Arrow 3"/>
          <p:cNvSpPr>
            <a:spLocks noChangeArrowheads="1"/>
          </p:cNvSpPr>
          <p:nvPr/>
        </p:nvSpPr>
        <p:spPr bwMode="auto">
          <a:xfrm>
            <a:off x="2196430" y="1124992"/>
            <a:ext cx="287338" cy="431800"/>
          </a:xfrm>
          <a:prstGeom prst="downArrow">
            <a:avLst>
              <a:gd name="adj1" fmla="val 50000"/>
              <a:gd name="adj2" fmla="val 50092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Reservoirgesteente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5924047"/>
            <a:ext cx="3960812" cy="530728"/>
          </a:xfrm>
        </p:spPr>
        <p:txBody>
          <a:bodyPr/>
          <a:lstStyle/>
          <a:p>
            <a:r>
              <a:rPr lang="en-US" dirty="0" smtClean="0"/>
              <a:t>Grote </a:t>
            </a:r>
            <a:r>
              <a:rPr lang="en-US" dirty="0" err="1" smtClean="0"/>
              <a:t>delen</a:t>
            </a:r>
            <a:r>
              <a:rPr lang="en-US" dirty="0" smtClean="0"/>
              <a:t> van Nederland in het </a:t>
            </a:r>
            <a:r>
              <a:rPr lang="en-US" dirty="0" err="1" smtClean="0"/>
              <a:t>Vroeg</a:t>
            </a:r>
            <a:r>
              <a:rPr lang="en-US" dirty="0" smtClean="0"/>
              <a:t> Perm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83768" y="1172766"/>
            <a:ext cx="720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nl-NL" sz="2000" dirty="0" err="1">
                <a:latin typeface="+mn-lt"/>
              </a:rPr>
              <a:t>Varistisch</a:t>
            </a:r>
            <a:r>
              <a:rPr lang="nl-NL" sz="2000" dirty="0">
                <a:latin typeface="+mn-lt"/>
              </a:rPr>
              <a:t> gebergte (Ardennen!!) 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43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OPeenvolging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60040" y="1478389"/>
            <a:ext cx="406794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endParaRPr lang="nl-NL" altLang="en-US" sz="2400" b="0" dirty="0"/>
          </a:p>
          <a:p>
            <a:pPr algn="l"/>
            <a:r>
              <a:rPr lang="nl-NL" altLang="en-US" sz="2400" b="0" dirty="0"/>
              <a:t>3. Perm, </a:t>
            </a:r>
            <a:r>
              <a:rPr lang="nl-NL" altLang="en-US" sz="2400" b="0" dirty="0" err="1"/>
              <a:t>Zechstein</a:t>
            </a:r>
            <a:r>
              <a:rPr lang="nl-NL" altLang="en-US" sz="2400" b="0" dirty="0"/>
              <a:t>: zoutwoestijn: afdekkende laag</a:t>
            </a:r>
          </a:p>
          <a:p>
            <a:pPr algn="l"/>
            <a:endParaRPr lang="nl-NL" altLang="en-US" sz="2400" b="0" dirty="0"/>
          </a:p>
          <a:p>
            <a:pPr algn="l"/>
            <a:r>
              <a:rPr lang="nl-NL" altLang="en-US" sz="2400" b="0" dirty="0"/>
              <a:t>2. Perm, </a:t>
            </a:r>
            <a:r>
              <a:rPr lang="nl-NL" altLang="en-US" sz="2400" b="0" dirty="0" err="1"/>
              <a:t>Rotliegendes</a:t>
            </a:r>
            <a:r>
              <a:rPr lang="nl-NL" altLang="en-US" sz="2400" b="0" dirty="0"/>
              <a:t>: </a:t>
            </a:r>
          </a:p>
          <a:p>
            <a:pPr algn="l"/>
            <a:r>
              <a:rPr lang="nl-NL" altLang="en-US" sz="2400" b="0" dirty="0"/>
              <a:t>Rode duinzanden in woestijn: reservoirgesteente</a:t>
            </a:r>
          </a:p>
          <a:p>
            <a:pPr algn="l"/>
            <a:endParaRPr lang="nl-NL" altLang="en-US" sz="2400" b="0" dirty="0"/>
          </a:p>
          <a:p>
            <a:pPr algn="l">
              <a:buFontTx/>
              <a:buAutoNum type="arabicPeriod"/>
            </a:pPr>
            <a:r>
              <a:rPr lang="nl-NL" altLang="en-US" sz="2400" b="0" dirty="0"/>
              <a:t>Carboon: </a:t>
            </a:r>
          </a:p>
          <a:p>
            <a:pPr algn="l"/>
            <a:r>
              <a:rPr lang="nl-NL" altLang="en-US" sz="2400" b="0" dirty="0"/>
              <a:t>steenkool, tropische</a:t>
            </a:r>
          </a:p>
          <a:p>
            <a:pPr algn="l"/>
            <a:r>
              <a:rPr lang="nl-NL" altLang="en-US" sz="2400" b="0" dirty="0"/>
              <a:t>delta: brongesteente</a:t>
            </a:r>
          </a:p>
          <a:p>
            <a:pPr algn="l"/>
            <a:r>
              <a:rPr lang="nl-NL" altLang="en-US" sz="2400" b="0" dirty="0"/>
              <a:t>aardgas</a:t>
            </a:r>
          </a:p>
          <a:p>
            <a:pPr algn="l">
              <a:buFontTx/>
              <a:buAutoNum type="arabicPeriod"/>
            </a:pPr>
            <a:endParaRPr lang="en-GB" altLang="en-US" sz="2400" b="0" dirty="0"/>
          </a:p>
        </p:txBody>
      </p:sp>
      <p:pic>
        <p:nvPicPr>
          <p:cNvPr id="8" name="Picture 2" descr="BOGCarbPermMili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"/>
          <a:stretch>
            <a:fillRect/>
          </a:stretch>
        </p:blipFill>
        <p:spPr bwMode="auto">
          <a:xfrm>
            <a:off x="4307524" y="576659"/>
            <a:ext cx="480098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0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067675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09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www.falw.vu.nl/aardwetenschappen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3671888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dirty="0">
                <a:latin typeface="+mj-lt"/>
              </a:rPr>
              <a:t>&gt;</a:t>
            </a:r>
            <a:r>
              <a:rPr lang="en-US" sz="1100" dirty="0" err="1">
                <a:latin typeface="+mj-lt"/>
              </a:rPr>
              <a:t>Regionale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voorbeelden</a:t>
            </a:r>
            <a:r>
              <a:rPr lang="en-US" sz="1100" dirty="0">
                <a:latin typeface="+mj-lt"/>
              </a:rPr>
              <a:t> &gt; Nederland &gt; Gas</a:t>
            </a:r>
          </a:p>
        </p:txBody>
      </p:sp>
      <p:pic>
        <p:nvPicPr>
          <p:cNvPr id="39940" name="Picture 5" descr="fig104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9513"/>
            <a:ext cx="8712200" cy="990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4356100" y="2924175"/>
            <a:ext cx="1944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en-US" sz="1600" b="0">
                <a:latin typeface="Lucida Sans Unicode" pitchFamily="34" charset="0"/>
              </a:rPr>
              <a:t>Moedergesteente</a:t>
            </a:r>
          </a:p>
          <a:p>
            <a:pPr algn="l"/>
            <a:endParaRPr lang="en-US" altLang="en-US" sz="1600" b="0">
              <a:latin typeface="Lucida Sans Unicode" pitchFamily="34" charset="0"/>
            </a:endParaRPr>
          </a:p>
          <a:p>
            <a:pPr algn="l"/>
            <a:endParaRPr lang="en-US" altLang="en-US" sz="1600" b="0">
              <a:latin typeface="Lucida Sans Unicode" pitchFamily="34" charset="0"/>
            </a:endParaRPr>
          </a:p>
        </p:txBody>
      </p:sp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3779838" y="2492375"/>
            <a:ext cx="19446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en-US" sz="1600" b="0">
                <a:latin typeface="Lucida Sans Unicode" pitchFamily="34" charset="0"/>
              </a:rPr>
              <a:t>Reservoir</a:t>
            </a:r>
          </a:p>
          <a:p>
            <a:pPr algn="l"/>
            <a:endParaRPr lang="en-US" altLang="en-US" sz="1600" b="0">
              <a:latin typeface="Lucida Sans Unicode" pitchFamily="34" charset="0"/>
            </a:endParaRPr>
          </a:p>
          <a:p>
            <a:pPr algn="l"/>
            <a:endParaRPr lang="en-US" altLang="en-US" sz="1600" b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4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89058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335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Geld </a:t>
            </a:r>
            <a:r>
              <a:rPr lang="en-US" dirty="0" err="1" smtClean="0"/>
              <a:t>er</a:t>
            </a:r>
            <a:r>
              <a:rPr lang="en-US" dirty="0" smtClean="0"/>
              <a:t> in!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8" name="Picture 3" descr="natura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696"/>
            <a:ext cx="4067944" cy="539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6224936" cy="384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694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29057"/>
            <a:ext cx="9144000" cy="687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? </a:t>
            </a:r>
            <a:r>
              <a:rPr lang="en-US" dirty="0" err="1" smtClean="0"/>
              <a:t>Daling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sp>
        <p:nvSpPr>
          <p:cNvPr id="8" name="Rectangle 7"/>
          <p:cNvSpPr/>
          <p:nvPr/>
        </p:nvSpPr>
        <p:spPr>
          <a:xfrm>
            <a:off x="4486128" y="5661248"/>
            <a:ext cx="4572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nl-NL" sz="1400" b="1" dirty="0"/>
              <a:t>Contourkaart voor bodemdaling door gaswinning, opgetreden tussen start van de productie en de waterpassing in 2013 op basis van </a:t>
            </a:r>
            <a:r>
              <a:rPr lang="nl-NL" sz="1400" b="1" dirty="0" err="1"/>
              <a:t>ruimte-tijd</a:t>
            </a:r>
            <a:r>
              <a:rPr lang="nl-NL" sz="1400" b="1" dirty="0"/>
              <a:t> analyse van waterpasdata (cm).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3425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? </a:t>
            </a:r>
            <a:r>
              <a:rPr lang="en-US" dirty="0" err="1" smtClean="0"/>
              <a:t>Daling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480"/>
            <a:ext cx="784674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64" y="3861048"/>
            <a:ext cx="4406411" cy="30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1520" y="4853075"/>
            <a:ext cx="4176464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nl-NL" sz="1400" b="1" dirty="0" smtClean="0"/>
              <a:t>Prognose voor 2050, gebaseerd op gesteenteproeven en </a:t>
            </a:r>
            <a:r>
              <a:rPr lang="nl-NL" sz="1400" b="1" dirty="0" err="1" smtClean="0"/>
              <a:t>compactie</a:t>
            </a:r>
            <a:r>
              <a:rPr lang="nl-NL" sz="1400" b="1" dirty="0" smtClean="0"/>
              <a:t>-modellen.</a:t>
            </a:r>
          </a:p>
          <a:p>
            <a:r>
              <a:rPr lang="nl-NL" sz="1400" b="1" dirty="0" smtClean="0"/>
              <a:t>Kennis van ondergrond dus van groot belang.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2149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1" y="1493216"/>
            <a:ext cx="9144000" cy="5392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Daling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39</a:t>
            </a:fld>
            <a:endParaRPr lang="nl-NL"/>
          </a:p>
        </p:txBody>
      </p:sp>
      <p:pic>
        <p:nvPicPr>
          <p:cNvPr id="9" name="Picture 2" descr="http://www.commissiebodemdaling.nl/files/banner-voor-PC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07" y="0"/>
            <a:ext cx="93059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6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Horsten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slenken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Horsten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slenken</a:t>
            </a:r>
            <a:r>
              <a:rPr lang="en-US" dirty="0" smtClean="0"/>
              <a:t> in experiment met </a:t>
            </a:r>
            <a:r>
              <a:rPr lang="en-US" dirty="0" err="1" smtClean="0"/>
              <a:t>zand</a:t>
            </a:r>
            <a:r>
              <a:rPr lang="en-US" dirty="0" smtClean="0"/>
              <a:t>, met </a:t>
            </a:r>
            <a:r>
              <a:rPr lang="en-US" dirty="0" err="1" smtClean="0"/>
              <a:t>daaronder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laag</a:t>
            </a:r>
            <a:r>
              <a:rPr lang="en-US" dirty="0" smtClean="0"/>
              <a:t> silly putty (</a:t>
            </a:r>
            <a:r>
              <a:rPr lang="en-US" dirty="0" err="1" smtClean="0"/>
              <a:t>visceus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63710" y="1608114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38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528" y="5013176"/>
            <a:ext cx="4320480" cy="988979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 err="1" smtClean="0"/>
              <a:t>Daling</a:t>
            </a:r>
            <a:r>
              <a:rPr lang="en-US" sz="2000" dirty="0" smtClean="0"/>
              <a:t> </a:t>
            </a:r>
            <a:r>
              <a:rPr lang="en-US" sz="2000" dirty="0" err="1" smtClean="0"/>
              <a:t>aan</a:t>
            </a:r>
            <a:r>
              <a:rPr lang="en-US" sz="2000" dirty="0" smtClean="0"/>
              <a:t> </a:t>
            </a:r>
            <a:r>
              <a:rPr lang="en-US" sz="2000" dirty="0" err="1" smtClean="0"/>
              <a:t>oppervlak</a:t>
            </a:r>
            <a:r>
              <a:rPr lang="en-US" sz="2000" dirty="0" smtClean="0"/>
              <a:t>: </a:t>
            </a:r>
            <a:r>
              <a:rPr lang="en-US" sz="2000" dirty="0" err="1" smtClean="0"/>
              <a:t>geleidelijk</a:t>
            </a:r>
            <a:r>
              <a:rPr lang="en-US" sz="2000" dirty="0" smtClean="0"/>
              <a:t>: ‘</a:t>
            </a:r>
            <a:r>
              <a:rPr lang="en-US" sz="2000" dirty="0" err="1" smtClean="0"/>
              <a:t>soepbord</a:t>
            </a:r>
            <a:r>
              <a:rPr lang="en-US" sz="2000" dirty="0" smtClean="0"/>
              <a:t>’, </a:t>
            </a:r>
            <a:r>
              <a:rPr lang="en-US" sz="2000" dirty="0" err="1" smtClean="0"/>
              <a:t>geen</a:t>
            </a:r>
            <a:r>
              <a:rPr lang="en-US" sz="2000" dirty="0" smtClean="0"/>
              <a:t> </a:t>
            </a:r>
            <a:r>
              <a:rPr lang="en-US" sz="2000" dirty="0" err="1" smtClean="0"/>
              <a:t>breuken</a:t>
            </a:r>
            <a:r>
              <a:rPr lang="en-US" sz="2000" dirty="0" smtClean="0"/>
              <a:t> die tot </a:t>
            </a:r>
            <a:r>
              <a:rPr lang="en-US" sz="2000" dirty="0" err="1" smtClean="0"/>
              <a:t>oppervlak</a:t>
            </a:r>
            <a:r>
              <a:rPr lang="en-US" sz="2000" dirty="0" smtClean="0"/>
              <a:t> </a:t>
            </a:r>
            <a:r>
              <a:rPr lang="en-US" sz="2000" dirty="0" err="1" smtClean="0"/>
              <a:t>doorlopen</a:t>
            </a:r>
            <a:r>
              <a:rPr lang="en-US" sz="2000" dirty="0" smtClean="0"/>
              <a:t>!!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40</a:t>
            </a:fld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48" y="2420888"/>
            <a:ext cx="4202959" cy="416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70476" cy="36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4355976" y="1261701"/>
            <a:ext cx="4320480" cy="988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700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Grondwater</a:t>
            </a:r>
            <a:r>
              <a:rPr lang="en-US" sz="2000" dirty="0" smtClean="0"/>
              <a:t> </a:t>
            </a:r>
            <a:r>
              <a:rPr lang="en-US" sz="2000" dirty="0" err="1" smtClean="0"/>
              <a:t>verzamelt</a:t>
            </a:r>
            <a:r>
              <a:rPr lang="en-US" sz="2000" dirty="0" smtClean="0"/>
              <a:t> </a:t>
            </a:r>
            <a:r>
              <a:rPr lang="en-US" sz="2000" dirty="0" err="1" smtClean="0"/>
              <a:t>zich</a:t>
            </a:r>
            <a:r>
              <a:rPr lang="en-US" sz="2000" dirty="0" smtClean="0"/>
              <a:t> in </a:t>
            </a:r>
            <a:r>
              <a:rPr lang="en-US" sz="2000" dirty="0" err="1" smtClean="0"/>
              <a:t>kuil</a:t>
            </a:r>
            <a:r>
              <a:rPr lang="en-US" sz="2000" dirty="0" smtClean="0"/>
              <a:t>! ~</a:t>
            </a:r>
            <a:r>
              <a:rPr lang="en-US" sz="2000" dirty="0" err="1" smtClean="0"/>
              <a:t>IJssel</a:t>
            </a:r>
            <a:r>
              <a:rPr lang="en-US" sz="2000" dirty="0" smtClean="0"/>
              <a:t> </a:t>
            </a:r>
            <a:r>
              <a:rPr lang="en-US" sz="2000" dirty="0" err="1" smtClean="0"/>
              <a:t>debiet</a:t>
            </a:r>
            <a:r>
              <a:rPr lang="en-US" sz="2000" dirty="0" smtClean="0"/>
              <a:t> </a:t>
            </a:r>
            <a:r>
              <a:rPr lang="en-US" sz="2000" dirty="0" err="1" smtClean="0"/>
              <a:t>afvoeren</a:t>
            </a:r>
            <a:r>
              <a:rPr lang="en-US" sz="2000" dirty="0" smtClean="0"/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9886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Daling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grootschalig</a:t>
            </a:r>
            <a:r>
              <a:rPr lang="en-US" dirty="0" smtClean="0"/>
              <a:t> </a:t>
            </a:r>
            <a:r>
              <a:rPr lang="en-US" dirty="0" err="1" smtClean="0"/>
              <a:t>patroon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05061"/>
            <a:ext cx="6047164" cy="40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2466596"/>
            <a:ext cx="3781618" cy="439140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1148" y="1440000"/>
            <a:ext cx="3592780" cy="4968000"/>
          </a:xfrm>
        </p:spPr>
        <p:txBody>
          <a:bodyPr/>
          <a:lstStyle/>
          <a:p>
            <a:r>
              <a:rPr lang="en-US" dirty="0" smtClean="0"/>
              <a:t>Maar op </a:t>
            </a:r>
            <a:r>
              <a:rPr lang="en-US" dirty="0" err="1" smtClean="0"/>
              <a:t>diepte</a:t>
            </a:r>
            <a:r>
              <a:rPr lang="en-US" dirty="0" smtClean="0"/>
              <a:t>: </a:t>
            </a:r>
            <a:r>
              <a:rPr lang="en-US" dirty="0" err="1" smtClean="0"/>
              <a:t>reactivatie</a:t>
            </a:r>
            <a:r>
              <a:rPr lang="en-US" dirty="0" smtClean="0"/>
              <a:t> </a:t>
            </a:r>
            <a:r>
              <a:rPr lang="en-US" dirty="0" err="1" smtClean="0"/>
              <a:t>breuken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4575056" y="5252809"/>
            <a:ext cx="3592780" cy="410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700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Aardbevingen</a:t>
            </a:r>
            <a:r>
              <a:rPr lang="en-US" dirty="0"/>
              <a:t> </a:t>
            </a:r>
            <a:r>
              <a:rPr lang="en-US" dirty="0" err="1" smtClean="0"/>
              <a:t>dus</a:t>
            </a:r>
            <a:r>
              <a:rPr lang="en-US" dirty="0" smtClean="0"/>
              <a:t>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63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Aardbevingen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productie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42</a:t>
            </a:fld>
            <a:endParaRPr lang="nl-NL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5342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9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Aardbevingen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zwaarte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183"/>
            <a:ext cx="918092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16016" y="1511183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http://feitenencijfers.namplatform.nl</a:t>
            </a:r>
          </a:p>
        </p:txBody>
      </p:sp>
    </p:spTree>
    <p:extLst>
      <p:ext uri="{BB962C8B-B14F-4D97-AF65-F5344CB8AC3E}">
        <p14:creationId xmlns:p14="http://schemas.microsoft.com/office/powerpoint/2010/main" val="1254364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PGA?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78" y="0"/>
            <a:ext cx="63005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08520" y="4464496"/>
            <a:ext cx="4322186" cy="2420888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 smtClean="0"/>
              <a:t>Peak Ground Acceleration:</a:t>
            </a:r>
          </a:p>
          <a:p>
            <a:r>
              <a:rPr lang="en-US" sz="1800" dirty="0" err="1" smtClean="0"/>
              <a:t>Aardbevingen</a:t>
            </a:r>
            <a:r>
              <a:rPr lang="en-US" sz="1800" dirty="0" smtClean="0"/>
              <a:t> </a:t>
            </a:r>
            <a:r>
              <a:rPr lang="en-US" sz="1800" dirty="0" err="1" smtClean="0"/>
              <a:t>veroorzaken</a:t>
            </a:r>
            <a:r>
              <a:rPr lang="en-US" sz="1800" dirty="0" smtClean="0"/>
              <a:t> </a:t>
            </a:r>
            <a:r>
              <a:rPr lang="en-US" sz="1800" dirty="0" err="1" smtClean="0"/>
              <a:t>trillingen</a:t>
            </a:r>
            <a:r>
              <a:rPr lang="en-US" sz="1800" dirty="0" smtClean="0"/>
              <a:t> (</a:t>
            </a:r>
            <a:r>
              <a:rPr lang="en-US" sz="1800" dirty="0" err="1" smtClean="0"/>
              <a:t>golven</a:t>
            </a:r>
            <a:r>
              <a:rPr lang="en-US" sz="1800" dirty="0" smtClean="0"/>
              <a:t>), </a:t>
            </a:r>
            <a:r>
              <a:rPr lang="en-US" sz="1800" dirty="0" err="1" smtClean="0"/>
              <a:t>wat</a:t>
            </a:r>
            <a:r>
              <a:rPr lang="en-US" sz="1800" dirty="0" smtClean="0"/>
              <a:t> is </a:t>
            </a:r>
            <a:r>
              <a:rPr lang="en-US" sz="1800" dirty="0" err="1" smtClean="0"/>
              <a:t>mogelijk</a:t>
            </a:r>
            <a:r>
              <a:rPr lang="en-US" sz="1800" dirty="0" smtClean="0"/>
              <a:t> </a:t>
            </a:r>
            <a:r>
              <a:rPr lang="en-US" sz="1800" dirty="0" err="1" smtClean="0"/>
              <a:t>grootste</a:t>
            </a:r>
            <a:r>
              <a:rPr lang="en-US" sz="1800" dirty="0" smtClean="0"/>
              <a:t> </a:t>
            </a:r>
            <a:r>
              <a:rPr lang="en-US" sz="1800" dirty="0" err="1" smtClean="0"/>
              <a:t>versnelling</a:t>
            </a:r>
            <a:r>
              <a:rPr lang="en-US" sz="1800" dirty="0" smtClean="0"/>
              <a:t> van de </a:t>
            </a:r>
            <a:r>
              <a:rPr lang="en-US" sz="1800" dirty="0" err="1" smtClean="0"/>
              <a:t>bodem</a:t>
            </a:r>
            <a:r>
              <a:rPr lang="en-US" sz="1800" dirty="0" smtClean="0"/>
              <a:t>?</a:t>
            </a:r>
          </a:p>
          <a:p>
            <a:endParaRPr lang="en-US" sz="1800" dirty="0"/>
          </a:p>
          <a:p>
            <a:r>
              <a:rPr lang="en-US" sz="1800" dirty="0" smtClean="0"/>
              <a:t>= </a:t>
            </a:r>
            <a:r>
              <a:rPr lang="en-US" sz="1800" dirty="0" err="1" smtClean="0"/>
              <a:t>golven</a:t>
            </a:r>
            <a:r>
              <a:rPr lang="en-US" sz="1800" dirty="0" smtClean="0"/>
              <a:t> </a:t>
            </a:r>
            <a:r>
              <a:rPr lang="en-US" sz="1800" dirty="0" err="1" smtClean="0"/>
              <a:t>beving</a:t>
            </a:r>
            <a:r>
              <a:rPr lang="en-US" sz="1800" dirty="0" smtClean="0"/>
              <a:t> </a:t>
            </a:r>
            <a:r>
              <a:rPr lang="en-US" sz="1800" dirty="0" err="1" smtClean="0"/>
              <a:t>en</a:t>
            </a:r>
            <a:r>
              <a:rPr lang="en-US" sz="1800" dirty="0" smtClean="0"/>
              <a:t> hoe </a:t>
            </a:r>
            <a:r>
              <a:rPr lang="en-US" sz="1800" dirty="0" err="1" smtClean="0"/>
              <a:t>reageert</a:t>
            </a:r>
            <a:r>
              <a:rPr lang="en-US" sz="1800" dirty="0" smtClean="0"/>
              <a:t> </a:t>
            </a:r>
            <a:r>
              <a:rPr lang="en-US" sz="1800" dirty="0" err="1" smtClean="0"/>
              <a:t>ondergrond</a:t>
            </a:r>
            <a:r>
              <a:rPr lang="en-US" sz="1800" dirty="0" smtClean="0"/>
              <a:t> (</a:t>
            </a:r>
            <a:r>
              <a:rPr lang="en-US" sz="1800" dirty="0" err="1" smtClean="0"/>
              <a:t>diep</a:t>
            </a:r>
            <a:r>
              <a:rPr lang="en-US" sz="1800" dirty="0" smtClean="0"/>
              <a:t> </a:t>
            </a:r>
            <a:r>
              <a:rPr lang="en-US" sz="1800" dirty="0" err="1" smtClean="0"/>
              <a:t>en</a:t>
            </a:r>
            <a:r>
              <a:rPr lang="en-US" sz="1800" dirty="0" smtClean="0"/>
              <a:t> </a:t>
            </a:r>
            <a:r>
              <a:rPr lang="en-US" sz="1800" dirty="0" err="1" smtClean="0"/>
              <a:t>ondiep</a:t>
            </a:r>
            <a:r>
              <a:rPr lang="en-US" sz="1800" dirty="0" smtClean="0"/>
              <a:t>!)</a:t>
            </a:r>
            <a:endParaRPr lang="en-US" sz="18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293984" cy="242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911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Schade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45</a:t>
            </a:fld>
            <a:endParaRPr lang="nl-NL"/>
          </a:p>
        </p:txBody>
      </p:sp>
      <p:pic>
        <p:nvPicPr>
          <p:cNvPr id="2050" name="Picture 2" descr="http://www.co2ntramine.nl/wp-content/uploads/2016/01/percentage-woningen-aardbevingsgebied-sch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" y="1706143"/>
            <a:ext cx="6029607" cy="51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02252" y="3861048"/>
            <a:ext cx="2736304" cy="1322816"/>
          </a:xfrm>
        </p:spPr>
        <p:txBody>
          <a:bodyPr/>
          <a:lstStyle/>
          <a:p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afhankelijk</a:t>
            </a:r>
            <a:r>
              <a:rPr lang="en-US" dirty="0" smtClean="0"/>
              <a:t> van </a:t>
            </a:r>
            <a:r>
              <a:rPr lang="en-US" dirty="0" err="1" smtClean="0"/>
              <a:t>aardbevingen</a:t>
            </a:r>
            <a:r>
              <a:rPr lang="en-US" dirty="0" smtClean="0"/>
              <a:t> </a:t>
            </a:r>
            <a:r>
              <a:rPr lang="en-US" dirty="0" err="1" smtClean="0"/>
              <a:t>onder</a:t>
            </a:r>
            <a:r>
              <a:rPr lang="en-US" dirty="0" smtClean="0"/>
              <a:t> je huis!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54" y="1"/>
            <a:ext cx="3917322" cy="301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178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Veiligheidsnorm</a:t>
            </a:r>
            <a:r>
              <a:rPr lang="en-US" dirty="0" smtClean="0"/>
              <a:t> in NL?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1788"/>
            <a:ext cx="5241826" cy="419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55976" y="1124744"/>
            <a:ext cx="4248472" cy="3384376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Rivierengebied</a:t>
            </a:r>
            <a:r>
              <a:rPr lang="en-US" dirty="0" smtClean="0"/>
              <a:t>! (</a:t>
            </a:r>
            <a:r>
              <a:rPr lang="en-US" dirty="0" err="1" smtClean="0"/>
              <a:t>overstromingen</a:t>
            </a:r>
            <a:r>
              <a:rPr lang="en-US" dirty="0" smtClean="0"/>
              <a:t>, </a:t>
            </a:r>
            <a:r>
              <a:rPr lang="en-US" dirty="0" err="1" smtClean="0"/>
              <a:t>daar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we </a:t>
            </a:r>
            <a:r>
              <a:rPr lang="en-US" dirty="0" err="1" smtClean="0"/>
              <a:t>bekend</a:t>
            </a:r>
            <a:r>
              <a:rPr lang="en-US" dirty="0" smtClean="0"/>
              <a:t> </a:t>
            </a:r>
            <a:r>
              <a:rPr lang="en-US" dirty="0" err="1" smtClean="0"/>
              <a:t>mee</a:t>
            </a:r>
            <a:r>
              <a:rPr lang="en-US" dirty="0" smtClean="0"/>
              <a:t> in NL)</a:t>
            </a:r>
          </a:p>
          <a:p>
            <a:endParaRPr lang="en-US" dirty="0"/>
          </a:p>
          <a:p>
            <a:r>
              <a:rPr lang="en-US" dirty="0" smtClean="0"/>
              <a:t>Nu </a:t>
            </a:r>
            <a:r>
              <a:rPr lang="en-US" dirty="0" err="1" smtClean="0"/>
              <a:t>ook</a:t>
            </a:r>
            <a:r>
              <a:rPr lang="en-US" dirty="0" smtClean="0"/>
              <a:t> op Groningen </a:t>
            </a:r>
            <a:r>
              <a:rPr lang="en-US" dirty="0" err="1" smtClean="0"/>
              <a:t>toegepast</a:t>
            </a:r>
            <a:r>
              <a:rPr lang="en-US" dirty="0" smtClean="0"/>
              <a:t>: </a:t>
            </a:r>
            <a:r>
              <a:rPr lang="en-US" dirty="0" err="1" smtClean="0"/>
              <a:t>gaskraan</a:t>
            </a:r>
            <a:r>
              <a:rPr lang="en-US" dirty="0" smtClean="0"/>
              <a:t>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dicht</a:t>
            </a:r>
            <a:r>
              <a:rPr lang="en-US" dirty="0" smtClean="0"/>
              <a:t>, </a:t>
            </a:r>
            <a:r>
              <a:rPr lang="en-US" dirty="0" err="1" smtClean="0"/>
              <a:t>anders</a:t>
            </a:r>
            <a:r>
              <a:rPr lang="en-US" dirty="0" smtClean="0"/>
              <a:t>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risico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in </a:t>
            </a:r>
            <a:r>
              <a:rPr lang="en-US" dirty="0" err="1" smtClean="0"/>
              <a:t>rivierengebied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7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aanleiding</a:t>
            </a:r>
            <a:r>
              <a:rPr lang="en-US" dirty="0" smtClean="0"/>
              <a:t> </a:t>
            </a:r>
            <a:r>
              <a:rPr lang="en-US" dirty="0" err="1" smtClean="0"/>
              <a:t>problemen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7" y="2663851"/>
            <a:ext cx="9073877" cy="420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75325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meer-minder-gaswinning-ka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31" y="337429"/>
            <a:ext cx="4576994" cy="48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75847" y="827420"/>
            <a:ext cx="864339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Delfzijl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3717032"/>
            <a:ext cx="1338828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Loppersum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32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8479"/>
            <a:ext cx="86677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1148" y="6165304"/>
            <a:ext cx="7625228" cy="242696"/>
          </a:xfrm>
        </p:spPr>
        <p:txBody>
          <a:bodyPr/>
          <a:lstStyle/>
          <a:p>
            <a:r>
              <a:rPr lang="en-US" sz="2000" dirty="0" err="1" smtClean="0"/>
              <a:t>Veel</a:t>
            </a:r>
            <a:r>
              <a:rPr lang="en-US" sz="2000" dirty="0" smtClean="0"/>
              <a:t> minder </a:t>
            </a:r>
            <a:r>
              <a:rPr lang="en-US" sz="2000" dirty="0" err="1" smtClean="0"/>
              <a:t>groot</a:t>
            </a:r>
            <a:r>
              <a:rPr lang="en-US" sz="2000" dirty="0" smtClean="0"/>
              <a:t> </a:t>
            </a:r>
            <a:r>
              <a:rPr lang="en-US" sz="2000" dirty="0" err="1" smtClean="0"/>
              <a:t>gebied</a:t>
            </a:r>
            <a:r>
              <a:rPr lang="en-US" sz="2000" dirty="0" smtClean="0"/>
              <a:t>.. Kern </a:t>
            </a:r>
            <a:r>
              <a:rPr lang="en-US" sz="2000" dirty="0" err="1" smtClean="0"/>
              <a:t>blijft</a:t>
            </a:r>
            <a:r>
              <a:rPr lang="en-US" sz="2000" dirty="0" smtClean="0"/>
              <a:t> </a:t>
            </a:r>
            <a:r>
              <a:rPr lang="en-US" sz="2000" dirty="0" err="1" smtClean="0"/>
              <a:t>wel</a:t>
            </a:r>
            <a:r>
              <a:rPr lang="en-US" sz="2000" dirty="0" smtClean="0"/>
              <a:t> </a:t>
            </a:r>
            <a:r>
              <a:rPr lang="en-US" sz="2000" dirty="0" err="1" smtClean="0"/>
              <a:t>rond</a:t>
            </a:r>
            <a:r>
              <a:rPr lang="en-US" sz="2000" dirty="0" smtClean="0"/>
              <a:t> </a:t>
            </a:r>
            <a:r>
              <a:rPr lang="en-US" sz="2000" dirty="0" err="1" smtClean="0"/>
              <a:t>Loppersum</a:t>
            </a:r>
            <a:endParaRPr lang="en-US" sz="20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PGA.. Oud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nieuw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70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schade</a:t>
            </a:r>
            <a:r>
              <a:rPr lang="en-US" dirty="0" smtClean="0"/>
              <a:t> </a:t>
            </a:r>
            <a:r>
              <a:rPr lang="en-US" dirty="0" err="1" smtClean="0"/>
              <a:t>buiten</a:t>
            </a:r>
            <a:r>
              <a:rPr lang="en-US" dirty="0" smtClean="0"/>
              <a:t> </a:t>
            </a:r>
            <a:r>
              <a:rPr lang="en-US" dirty="0" err="1" smtClean="0"/>
              <a:t>contourlijnen</a:t>
            </a:r>
            <a:r>
              <a:rPr lang="en-US" dirty="0"/>
              <a:t> </a:t>
            </a:r>
            <a:r>
              <a:rPr lang="en-US" dirty="0" smtClean="0"/>
              <a:t>(UITERAARD)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Zeker</a:t>
            </a:r>
            <a:r>
              <a:rPr lang="en-US" dirty="0" smtClean="0"/>
              <a:t> door </a:t>
            </a:r>
            <a:r>
              <a:rPr lang="en-US" dirty="0" err="1" smtClean="0"/>
              <a:t>veranderde</a:t>
            </a:r>
            <a:r>
              <a:rPr lang="en-US" dirty="0" smtClean="0"/>
              <a:t> winning op </a:t>
            </a:r>
            <a:r>
              <a:rPr lang="en-US" dirty="0" err="1" smtClean="0"/>
              <a:t>plekken</a:t>
            </a:r>
            <a:r>
              <a:rPr lang="en-US" dirty="0" smtClean="0"/>
              <a:t>.. 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49</a:t>
            </a:fld>
            <a:endParaRPr lang="nl-NL"/>
          </a:p>
        </p:txBody>
      </p:sp>
      <p:pic>
        <p:nvPicPr>
          <p:cNvPr id="1026" name="Picture 2" descr="http://noordimg.regiogrid.nl/a92223fd45344c5a955554fd3953d872/opener/Foto-N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678671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3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Horsten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slenken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1026" name="Picture 2" descr="H:\Documents\My Pictures\actueel\aardbeving\limburg\stress_eur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42045"/>
            <a:ext cx="26289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ocuments\My Pictures\actueel\aardbeving\limburg\stressn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92" y="2003622"/>
            <a:ext cx="11239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29" y="21634"/>
            <a:ext cx="3980118" cy="46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68" y="4751048"/>
            <a:ext cx="3593439" cy="21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" y="934541"/>
            <a:ext cx="5069573" cy="595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4958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Schade? Ondiepe ondergrond?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37" y="1175657"/>
            <a:ext cx="9144000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8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3074" name="Picture 2" descr="H:\Documents\My Pictures\bedum+foto+archief+corne+sparida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37659"/>
            <a:ext cx="9180512" cy="6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82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52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" y="620688"/>
            <a:ext cx="9144000" cy="579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28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983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968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Titel in voettekst, aanpassen via Voettekst aanpassen, tab VU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983"/>
            <a:ext cx="9144000" cy="6464401"/>
          </a:xfrm>
          <a:prstGeom prst="rect">
            <a:avLst/>
          </a:prstGeom>
        </p:spPr>
      </p:pic>
      <p:pic>
        <p:nvPicPr>
          <p:cNvPr id="11" name="Picture 2" descr="http://www.co2ntramine.nl/wp-content/uploads/2016/01/percentage-woningen-aardbevingsgebied-sch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92" y="1268760"/>
            <a:ext cx="435550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770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Schade</a:t>
            </a:r>
            <a:r>
              <a:rPr lang="en-US" dirty="0" smtClean="0"/>
              <a:t>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1148" y="1440000"/>
            <a:ext cx="3016716" cy="4968000"/>
          </a:xfrm>
        </p:spPr>
        <p:txBody>
          <a:bodyPr/>
          <a:lstStyle/>
          <a:p>
            <a:r>
              <a:rPr lang="en-US" dirty="0" smtClean="0"/>
              <a:t>WOZ-</a:t>
            </a:r>
            <a:r>
              <a:rPr lang="en-US" dirty="0" err="1" smtClean="0"/>
              <a:t>waarde</a:t>
            </a:r>
            <a:r>
              <a:rPr lang="en-US" dirty="0" smtClean="0"/>
              <a:t> </a:t>
            </a:r>
            <a:r>
              <a:rPr lang="en-US" dirty="0" err="1" smtClean="0"/>
              <a:t>daling</a:t>
            </a:r>
            <a:r>
              <a:rPr lang="en-US" dirty="0" smtClean="0"/>
              <a:t> vs </a:t>
            </a:r>
            <a:r>
              <a:rPr lang="en-US" dirty="0" err="1" smtClean="0"/>
              <a:t>aardbevingen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Is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gelijk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schade</a:t>
            </a:r>
            <a:r>
              <a:rPr lang="en-US" dirty="0" smtClean="0"/>
              <a:t>/</a:t>
            </a:r>
            <a:r>
              <a:rPr lang="en-US" dirty="0" err="1" smtClean="0"/>
              <a:t>aardbevingsgebied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4" r="18884"/>
          <a:stretch>
            <a:fillRect/>
          </a:stretch>
        </p:blipFill>
        <p:spPr>
          <a:xfrm>
            <a:off x="3595035" y="116632"/>
            <a:ext cx="5580112" cy="675764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5700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Interdisciplinair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1148" y="1440000"/>
            <a:ext cx="5897036" cy="4968000"/>
          </a:xfrm>
        </p:spPr>
        <p:txBody>
          <a:bodyPr/>
          <a:lstStyle/>
          <a:p>
            <a:r>
              <a:rPr lang="en-US" dirty="0" err="1" smtClean="0"/>
              <a:t>Zoals</a:t>
            </a:r>
            <a:r>
              <a:rPr lang="en-US" dirty="0" smtClean="0"/>
              <a:t> </a:t>
            </a:r>
            <a:r>
              <a:rPr lang="en-US" dirty="0" err="1" smtClean="0"/>
              <a:t>zoveel</a:t>
            </a:r>
            <a:r>
              <a:rPr lang="en-US" dirty="0" smtClean="0"/>
              <a:t> </a:t>
            </a:r>
            <a:r>
              <a:rPr lang="en-US" dirty="0" err="1" smtClean="0"/>
              <a:t>Ak-onderwerpen</a:t>
            </a:r>
            <a:r>
              <a:rPr lang="en-US" dirty="0" smtClean="0"/>
              <a:t>!</a:t>
            </a:r>
          </a:p>
          <a:p>
            <a:pPr marL="612900" indent="-342900">
              <a:buFontTx/>
              <a:buChar char="-"/>
            </a:pPr>
            <a:endParaRPr lang="en-US" dirty="0"/>
          </a:p>
          <a:p>
            <a:pPr marL="612900" indent="-342900">
              <a:buFontTx/>
              <a:buChar char="-"/>
            </a:pPr>
            <a:r>
              <a:rPr lang="en-US" dirty="0" err="1" smtClean="0"/>
              <a:t>Aardbevingen</a:t>
            </a:r>
            <a:endParaRPr lang="en-US" dirty="0" smtClean="0"/>
          </a:p>
          <a:p>
            <a:pPr marL="612900" indent="-342900">
              <a:buFontTx/>
              <a:buChar char="-"/>
            </a:pPr>
            <a:r>
              <a:rPr lang="en-US" dirty="0" err="1" smtClean="0"/>
              <a:t>Bodemgesteldheid</a:t>
            </a:r>
            <a:r>
              <a:rPr lang="en-US" dirty="0" smtClean="0"/>
              <a:t> </a:t>
            </a:r>
          </a:p>
          <a:p>
            <a:pPr marL="612900" indent="-342900">
              <a:buFontTx/>
              <a:buChar char="-"/>
            </a:pPr>
            <a:r>
              <a:rPr lang="en-US" dirty="0" err="1" smtClean="0"/>
              <a:t>Schade</a:t>
            </a:r>
            <a:endParaRPr lang="en-US" dirty="0" smtClean="0"/>
          </a:p>
          <a:p>
            <a:pPr marL="612900" indent="-342900">
              <a:buFontTx/>
              <a:buChar char="-"/>
            </a:pPr>
            <a:r>
              <a:rPr lang="en-US" dirty="0" err="1" smtClean="0"/>
              <a:t>Menselijk</a:t>
            </a:r>
            <a:r>
              <a:rPr lang="en-US" dirty="0" smtClean="0"/>
              <a:t> </a:t>
            </a:r>
            <a:r>
              <a:rPr lang="en-US" dirty="0" err="1" smtClean="0"/>
              <a:t>gedrag</a:t>
            </a:r>
            <a:endParaRPr lang="en-US" dirty="0" smtClean="0"/>
          </a:p>
          <a:p>
            <a:pPr marL="612900" indent="-342900">
              <a:buFontTx/>
              <a:buChar char="-"/>
            </a:pPr>
            <a:r>
              <a:rPr lang="en-US" dirty="0" err="1" smtClean="0"/>
              <a:t>Economie</a:t>
            </a:r>
            <a:r>
              <a:rPr lang="en-US" dirty="0" smtClean="0"/>
              <a:t> vs </a:t>
            </a:r>
            <a:r>
              <a:rPr lang="en-US" dirty="0" err="1" smtClean="0"/>
              <a:t>veiligheid</a:t>
            </a:r>
            <a:endParaRPr lang="en-US" dirty="0" smtClean="0"/>
          </a:p>
          <a:p>
            <a:pPr marL="612900" indent="-342900">
              <a:buFontTx/>
              <a:buChar char="-"/>
            </a:pPr>
            <a:r>
              <a:rPr lang="en-US" dirty="0" err="1" smtClean="0"/>
              <a:t>Leegloop</a:t>
            </a:r>
            <a:r>
              <a:rPr lang="en-US" dirty="0" smtClean="0"/>
              <a:t> </a:t>
            </a:r>
            <a:r>
              <a:rPr lang="en-US" dirty="0" err="1" smtClean="0"/>
              <a:t>regio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inversteren</a:t>
            </a:r>
            <a:r>
              <a:rPr lang="en-US" dirty="0" smtClean="0"/>
              <a:t> (</a:t>
            </a:r>
            <a:r>
              <a:rPr lang="en-US" dirty="0" err="1" smtClean="0"/>
              <a:t>nul-energie</a:t>
            </a:r>
            <a:r>
              <a:rPr lang="en-US" dirty="0" smtClean="0"/>
              <a:t> </a:t>
            </a:r>
            <a:r>
              <a:rPr lang="en-US" dirty="0" err="1" smtClean="0"/>
              <a:t>huizen</a:t>
            </a:r>
            <a:r>
              <a:rPr lang="en-US" dirty="0" smtClean="0"/>
              <a:t>)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41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Topografie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17460"/>
            <a:ext cx="3315951" cy="38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7205888" cy="522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7950170" y="1628800"/>
            <a:ext cx="504056" cy="504056"/>
          </a:xfrm>
          <a:prstGeom prst="star5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516216" y="2132856"/>
            <a:ext cx="1433954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65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Natuurlijke: horsten en slenken </a:t>
            </a:r>
            <a:endParaRPr lang="en-US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17460"/>
            <a:ext cx="3315951" cy="38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0" y="1829504"/>
            <a:ext cx="7624202" cy="505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6892673" y="-99392"/>
            <a:ext cx="504056" cy="504056"/>
          </a:xfrm>
          <a:prstGeom prst="star5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220072" y="404664"/>
            <a:ext cx="1649978" cy="25202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65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en-US" dirty="0" smtClean="0"/>
              <a:t>ROERMOND 1992</a:t>
            </a:r>
            <a:endParaRPr lang="en-US" dirty="0"/>
          </a:p>
        </p:txBody>
      </p:sp>
      <p:pic>
        <p:nvPicPr>
          <p:cNvPr id="9218" name="Picture 2" descr="http://s3.amazonaws.com/medias.photodeck.com/8dbc533b-2148-4534-a628-97e888524ae7/79478_xgapl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5652628" cy="37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148" y="1440000"/>
            <a:ext cx="4928447" cy="4968000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dirty="0" smtClean="0">
                <a:latin typeface="Calibri" pitchFamily="34" charset="0"/>
              </a:rPr>
              <a:t>5.8,  </a:t>
            </a:r>
            <a:r>
              <a:rPr lang="en-US" altLang="en-US" dirty="0" smtClean="0">
                <a:latin typeface="Calibri" pitchFamily="34" charset="0"/>
              </a:rPr>
              <a:t>275 </a:t>
            </a:r>
            <a:r>
              <a:rPr lang="en-US" altLang="en-US" dirty="0" err="1" smtClean="0">
                <a:latin typeface="Calibri" pitchFamily="34" charset="0"/>
              </a:rPr>
              <a:t>miljoen</a:t>
            </a:r>
            <a:r>
              <a:rPr lang="en-US" altLang="en-US" dirty="0" smtClean="0">
                <a:latin typeface="Calibri" pitchFamily="34" charset="0"/>
              </a:rPr>
              <a:t> gulden </a:t>
            </a:r>
            <a:r>
              <a:rPr lang="en-US" altLang="en-US" dirty="0" err="1" smtClean="0">
                <a:latin typeface="Calibri" pitchFamily="34" charset="0"/>
              </a:rPr>
              <a:t>schade</a:t>
            </a:r>
            <a:r>
              <a:rPr lang="en-US" altLang="en-US" dirty="0" smtClean="0">
                <a:latin typeface="Calibri" pitchFamily="34" charset="0"/>
              </a:rPr>
              <a:t>. Hoe </a:t>
            </a:r>
            <a:r>
              <a:rPr lang="en-US" altLang="en-US" dirty="0" err="1" smtClean="0">
                <a:latin typeface="Calibri" pitchFamily="34" charset="0"/>
              </a:rPr>
              <a:t>vaak</a:t>
            </a:r>
            <a:r>
              <a:rPr lang="en-US" altLang="en-US" dirty="0" smtClean="0">
                <a:latin typeface="Calibri" pitchFamily="34" charset="0"/>
              </a:rPr>
              <a:t>?!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hoe </a:t>
            </a:r>
            <a:r>
              <a:rPr lang="en-US" altLang="en-US" dirty="0" err="1" smtClean="0">
                <a:latin typeface="Calibri" pitchFamily="34" charset="0"/>
              </a:rPr>
              <a:t>zwaar</a:t>
            </a:r>
            <a:r>
              <a:rPr lang="en-US" altLang="en-US" dirty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maximaal</a:t>
            </a:r>
            <a:r>
              <a:rPr lang="en-US" altLang="en-US" dirty="0" smtClean="0">
                <a:latin typeface="Calibri" pitchFamily="34" charset="0"/>
              </a:rPr>
              <a:t>?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 smtClean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 smtClean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 smtClean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 smtClean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 smtClean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dirty="0" err="1" smtClean="0">
                <a:latin typeface="Calibri" pitchFamily="34" charset="0"/>
              </a:rPr>
              <a:t>Chemelot</a:t>
            </a:r>
            <a:r>
              <a:rPr lang="en-US" altLang="en-US" dirty="0" smtClean="0">
                <a:latin typeface="Calibri" pitchFamily="34" charset="0"/>
              </a:rPr>
              <a:t>, </a:t>
            </a:r>
            <a:r>
              <a:rPr lang="en-US" altLang="en-US" dirty="0" err="1" smtClean="0">
                <a:latin typeface="Calibri" pitchFamily="34" charset="0"/>
              </a:rPr>
              <a:t>vlakbij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Felbissbreuk</a:t>
            </a:r>
            <a:endParaRPr lang="en-US" altLang="en-US" dirty="0" smtClean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altLang="en-US" dirty="0"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420057" cy="271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595" y="3861048"/>
            <a:ext cx="3773057" cy="248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95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U:\backups\laptop111215\proutreach\Bakelsleuf\IMG_6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02"/>
            <a:ext cx="5220072" cy="69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Peelrandbreuk Bakel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Aardwetenschappen VU Amsterdam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267744" y="1399440"/>
            <a:ext cx="3960812" cy="1538840"/>
          </a:xfrm>
        </p:spPr>
        <p:txBody>
          <a:bodyPr/>
          <a:lstStyle/>
          <a:p>
            <a:r>
              <a:rPr lang="en-US" dirty="0" err="1" smtClean="0"/>
              <a:t>Breuken</a:t>
            </a:r>
            <a:r>
              <a:rPr lang="en-US" dirty="0" smtClean="0"/>
              <a:t> in </a:t>
            </a:r>
            <a:r>
              <a:rPr lang="en-US" dirty="0" err="1" smtClean="0"/>
              <a:t>sleuven</a:t>
            </a:r>
            <a:r>
              <a:rPr lang="en-US" dirty="0" smtClean="0"/>
              <a:t>,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beving</a:t>
            </a:r>
            <a:r>
              <a:rPr lang="en-US" dirty="0" smtClean="0"/>
              <a:t> max</a:t>
            </a:r>
            <a:endParaRPr lang="en-US" dirty="0"/>
          </a:p>
        </p:txBody>
      </p:sp>
      <p:pic>
        <p:nvPicPr>
          <p:cNvPr id="2050" name="Picture 2" descr="H:\Documents\My Pictures\actueel\aardbeving\limburg\colorbeeld_peelrandbre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37" y="3817548"/>
            <a:ext cx="42862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17460"/>
            <a:ext cx="3315951" cy="38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5-Point Star 10"/>
          <p:cNvSpPr/>
          <p:nvPr/>
        </p:nvSpPr>
        <p:spPr>
          <a:xfrm>
            <a:off x="7202083" y="548680"/>
            <a:ext cx="504056" cy="504056"/>
          </a:xfrm>
          <a:prstGeom prst="star5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825837" y="1196752"/>
            <a:ext cx="2376247" cy="19442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655798"/>
      </p:ext>
    </p:extLst>
  </p:cSld>
  <p:clrMapOvr>
    <a:masterClrMapping/>
  </p:clrMapOvr>
</p:sld>
</file>

<file path=ppt/theme/theme1.xml><?xml version="1.0" encoding="utf-8"?>
<a:theme xmlns:a="http://schemas.openxmlformats.org/drawingml/2006/main" name="VU - Indelingen dia's">
  <a:themeElements>
    <a:clrScheme name="VU Corporate">
      <a:dk1>
        <a:sysClr val="windowText" lastClr="000000"/>
      </a:dk1>
      <a:lt1>
        <a:sysClr val="window" lastClr="FFFFFF"/>
      </a:lt1>
      <a:dk2>
        <a:srgbClr val="0089CF"/>
      </a:dk2>
      <a:lt2>
        <a:srgbClr val="EEECE1"/>
      </a:lt2>
      <a:accent1>
        <a:srgbClr val="0089CF"/>
      </a:accent1>
      <a:accent2>
        <a:srgbClr val="3B3092"/>
      </a:accent2>
      <a:accent3>
        <a:srgbClr val="ED0F69"/>
      </a:accent3>
      <a:accent4>
        <a:srgbClr val="D7182A"/>
      </a:accent4>
      <a:accent5>
        <a:srgbClr val="DAA600"/>
      </a:accent5>
      <a:accent6>
        <a:srgbClr val="80B931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>
          <a:solidFill>
            <a:srgbClr val="00285F"/>
          </a:solidFill>
          <a:prstDash val="solid"/>
        </a:ln>
      </a:spPr>
      <a:bodyPr/>
      <a:lstStyle>
        <a:defPPr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4422</TotalTime>
  <Words>1081</Words>
  <Application>Microsoft Office PowerPoint</Application>
  <PresentationFormat>On-screen Show (4:3)</PresentationFormat>
  <Paragraphs>291</Paragraphs>
  <Slides>56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VU - Indelingen dia's</vt:lpstr>
      <vt:lpstr>Aardbevingen in Nederland</vt:lpstr>
      <vt:lpstr>Aardbevingen in NL</vt:lpstr>
      <vt:lpstr>1. Aardbevingen door tektoniek</vt:lpstr>
      <vt:lpstr>Horsten en slenken</vt:lpstr>
      <vt:lpstr>Horsten en slenken</vt:lpstr>
      <vt:lpstr>Topografie</vt:lpstr>
      <vt:lpstr>Natuurlijke: horsten en slenken </vt:lpstr>
      <vt:lpstr>ROERMOND 1992</vt:lpstr>
      <vt:lpstr>Peelrandbreuk Bakel</vt:lpstr>
      <vt:lpstr>Peelrandbreuk Bakel</vt:lpstr>
      <vt:lpstr>Overgang naar Heuvelland</vt:lpstr>
      <vt:lpstr>Feldbissbreuk</vt:lpstr>
      <vt:lpstr>Geleenbreuk</vt:lpstr>
      <vt:lpstr>2. Geinduceerd</vt:lpstr>
      <vt:lpstr>Aardolie of -gas?</vt:lpstr>
      <vt:lpstr>Moedergesteente</vt:lpstr>
      <vt:lpstr>Druk en Temperatuur</vt:lpstr>
      <vt:lpstr>Reservoir gesteente</vt:lpstr>
      <vt:lpstr>Reservoir gesteente</vt:lpstr>
      <vt:lpstr>PowerPoint Presentation</vt:lpstr>
      <vt:lpstr>Afsluiting (SeaL)</vt:lpstr>
      <vt:lpstr>Opvang in Structuur </vt:lpstr>
      <vt:lpstr>Opvang in Structuur</vt:lpstr>
      <vt:lpstr>PowerPoint Presentation</vt:lpstr>
      <vt:lpstr>Analoog</vt:lpstr>
      <vt:lpstr>Analoog</vt:lpstr>
      <vt:lpstr>NL: vooral Gas</vt:lpstr>
      <vt:lpstr>Slochteren</vt:lpstr>
      <vt:lpstr>Moedergesteente</vt:lpstr>
      <vt:lpstr>Reservoirgesteente</vt:lpstr>
      <vt:lpstr>Reservoirgesteente</vt:lpstr>
      <vt:lpstr>OPeenvolging</vt:lpstr>
      <vt:lpstr>SEAL</vt:lpstr>
      <vt:lpstr>PowerPoint Presentation</vt:lpstr>
      <vt:lpstr>Gas er uit!</vt:lpstr>
      <vt:lpstr>Geld er in!</vt:lpstr>
      <vt:lpstr>Gas er uit? Daling!</vt:lpstr>
      <vt:lpstr>Gas er uit? Daling!</vt:lpstr>
      <vt:lpstr>Daling!</vt:lpstr>
      <vt:lpstr>Water!</vt:lpstr>
      <vt:lpstr>Daling niet alleen grootschalig patroon</vt:lpstr>
      <vt:lpstr>Aardbevingen en productie?</vt:lpstr>
      <vt:lpstr>Aardbevingen naar zwaarte</vt:lpstr>
      <vt:lpstr>PGA?</vt:lpstr>
      <vt:lpstr>Schade?</vt:lpstr>
      <vt:lpstr>Veiligheidsnorm in NL?</vt:lpstr>
      <vt:lpstr>PowerPoint Presentation</vt:lpstr>
      <vt:lpstr>PGA.. Oud en nieuw</vt:lpstr>
      <vt:lpstr>… ook schade buiten contourlijnen (UITERAARD) </vt:lpstr>
      <vt:lpstr>Schade? Ondiepe ondergrond?</vt:lpstr>
      <vt:lpstr>PowerPoint Presentation</vt:lpstr>
      <vt:lpstr>PowerPoint Presentation</vt:lpstr>
      <vt:lpstr>PowerPoint Presentation</vt:lpstr>
      <vt:lpstr>PowerPoint Presentation</vt:lpstr>
      <vt:lpstr>Schade?!</vt:lpstr>
      <vt:lpstr>Interdisciplinair</vt:lpstr>
    </vt:vector>
  </TitlesOfParts>
  <Company>VU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 corporate</dc:title>
  <dc:creator>KeyScript - Ingeborg de Lange</dc:creator>
  <cp:lastModifiedBy>Andeweg, B.</cp:lastModifiedBy>
  <cp:revision>231</cp:revision>
  <cp:lastPrinted>2016-03-17T10:44:36Z</cp:lastPrinted>
  <dcterms:created xsi:type="dcterms:W3CDTF">2011-05-30T20:00:35Z</dcterms:created>
  <dcterms:modified xsi:type="dcterms:W3CDTF">2016-10-14T13:18:49Z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oettekstLinks">
    <vt:lpwstr>Titel in voettekst, aanpassen via Voettekst aanpassen, tab VU</vt:lpwstr>
  </property>
  <property fmtid="{D5CDD505-2E9C-101B-9397-08002B2CF9AE}" pid="3" name="SjabloonVersieDatum">
    <vt:filetime>2011-06-27T22:00:00Z</vt:filetime>
  </property>
</Properties>
</file>