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58" r:id="rId2"/>
    <p:sldId id="417" r:id="rId3"/>
    <p:sldId id="486" r:id="rId4"/>
    <p:sldId id="473" r:id="rId5"/>
    <p:sldId id="472" r:id="rId6"/>
    <p:sldId id="474" r:id="rId7"/>
    <p:sldId id="502" r:id="rId8"/>
    <p:sldId id="539" r:id="rId9"/>
    <p:sldId id="503" r:id="rId10"/>
    <p:sldId id="489" r:id="rId11"/>
    <p:sldId id="490" r:id="rId12"/>
    <p:sldId id="419" r:id="rId13"/>
    <p:sldId id="522" r:id="rId14"/>
    <p:sldId id="523" r:id="rId15"/>
    <p:sldId id="546" r:id="rId16"/>
    <p:sldId id="544" r:id="rId17"/>
    <p:sldId id="547" r:id="rId18"/>
    <p:sldId id="437" r:id="rId19"/>
    <p:sldId id="516" r:id="rId20"/>
    <p:sldId id="460" r:id="rId21"/>
    <p:sldId id="511" r:id="rId22"/>
    <p:sldId id="519" r:id="rId23"/>
    <p:sldId id="527" r:id="rId24"/>
    <p:sldId id="528" r:id="rId25"/>
    <p:sldId id="555" r:id="rId26"/>
    <p:sldId id="553" r:id="rId27"/>
    <p:sldId id="529" r:id="rId28"/>
    <p:sldId id="477" r:id="rId29"/>
    <p:sldId id="548" r:id="rId30"/>
    <p:sldId id="504" r:id="rId31"/>
    <p:sldId id="530" r:id="rId32"/>
    <p:sldId id="551" r:id="rId33"/>
    <p:sldId id="549" r:id="rId34"/>
    <p:sldId id="554" r:id="rId35"/>
    <p:sldId id="541" r:id="rId36"/>
    <p:sldId id="542" r:id="rId37"/>
    <p:sldId id="479" r:id="rId38"/>
    <p:sldId id="525" r:id="rId39"/>
    <p:sldId id="488" r:id="rId40"/>
    <p:sldId id="520" r:id="rId41"/>
    <p:sldId id="556" r:id="rId42"/>
    <p:sldId id="464" r:id="rId43"/>
    <p:sldId id="465" r:id="rId44"/>
    <p:sldId id="459" r:id="rId45"/>
    <p:sldId id="467" r:id="rId46"/>
    <p:sldId id="468" r:id="rId47"/>
    <p:sldId id="532" r:id="rId48"/>
    <p:sldId id="533" r:id="rId49"/>
    <p:sldId id="498" r:id="rId50"/>
    <p:sldId id="499" r:id="rId51"/>
    <p:sldId id="421" r:id="rId52"/>
    <p:sldId id="540" r:id="rId53"/>
    <p:sldId id="534" r:id="rId54"/>
    <p:sldId id="536" r:id="rId55"/>
  </p:sldIdLst>
  <p:sldSz cx="9144000" cy="5143500" type="screen16x9"/>
  <p:notesSz cx="6797675" cy="9926638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FFFFCC"/>
    <a:srgbClr val="005B9D"/>
    <a:srgbClr val="006699"/>
    <a:srgbClr val="00A389"/>
    <a:srgbClr val="80B931"/>
    <a:srgbClr val="B43E97"/>
    <a:srgbClr val="883FA0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34" autoAdjust="0"/>
    <p:restoredTop sz="90231" autoAdjust="0"/>
  </p:normalViewPr>
  <p:slideViewPr>
    <p:cSldViewPr>
      <p:cViewPr varScale="1">
        <p:scale>
          <a:sx n="88" d="100"/>
          <a:sy n="88" d="100"/>
        </p:scale>
        <p:origin x="-642" y="-1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092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35968754838623"/>
          <c:y val="0.2752941176470588"/>
          <c:w val="0.87141179898637322"/>
          <c:h val="0.66823529411764704"/>
        </c:manualLayout>
      </c:layout>
      <c:lineChart>
        <c:grouping val="standard"/>
        <c:varyColors val="0"/>
        <c:ser>
          <c:idx val="0"/>
          <c:order val="0"/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trendline>
            <c:spPr>
              <a:ln w="34925" cmpd="sng">
                <a:solidFill>
                  <a:schemeClr val="tx2"/>
                </a:solidFill>
              </a:ln>
            </c:spPr>
            <c:trendlineType val="log"/>
            <c:dispRSqr val="0"/>
            <c:dispEq val="0"/>
          </c:trendline>
          <c:cat>
            <c:numRef>
              <c:f>'[Chart in Microsoft PowerPoint]Sheet1'!$A$3:$A$13</c:f>
              <c:numCache>
                <c:formatCode>General</c:formatCode>
                <c:ptCount val="11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</c:numCache>
            </c:numRef>
          </c:cat>
          <c:val>
            <c:numRef>
              <c:f>'[Chart in Microsoft PowerPoint]Sheet1'!$B$3:$B$13</c:f>
              <c:numCache>
                <c:formatCode>0.0</c:formatCode>
                <c:ptCount val="11"/>
                <c:pt idx="0" formatCode="General">
                  <c:v>0</c:v>
                </c:pt>
                <c:pt idx="1">
                  <c:v>31.622776601683796</c:v>
                </c:pt>
                <c:pt idx="2">
                  <c:v>44.721359549995796</c:v>
                </c:pt>
                <c:pt idx="3">
                  <c:v>54.772255750516614</c:v>
                </c:pt>
                <c:pt idx="4">
                  <c:v>63.245553203367592</c:v>
                </c:pt>
                <c:pt idx="5">
                  <c:v>70.710678118654755</c:v>
                </c:pt>
                <c:pt idx="6">
                  <c:v>77.459666924148337</c:v>
                </c:pt>
                <c:pt idx="7">
                  <c:v>83.66600265340756</c:v>
                </c:pt>
                <c:pt idx="8">
                  <c:v>89.442719099991592</c:v>
                </c:pt>
                <c:pt idx="9">
                  <c:v>94.868329805051388</c:v>
                </c:pt>
                <c:pt idx="10" formatCode="General">
                  <c:v>100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6453760"/>
        <c:axId val="116489600"/>
      </c:lineChart>
      <c:catAx>
        <c:axId val="116453760"/>
        <c:scaling>
          <c:orientation val="minMax"/>
        </c:scaling>
        <c:delete val="0"/>
        <c:axPos val="t"/>
        <c:title>
          <c:tx>
            <c:rich>
              <a:bodyPr/>
              <a:lstStyle/>
              <a:p>
                <a:pPr>
                  <a:defRPr sz="1800" b="1" i="0" u="none" strike="noStrike" baseline="0">
                    <a:solidFill>
                      <a:srgbClr val="000000"/>
                    </a:solidFill>
                    <a:latin typeface="+mn-lt"/>
                    <a:ea typeface="Arial"/>
                    <a:cs typeface="Arial"/>
                  </a:defRPr>
                </a:pPr>
                <a:r>
                  <a:rPr lang="en-US" sz="1800">
                    <a:latin typeface="+mn-lt"/>
                  </a:rPr>
                  <a:t>ouderdom (Ma)</a:t>
                </a:r>
              </a:p>
            </c:rich>
          </c:tx>
          <c:layout>
            <c:manualLayout>
              <c:xMode val="edge"/>
              <c:yMode val="edge"/>
              <c:x val="0.42840849224638122"/>
              <c:y val="0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50" b="1" i="0" u="none" strike="noStrike" baseline="0">
                <a:solidFill>
                  <a:srgbClr val="000000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1648960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16489600"/>
        <c:scaling>
          <c:orientation val="maxMin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116453760"/>
        <c:crossesAt val="1"/>
        <c:crossBetween val="midCat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DB2A0B6-ADDF-4C5A-9737-C99289C929FF}" type="datetimeFigureOut">
              <a:rPr lang="nl-NL"/>
              <a:pPr>
                <a:defRPr/>
              </a:pPr>
              <a:t>8-11-2018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17A4C4E-FB3F-46B8-B2E4-BA80AE37812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Tijdelijke aanduiding voor koptekst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1018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87E4E2C-2C4A-40E3-951D-C75B8A9A9146}" type="datetimeFigureOut">
              <a:rPr lang="nl-NL"/>
              <a:pPr>
                <a:defRPr/>
              </a:pPr>
              <a:t>8-11-2018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30C7234-E0A5-42AB-BF10-13B2824B9B2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87548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C7234-E0A5-42AB-BF10-13B2824B9B2B}" type="slidenum">
              <a:rPr lang="nl-NL" smtClean="0"/>
              <a:pPr>
                <a:defRPr/>
              </a:pPr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0638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C7234-E0A5-42AB-BF10-13B2824B9B2B}" type="slidenum">
              <a:rPr lang="nl-NL" smtClean="0"/>
              <a:pPr>
                <a:defRPr/>
              </a:pPr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0515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C7234-E0A5-42AB-BF10-13B2824B9B2B}" type="slidenum">
              <a:rPr lang="nl-NL" smtClean="0"/>
              <a:pPr>
                <a:defRPr/>
              </a:pPr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0515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C7234-E0A5-42AB-BF10-13B2824B9B2B}" type="slidenum">
              <a:rPr lang="nl-NL" smtClean="0"/>
              <a:pPr>
                <a:defRPr/>
              </a:pPr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836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C7234-E0A5-42AB-BF10-13B2824B9B2B}" type="slidenum">
              <a:rPr lang="nl-NL" smtClean="0"/>
              <a:pPr>
                <a:defRPr/>
              </a:pPr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1666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0C7234-E0A5-42AB-BF10-13B2824B9B2B}" type="slidenum">
              <a:rPr lang="nl-NL" smtClean="0"/>
              <a:pPr>
                <a:defRPr/>
              </a:pPr>
              <a:t>52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1666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één r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opieerDriehoekje"/>
          <p:cNvSpPr/>
          <p:nvPr userDrawn="1"/>
        </p:nvSpPr>
        <p:spPr>
          <a:xfrm flipV="1">
            <a:off x="936625" y="817960"/>
            <a:ext cx="196850" cy="73819"/>
          </a:xfrm>
          <a:prstGeom prst="triangle">
            <a:avLst/>
          </a:prstGeom>
          <a:solidFill>
            <a:srgbClr val="80B931">
              <a:alpha val="89804"/>
            </a:srgbClr>
          </a:solidFill>
          <a:ln w="3175"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pic>
        <p:nvPicPr>
          <p:cNvPr id="5" name="KopieerVU_logo" descr="VUlogo_NL_Taglineblauw_Wit_HR_RGB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9889" y="3989785"/>
            <a:ext cx="2160587" cy="892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jdelijke aanduiding voor afbeelding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 rtlCol="0">
            <a:normAutofit/>
          </a:bodyPr>
          <a:lstStyle>
            <a:lvl1pPr marL="0" indent="0">
              <a:buNone/>
              <a:defRPr sz="14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28400" y="345600"/>
            <a:ext cx="5490000" cy="472500"/>
          </a:xfrm>
          <a:solidFill>
            <a:srgbClr val="80B931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180000" tIns="180000" rIns="180000" bIns="180000">
            <a:noAutofit/>
          </a:bodyPr>
          <a:lstStyle>
            <a:lvl1pPr algn="l">
              <a:defRPr sz="3200"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6"/>
          <p:cNvSpPr/>
          <p:nvPr userDrawn="1"/>
        </p:nvSpPr>
        <p:spPr>
          <a:xfrm>
            <a:off x="1" y="969169"/>
            <a:ext cx="2843213" cy="4008835"/>
          </a:xfrm>
          <a:prstGeom prst="rect">
            <a:avLst/>
          </a:prstGeom>
          <a:solidFill>
            <a:srgbClr val="00A389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6" name="Rechthoek 7"/>
          <p:cNvSpPr/>
          <p:nvPr userDrawn="1"/>
        </p:nvSpPr>
        <p:spPr>
          <a:xfrm>
            <a:off x="0" y="4962526"/>
            <a:ext cx="9144000" cy="502358"/>
          </a:xfrm>
          <a:prstGeom prst="rect">
            <a:avLst/>
          </a:prstGeom>
          <a:solidFill>
            <a:srgbClr val="00A389"/>
          </a:solidFill>
          <a:ln>
            <a:noFill/>
          </a:ln>
        </p:spPr>
        <p:txBody>
          <a:bodyPr lIns="180000" tIns="0" rIns="0" bIns="180000">
            <a:spAutoFit/>
          </a:bodyPr>
          <a:lstStyle/>
          <a:p>
            <a:pPr fontAlgn="auto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nl-NL" sz="2400">
              <a:solidFill>
                <a:schemeClr val="bg1"/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7" name="Driehoekje"/>
          <p:cNvSpPr/>
          <p:nvPr userDrawn="1"/>
        </p:nvSpPr>
        <p:spPr>
          <a:xfrm flipV="1">
            <a:off x="509588" y="809625"/>
            <a:ext cx="196850" cy="80963"/>
          </a:xfrm>
          <a:prstGeom prst="triangle">
            <a:avLst/>
          </a:prstGeom>
          <a:solidFill>
            <a:srgbClr val="80B931">
              <a:alpha val="89804"/>
            </a:srgbClr>
          </a:solidFill>
          <a:ln w="6350"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8" name="Balk"/>
          <p:cNvSpPr/>
          <p:nvPr userDrawn="1"/>
        </p:nvSpPr>
        <p:spPr>
          <a:xfrm>
            <a:off x="479426" y="858441"/>
            <a:ext cx="142875" cy="109538"/>
          </a:xfrm>
          <a:prstGeom prst="rtTriangle">
            <a:avLst/>
          </a:prstGeom>
          <a:solidFill>
            <a:srgbClr val="00A38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9" name="Balk"/>
          <p:cNvSpPr/>
          <p:nvPr userDrawn="1"/>
        </p:nvSpPr>
        <p:spPr>
          <a:xfrm flipH="1">
            <a:off x="587376" y="858441"/>
            <a:ext cx="142875" cy="109538"/>
          </a:xfrm>
          <a:prstGeom prst="rtTriangle">
            <a:avLst/>
          </a:prstGeom>
          <a:solidFill>
            <a:srgbClr val="00A38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0" name="Balk"/>
          <p:cNvSpPr/>
          <p:nvPr userDrawn="1"/>
        </p:nvSpPr>
        <p:spPr>
          <a:xfrm flipH="1">
            <a:off x="730251" y="858441"/>
            <a:ext cx="2112963" cy="109538"/>
          </a:xfrm>
          <a:prstGeom prst="rect">
            <a:avLst/>
          </a:prstGeom>
          <a:solidFill>
            <a:srgbClr val="00A38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2" name="Balk"/>
          <p:cNvSpPr/>
          <p:nvPr userDrawn="1"/>
        </p:nvSpPr>
        <p:spPr>
          <a:xfrm flipH="1">
            <a:off x="1" y="858441"/>
            <a:ext cx="479425" cy="109538"/>
          </a:xfrm>
          <a:prstGeom prst="rect">
            <a:avLst/>
          </a:prstGeom>
          <a:solidFill>
            <a:srgbClr val="00A38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3" name="Tekstvak 13"/>
          <p:cNvSpPr txBox="1"/>
          <p:nvPr userDrawn="1"/>
        </p:nvSpPr>
        <p:spPr>
          <a:xfrm>
            <a:off x="5364163" y="4911478"/>
            <a:ext cx="3382962" cy="230832"/>
          </a:xfrm>
          <a:prstGeom prst="rect">
            <a:avLst/>
          </a:prstGeom>
          <a:noFill/>
        </p:spPr>
        <p:txBody>
          <a:bodyPr anchor="b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900" dirty="0">
                <a:solidFill>
                  <a:schemeClr val="bg1"/>
                </a:solidFill>
                <a:latin typeface="+mn-lt"/>
                <a:cs typeface="+mn-cs"/>
              </a:rPr>
              <a:t>Faculteit der Aard- en Levenswetenschappen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10000"/>
          </a:xfrm>
          <a:solidFill>
            <a:srgbClr val="80B931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540000" tIns="180000" rIns="0" bIns="180000" anchor="b">
            <a:noAutofit/>
          </a:bodyPr>
          <a:lstStyle>
            <a:lvl1pPr algn="l">
              <a:lnSpc>
                <a:spcPts val="3200"/>
              </a:lnSpc>
              <a:defRPr sz="2800"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0"/>
          </p:nvPr>
        </p:nvSpPr>
        <p:spPr>
          <a:xfrm>
            <a:off x="331201" y="1080000"/>
            <a:ext cx="2232619" cy="3726000"/>
          </a:xfrm>
        </p:spPr>
        <p:txBody>
          <a:bodyPr lIns="0" tIns="0" rIns="0" bIns="0">
            <a:noAutofit/>
          </a:bodyPr>
          <a:lstStyle>
            <a:lvl1pPr marL="266700" indent="-2667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1800" b="0">
                <a:solidFill>
                  <a:schemeClr val="bg1"/>
                </a:solidFill>
              </a:defRPr>
            </a:lvl1pPr>
            <a:lvl2pPr marL="27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1800" b="0">
                <a:solidFill>
                  <a:schemeClr val="bg1"/>
                </a:solidFill>
              </a:defRPr>
            </a:lvl2pPr>
            <a:lvl3pPr marL="54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1800" b="0">
                <a:solidFill>
                  <a:schemeClr val="bg1"/>
                </a:solidFill>
              </a:defRPr>
            </a:lvl3pPr>
            <a:lvl4pPr marL="809625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1800" b="0">
                <a:solidFill>
                  <a:schemeClr val="bg1"/>
                </a:solidFill>
              </a:defRPr>
            </a:lvl4pPr>
            <a:lvl5pPr marL="108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18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11" name="Tijdelijke aanduiding voor grafiek 10"/>
          <p:cNvSpPr>
            <a:spLocks noGrp="1"/>
          </p:cNvSpPr>
          <p:nvPr>
            <p:ph type="chart" sz="quarter" idx="14"/>
          </p:nvPr>
        </p:nvSpPr>
        <p:spPr>
          <a:xfrm>
            <a:off x="2843214" y="810000"/>
            <a:ext cx="6300787" cy="4152600"/>
          </a:xfrm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endParaRPr lang="nl-NL" noProof="0" dirty="0"/>
          </a:p>
        </p:txBody>
      </p:sp>
      <p:sp>
        <p:nvSpPr>
          <p:cNvPr id="15" name="Tijdelijke aanduiding voor dianummer 16"/>
          <p:cNvSpPr>
            <a:spLocks noGrp="1"/>
          </p:cNvSpPr>
          <p:nvPr>
            <p:ph type="sldNum" sz="quarter" idx="15"/>
          </p:nvPr>
        </p:nvSpPr>
        <p:spPr>
          <a:xfrm>
            <a:off x="0" y="4869657"/>
            <a:ext cx="611188" cy="273844"/>
          </a:xfrm>
        </p:spPr>
        <p:txBody>
          <a:bodyPr anchor="b" anchorCtr="0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BB526D8-A3E9-48B4-93AB-12312C60273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16" name="Tijdelijke aanduiding voor voettekst 17"/>
          <p:cNvSpPr>
            <a:spLocks noGrp="1"/>
          </p:cNvSpPr>
          <p:nvPr>
            <p:ph type="ftr" sz="quarter" idx="16"/>
          </p:nvPr>
        </p:nvSpPr>
        <p:spPr>
          <a:xfrm>
            <a:off x="611189" y="4869657"/>
            <a:ext cx="4752975" cy="273844"/>
          </a:xfrm>
        </p:spPr>
        <p:txBody>
          <a:bodyPr lIns="0" rIns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vullend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echthoek"/>
          <p:cNvSpPr/>
          <p:nvPr userDrawn="1"/>
        </p:nvSpPr>
        <p:spPr>
          <a:xfrm>
            <a:off x="0" y="4962526"/>
            <a:ext cx="9144000" cy="502358"/>
          </a:xfrm>
          <a:prstGeom prst="rect">
            <a:avLst/>
          </a:prstGeom>
          <a:solidFill>
            <a:srgbClr val="00A389"/>
          </a:solidFill>
          <a:ln>
            <a:noFill/>
          </a:ln>
        </p:spPr>
        <p:txBody>
          <a:bodyPr lIns="180000" tIns="0" rIns="0" bIns="180000">
            <a:spAutoFit/>
          </a:bodyPr>
          <a:lstStyle/>
          <a:p>
            <a:pPr fontAlgn="auto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nl-NL" sz="2400">
              <a:solidFill>
                <a:schemeClr val="bg1"/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4" name="CopyTekstvak"/>
          <p:cNvSpPr txBox="1"/>
          <p:nvPr userDrawn="1"/>
        </p:nvSpPr>
        <p:spPr>
          <a:xfrm>
            <a:off x="5292725" y="4911478"/>
            <a:ext cx="3454400" cy="230832"/>
          </a:xfrm>
          <a:prstGeom prst="rect">
            <a:avLst/>
          </a:prstGeom>
          <a:noFill/>
        </p:spPr>
        <p:txBody>
          <a:bodyPr anchor="b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900" dirty="0">
                <a:solidFill>
                  <a:schemeClr val="bg1"/>
                </a:solidFill>
                <a:latin typeface="+mn-lt"/>
                <a:cs typeface="+mn-cs"/>
              </a:rPr>
              <a:t>Faculteit der Aard- en Levenswetenschappen</a:t>
            </a:r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4"/>
          </p:nvPr>
        </p:nvSpPr>
        <p:spPr>
          <a:xfrm>
            <a:off x="0" y="-2"/>
            <a:ext cx="9144000" cy="5140800"/>
          </a:xfrm>
        </p:spPr>
        <p:txBody>
          <a:bodyPr rtlCol="0">
            <a:normAutofit/>
          </a:bodyPr>
          <a:lstStyle>
            <a:lvl1pPr marL="0" indent="17463">
              <a:buNone/>
              <a:defRPr sz="1600" baseline="0">
                <a:solidFill>
                  <a:srgbClr val="FF0000"/>
                </a:solidFill>
              </a:defRPr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datum 1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17"/>
          <p:cNvSpPr>
            <a:spLocks noGrp="1"/>
          </p:cNvSpPr>
          <p:nvPr>
            <p:ph type="ftr" sz="quarter" idx="16"/>
          </p:nvPr>
        </p:nvSpPr>
        <p:spPr>
          <a:xfrm>
            <a:off x="611189" y="4869657"/>
            <a:ext cx="4752975" cy="273844"/>
          </a:xfrm>
        </p:spPr>
        <p:txBody>
          <a:bodyPr lIns="0" rIns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sp>
        <p:nvSpPr>
          <p:cNvPr id="7" name="Tijdelijke aanduiding voor dianummer 16"/>
          <p:cNvSpPr>
            <a:spLocks noGrp="1"/>
          </p:cNvSpPr>
          <p:nvPr>
            <p:ph type="sldNum" sz="quarter" idx="17"/>
          </p:nvPr>
        </p:nvSpPr>
        <p:spPr>
          <a:xfrm>
            <a:off x="0" y="4869657"/>
            <a:ext cx="611188" cy="273844"/>
          </a:xfrm>
        </p:spPr>
        <p:txBody>
          <a:bodyPr anchor="b" anchorCtr="0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66C638D-2B2F-4728-88B6-1883F1673E9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wee reg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opieerVU_logo" descr="VUlogo_NL_Taglineblauw_Wit_HR_RGB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9889" y="3989785"/>
            <a:ext cx="2160587" cy="892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KopieerDriehoekje"/>
          <p:cNvSpPr/>
          <p:nvPr userDrawn="1"/>
        </p:nvSpPr>
        <p:spPr>
          <a:xfrm flipV="1">
            <a:off x="936625" y="1156098"/>
            <a:ext cx="196850" cy="73819"/>
          </a:xfrm>
          <a:prstGeom prst="triangle">
            <a:avLst/>
          </a:prstGeom>
          <a:solidFill>
            <a:srgbClr val="80B931">
              <a:alpha val="89804"/>
            </a:srgbClr>
          </a:solidFill>
          <a:ln w="3175"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>
                <a:solidFill>
                  <a:srgbClr val="FF0000"/>
                </a:solidFill>
              </a:defRPr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28400" y="345600"/>
            <a:ext cx="5490000" cy="810000"/>
          </a:xfrm>
          <a:solidFill>
            <a:srgbClr val="80B931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180000" tIns="108000" rIns="108000" bIns="0">
            <a:noAutofit/>
          </a:bodyPr>
          <a:lstStyle>
            <a:lvl1pPr algn="l">
              <a:lnSpc>
                <a:spcPts val="3200"/>
              </a:lnSpc>
              <a:defRPr sz="3200"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opieerDriehoekje"/>
          <p:cNvSpPr>
            <a:spLocks noChangeAspect="1"/>
          </p:cNvSpPr>
          <p:nvPr userDrawn="1"/>
        </p:nvSpPr>
        <p:spPr>
          <a:xfrm flipV="1">
            <a:off x="927100" y="1156097"/>
            <a:ext cx="215900" cy="80963"/>
          </a:xfrm>
          <a:prstGeom prst="triangle">
            <a:avLst/>
          </a:prstGeom>
          <a:solidFill>
            <a:srgbClr val="80B931">
              <a:alpha val="89804"/>
            </a:srgbClr>
          </a:solidFill>
          <a:ln w="3175"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6" name="KopieerBalk"/>
          <p:cNvSpPr/>
          <p:nvPr userDrawn="1"/>
        </p:nvSpPr>
        <p:spPr>
          <a:xfrm>
            <a:off x="908051" y="1176337"/>
            <a:ext cx="144463" cy="110729"/>
          </a:xfrm>
          <a:prstGeom prst="rtTriangle">
            <a:avLst/>
          </a:prstGeom>
          <a:solidFill>
            <a:srgbClr val="00A38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7" name="KopieerBalk"/>
          <p:cNvSpPr/>
          <p:nvPr userDrawn="1"/>
        </p:nvSpPr>
        <p:spPr>
          <a:xfrm flipH="1">
            <a:off x="1016001" y="1176337"/>
            <a:ext cx="144463" cy="110729"/>
          </a:xfrm>
          <a:prstGeom prst="rtTriangle">
            <a:avLst/>
          </a:prstGeom>
          <a:solidFill>
            <a:srgbClr val="00A38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8" name="KopieerBalk"/>
          <p:cNvSpPr/>
          <p:nvPr userDrawn="1"/>
        </p:nvSpPr>
        <p:spPr>
          <a:xfrm flipH="1">
            <a:off x="1160463" y="1176337"/>
            <a:ext cx="4756150" cy="110729"/>
          </a:xfrm>
          <a:prstGeom prst="rect">
            <a:avLst/>
          </a:prstGeom>
          <a:solidFill>
            <a:srgbClr val="00A38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9" name="KopieerBalk"/>
          <p:cNvSpPr/>
          <p:nvPr userDrawn="1"/>
        </p:nvSpPr>
        <p:spPr>
          <a:xfrm flipH="1">
            <a:off x="430214" y="1176337"/>
            <a:ext cx="477837" cy="110729"/>
          </a:xfrm>
          <a:prstGeom prst="rect">
            <a:avLst/>
          </a:prstGeom>
          <a:solidFill>
            <a:srgbClr val="00A38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pic>
        <p:nvPicPr>
          <p:cNvPr id="10" name="Kopieer_FALWlogo" descr="C:\Projecten\VU\Origineel mei 2011\logos faculteiten\Faculteiten NL blauw\Faculteiten NL blauw\Fac_NL_FALW_Blauw_HR_RGB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0376" y="4438651"/>
            <a:ext cx="3248025" cy="459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jdelijke aanduiding voor afbeelding 1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</p:spPr>
        <p:txBody>
          <a:bodyPr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>
                <a:solidFill>
                  <a:srgbClr val="FF0000"/>
                </a:solidFill>
              </a:defRPr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28400" y="345600"/>
            <a:ext cx="5490000" cy="810000"/>
          </a:xfrm>
          <a:solidFill>
            <a:srgbClr val="80B931">
              <a:alpha val="89804"/>
            </a:srgbClr>
          </a:solidFill>
          <a:ln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txBody>
          <a:bodyPr lIns="180000" tIns="108000" rIns="108000" bIns="0">
            <a:noAutofit/>
          </a:bodyPr>
          <a:lstStyle>
            <a:lvl1pPr algn="l">
              <a:lnSpc>
                <a:spcPts val="3200"/>
              </a:lnSpc>
              <a:defRPr sz="3200"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0"/>
          </p:nvPr>
        </p:nvSpPr>
        <p:spPr>
          <a:xfrm>
            <a:off x="428400" y="1286640"/>
            <a:ext cx="5490000" cy="538710"/>
          </a:xfrm>
          <a:solidFill>
            <a:srgbClr val="00A389">
              <a:alpha val="89804"/>
            </a:srgbClr>
          </a:solidFill>
          <a:ln>
            <a:noFill/>
          </a:ln>
        </p:spPr>
        <p:txBody>
          <a:bodyPr lIns="180000" tIns="72000" rIns="108000" bIns="144000">
            <a:sp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400" cap="all" baseline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endParaRPr lang="nl-NL" dirty="0" smtClean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blok s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opieerDriehoekje"/>
          <p:cNvSpPr/>
          <p:nvPr userDrawn="1"/>
        </p:nvSpPr>
        <p:spPr>
          <a:xfrm flipV="1">
            <a:off x="936625" y="1153716"/>
            <a:ext cx="196850" cy="73819"/>
          </a:xfrm>
          <a:prstGeom prst="triangle">
            <a:avLst/>
          </a:prstGeom>
          <a:solidFill>
            <a:srgbClr val="80B931">
              <a:alpha val="89804"/>
            </a:srgbClr>
          </a:solidFill>
          <a:ln w="3175"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6" name="KopieerBalk"/>
          <p:cNvSpPr/>
          <p:nvPr userDrawn="1"/>
        </p:nvSpPr>
        <p:spPr>
          <a:xfrm>
            <a:off x="906463" y="1194198"/>
            <a:ext cx="144462" cy="110728"/>
          </a:xfrm>
          <a:prstGeom prst="rtTriangle">
            <a:avLst/>
          </a:prstGeom>
          <a:solidFill>
            <a:srgbClr val="00A38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7" name="KopieerBalk"/>
          <p:cNvSpPr/>
          <p:nvPr userDrawn="1"/>
        </p:nvSpPr>
        <p:spPr>
          <a:xfrm flipH="1">
            <a:off x="1014413" y="1194198"/>
            <a:ext cx="144462" cy="110728"/>
          </a:xfrm>
          <a:prstGeom prst="rtTriangle">
            <a:avLst/>
          </a:prstGeom>
          <a:solidFill>
            <a:srgbClr val="00A38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8" name="KopieerBalk"/>
          <p:cNvSpPr/>
          <p:nvPr userDrawn="1"/>
        </p:nvSpPr>
        <p:spPr>
          <a:xfrm flipH="1">
            <a:off x="1158876" y="1194198"/>
            <a:ext cx="2041525" cy="110728"/>
          </a:xfrm>
          <a:prstGeom prst="rect">
            <a:avLst/>
          </a:prstGeom>
          <a:solidFill>
            <a:srgbClr val="00A38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9" name="KopieerBalk"/>
          <p:cNvSpPr/>
          <p:nvPr userDrawn="1"/>
        </p:nvSpPr>
        <p:spPr>
          <a:xfrm flipH="1">
            <a:off x="428625" y="1194198"/>
            <a:ext cx="477838" cy="110728"/>
          </a:xfrm>
          <a:prstGeom prst="rect">
            <a:avLst/>
          </a:prstGeom>
          <a:solidFill>
            <a:srgbClr val="00A38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pic>
        <p:nvPicPr>
          <p:cNvPr id="10" name="Kopieer_FALWlogo" descr="C:\Projecten\VU\Origineel mei 2011\logos faculteiten\Faculteiten NL blauw\Faculteiten NL blauw\Fac_NL_FALW_Blauw_HR_RGB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0376" y="4438651"/>
            <a:ext cx="3248025" cy="459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jdelijke aanduiding voor afbeelding 11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</p:spPr>
        <p:txBody>
          <a:bodyPr rtlCol="0">
            <a:norm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600">
                <a:solidFill>
                  <a:srgbClr val="FF0000"/>
                </a:solidFill>
              </a:defRPr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28400" y="345600"/>
            <a:ext cx="2772000" cy="810000"/>
          </a:xfrm>
          <a:solidFill>
            <a:srgbClr val="80B931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180000" tIns="180000" rIns="0" bIns="72000">
            <a:noAutofit/>
          </a:bodyPr>
          <a:lstStyle>
            <a:lvl1pPr algn="l">
              <a:lnSpc>
                <a:spcPts val="3200"/>
              </a:lnSpc>
              <a:defRPr sz="3200"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0"/>
          </p:nvPr>
        </p:nvSpPr>
        <p:spPr>
          <a:xfrm>
            <a:off x="428400" y="1306800"/>
            <a:ext cx="2772000" cy="538710"/>
          </a:xfrm>
          <a:solidFill>
            <a:srgbClr val="00A389">
              <a:alpha val="89804"/>
            </a:srgbClr>
          </a:solidFill>
          <a:ln>
            <a:noFill/>
          </a:ln>
        </p:spPr>
        <p:txBody>
          <a:bodyPr lIns="180000" tIns="72000" rIns="108000" bIns="144000">
            <a:sp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400" cap="all" baseline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endParaRPr lang="nl-NL" dirty="0" smtClean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6"/>
          <p:cNvSpPr/>
          <p:nvPr userDrawn="1"/>
        </p:nvSpPr>
        <p:spPr>
          <a:xfrm>
            <a:off x="0" y="4962526"/>
            <a:ext cx="9144000" cy="502358"/>
          </a:xfrm>
          <a:prstGeom prst="rect">
            <a:avLst/>
          </a:prstGeom>
          <a:solidFill>
            <a:srgbClr val="00A389">
              <a:alpha val="89804"/>
            </a:srgbClr>
          </a:solidFill>
          <a:ln>
            <a:noFill/>
          </a:ln>
        </p:spPr>
        <p:txBody>
          <a:bodyPr lIns="180000" tIns="0" rIns="0" bIns="180000">
            <a:spAutoFit/>
          </a:bodyPr>
          <a:lstStyle/>
          <a:p>
            <a:pPr fontAlgn="auto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nl-NL" sz="2400">
              <a:solidFill>
                <a:schemeClr val="bg1"/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5" name="Driehoekje"/>
          <p:cNvSpPr/>
          <p:nvPr userDrawn="1"/>
        </p:nvSpPr>
        <p:spPr>
          <a:xfrm flipV="1">
            <a:off x="509588" y="809625"/>
            <a:ext cx="196850" cy="80963"/>
          </a:xfrm>
          <a:prstGeom prst="triangle">
            <a:avLst/>
          </a:prstGeom>
          <a:solidFill>
            <a:srgbClr val="80B931">
              <a:alpha val="89804"/>
            </a:srgbClr>
          </a:solidFill>
          <a:ln w="6350"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6" name="Tekstvak 8"/>
          <p:cNvSpPr txBox="1"/>
          <p:nvPr userDrawn="1"/>
        </p:nvSpPr>
        <p:spPr>
          <a:xfrm>
            <a:off x="5364163" y="4911478"/>
            <a:ext cx="3382962" cy="230832"/>
          </a:xfrm>
          <a:prstGeom prst="rect">
            <a:avLst/>
          </a:prstGeom>
          <a:noFill/>
        </p:spPr>
        <p:txBody>
          <a:bodyPr anchor="b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900" dirty="0">
                <a:solidFill>
                  <a:schemeClr val="bg1"/>
                </a:solidFill>
                <a:latin typeface="+mn-lt"/>
                <a:cs typeface="+mn-cs"/>
              </a:rPr>
              <a:t>Faculteit der Aard- en Levenswetenschappen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10000"/>
          </a:xfrm>
          <a:solidFill>
            <a:srgbClr val="80B931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612000" tIns="180000" rIns="360000" bIns="108000" anchor="b">
            <a:noAutofit/>
          </a:bodyPr>
          <a:lstStyle>
            <a:lvl1pPr algn="l">
              <a:lnSpc>
                <a:spcPts val="3200"/>
              </a:lnSpc>
              <a:defRPr sz="2800"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0"/>
          </p:nvPr>
        </p:nvSpPr>
        <p:spPr>
          <a:xfrm>
            <a:off x="322908" y="1080000"/>
            <a:ext cx="8461093" cy="3726000"/>
          </a:xfrm>
        </p:spPr>
        <p:txBody>
          <a:bodyPr lIns="0" tIns="0" rIns="0" bIns="0">
            <a:noAutofit/>
          </a:bodyPr>
          <a:lstStyle>
            <a:lvl1pPr marL="270000" indent="0">
              <a:spcBef>
                <a:spcPts val="600"/>
              </a:spcBef>
              <a:buNone/>
              <a:defRPr sz="2400"/>
            </a:lvl1pPr>
            <a:lvl2pPr marL="27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400"/>
            </a:lvl2pPr>
            <a:lvl3pPr marL="54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000"/>
            </a:lvl3pPr>
            <a:lvl4pPr marL="809625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000"/>
            </a:lvl4pPr>
            <a:lvl5pPr marL="108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000"/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7" name="Tijdelijke aanduiding voor dianummer 16"/>
          <p:cNvSpPr>
            <a:spLocks noGrp="1"/>
          </p:cNvSpPr>
          <p:nvPr>
            <p:ph type="sldNum" sz="quarter" idx="11"/>
          </p:nvPr>
        </p:nvSpPr>
        <p:spPr>
          <a:xfrm>
            <a:off x="0" y="4869657"/>
            <a:ext cx="611188" cy="273844"/>
          </a:xfrm>
        </p:spPr>
        <p:txBody>
          <a:bodyPr anchor="b" anchorCtr="0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3C23D25-93CE-4DB8-B9E3-B35D113EA3D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8" name="Tijdelijke aanduiding voor voettekst 17"/>
          <p:cNvSpPr>
            <a:spLocks noGrp="1"/>
          </p:cNvSpPr>
          <p:nvPr>
            <p:ph type="ftr" sz="quarter" idx="12"/>
          </p:nvPr>
        </p:nvSpPr>
        <p:spPr>
          <a:xfrm>
            <a:off x="611189" y="4869657"/>
            <a:ext cx="4752975" cy="273844"/>
          </a:xfrm>
        </p:spPr>
        <p:txBody>
          <a:bodyPr lIns="0" rIns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met faculteits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6"/>
          <p:cNvSpPr/>
          <p:nvPr userDrawn="1"/>
        </p:nvSpPr>
        <p:spPr>
          <a:xfrm>
            <a:off x="0" y="4962526"/>
            <a:ext cx="9144000" cy="502358"/>
          </a:xfrm>
          <a:prstGeom prst="rect">
            <a:avLst/>
          </a:prstGeom>
          <a:solidFill>
            <a:srgbClr val="00A389">
              <a:alpha val="89804"/>
            </a:srgbClr>
          </a:solidFill>
          <a:ln>
            <a:noFill/>
          </a:ln>
        </p:spPr>
        <p:txBody>
          <a:bodyPr lIns="180000" tIns="0" rIns="0" bIns="180000">
            <a:spAutoFit/>
          </a:bodyPr>
          <a:lstStyle/>
          <a:p>
            <a:pPr fontAlgn="auto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nl-NL" sz="2400">
              <a:solidFill>
                <a:schemeClr val="bg1"/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5" name="Driehoekje"/>
          <p:cNvSpPr/>
          <p:nvPr userDrawn="1"/>
        </p:nvSpPr>
        <p:spPr>
          <a:xfrm flipV="1">
            <a:off x="509588" y="809625"/>
            <a:ext cx="196850" cy="80963"/>
          </a:xfrm>
          <a:prstGeom prst="triangle">
            <a:avLst/>
          </a:prstGeom>
          <a:solidFill>
            <a:srgbClr val="80B931">
              <a:alpha val="89804"/>
            </a:srgbClr>
          </a:solidFill>
          <a:ln w="6350"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pic>
        <p:nvPicPr>
          <p:cNvPr id="6" name="Kopieer_FALWlogo" descr="C:\Projecten\VU\Origineel mei 2011\logos faculteiten\Faculteiten NL blauw\Faculteiten NL blauw\Fac_NL_FALW_Blauw_HR_RGB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0988" y="4589860"/>
            <a:ext cx="2139950" cy="302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10000"/>
          </a:xfrm>
          <a:solidFill>
            <a:srgbClr val="80B931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612000" tIns="180000" rIns="360000" bIns="108000" anchor="b">
            <a:noAutofit/>
          </a:bodyPr>
          <a:lstStyle>
            <a:lvl1pPr algn="l">
              <a:lnSpc>
                <a:spcPts val="3200"/>
              </a:lnSpc>
              <a:defRPr sz="2800"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0"/>
          </p:nvPr>
        </p:nvSpPr>
        <p:spPr>
          <a:xfrm>
            <a:off x="322908" y="1080000"/>
            <a:ext cx="8461093" cy="3491100"/>
          </a:xfrm>
        </p:spPr>
        <p:txBody>
          <a:bodyPr lIns="0" tIns="0" rIns="0" bIns="0">
            <a:noAutofit/>
          </a:bodyPr>
          <a:lstStyle>
            <a:lvl1pPr marL="270000" indent="0">
              <a:spcBef>
                <a:spcPts val="600"/>
              </a:spcBef>
              <a:buNone/>
              <a:defRPr sz="2400"/>
            </a:lvl1pPr>
            <a:lvl2pPr marL="27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400"/>
            </a:lvl2pPr>
            <a:lvl3pPr marL="54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000"/>
            </a:lvl3pPr>
            <a:lvl4pPr marL="809625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000"/>
            </a:lvl4pPr>
            <a:lvl5pPr marL="108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000"/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7" name="Tijdelijke aanduiding voor dianummer 16"/>
          <p:cNvSpPr>
            <a:spLocks noGrp="1"/>
          </p:cNvSpPr>
          <p:nvPr>
            <p:ph type="sldNum" sz="quarter" idx="11"/>
          </p:nvPr>
        </p:nvSpPr>
        <p:spPr>
          <a:xfrm>
            <a:off x="0" y="4869657"/>
            <a:ext cx="611188" cy="273844"/>
          </a:xfrm>
        </p:spPr>
        <p:txBody>
          <a:bodyPr anchor="b" anchorCtr="0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EDA54CA-97AD-4B5F-A916-05848704ECA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8" name="Tijdelijke aanduiding voor voettekst 17"/>
          <p:cNvSpPr>
            <a:spLocks noGrp="1"/>
          </p:cNvSpPr>
          <p:nvPr>
            <p:ph type="ftr" sz="quarter" idx="12"/>
          </p:nvPr>
        </p:nvSpPr>
        <p:spPr>
          <a:xfrm>
            <a:off x="611189" y="4869657"/>
            <a:ext cx="4752975" cy="273844"/>
          </a:xfrm>
        </p:spPr>
        <p:txBody>
          <a:bodyPr lIns="0" rIns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links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6"/>
          <p:cNvSpPr/>
          <p:nvPr userDrawn="1"/>
        </p:nvSpPr>
        <p:spPr>
          <a:xfrm>
            <a:off x="0" y="4962526"/>
            <a:ext cx="9144000" cy="502358"/>
          </a:xfrm>
          <a:prstGeom prst="rect">
            <a:avLst/>
          </a:prstGeom>
          <a:solidFill>
            <a:srgbClr val="00A389">
              <a:alpha val="89804"/>
            </a:srgbClr>
          </a:solidFill>
          <a:ln>
            <a:noFill/>
          </a:ln>
        </p:spPr>
        <p:txBody>
          <a:bodyPr lIns="180000" tIns="0" rIns="0" bIns="180000">
            <a:spAutoFit/>
          </a:bodyPr>
          <a:lstStyle/>
          <a:p>
            <a:pPr fontAlgn="auto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nl-NL" sz="2400">
              <a:solidFill>
                <a:schemeClr val="bg1"/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6" name="Tekstvak 7"/>
          <p:cNvSpPr txBox="1"/>
          <p:nvPr userDrawn="1"/>
        </p:nvSpPr>
        <p:spPr>
          <a:xfrm>
            <a:off x="5292725" y="4911478"/>
            <a:ext cx="3454400" cy="230832"/>
          </a:xfrm>
          <a:prstGeom prst="rect">
            <a:avLst/>
          </a:prstGeom>
          <a:noFill/>
        </p:spPr>
        <p:txBody>
          <a:bodyPr anchor="b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900" dirty="0">
                <a:solidFill>
                  <a:schemeClr val="bg1"/>
                </a:solidFill>
                <a:latin typeface="+mn-lt"/>
                <a:cs typeface="+mn-cs"/>
              </a:rPr>
              <a:t>Faculteit der Aard- en Levenswetenschappen</a:t>
            </a:r>
          </a:p>
        </p:txBody>
      </p:sp>
      <p:sp>
        <p:nvSpPr>
          <p:cNvPr id="7" name="KopieerDriehoekje"/>
          <p:cNvSpPr/>
          <p:nvPr userDrawn="1"/>
        </p:nvSpPr>
        <p:spPr>
          <a:xfrm flipV="1">
            <a:off x="509588" y="809625"/>
            <a:ext cx="196850" cy="80963"/>
          </a:xfrm>
          <a:prstGeom prst="triangle">
            <a:avLst/>
          </a:prstGeom>
          <a:solidFill>
            <a:srgbClr val="80B931">
              <a:alpha val="89804"/>
            </a:srgbClr>
          </a:solidFill>
          <a:ln w="6350"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4"/>
          </p:nvPr>
        </p:nvSpPr>
        <p:spPr>
          <a:xfrm>
            <a:off x="0" y="810000"/>
            <a:ext cx="3078000" cy="4152600"/>
          </a:xfrm>
        </p:spPr>
        <p:txBody>
          <a:bodyPr rtlCol="0">
            <a:normAutofit/>
          </a:bodyPr>
          <a:lstStyle>
            <a:lvl1pPr marL="0" marR="0" indent="174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>
                <a:solidFill>
                  <a:srgbClr val="FF0000"/>
                </a:solidFill>
              </a:defRPr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10000"/>
          </a:xfrm>
          <a:solidFill>
            <a:srgbClr val="80B931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612000" tIns="180000" rIns="360000" bIns="108000" anchor="b">
            <a:noAutofit/>
          </a:bodyPr>
          <a:lstStyle>
            <a:lvl1pPr algn="l">
              <a:lnSpc>
                <a:spcPts val="3200"/>
              </a:lnSpc>
              <a:defRPr sz="2800"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0"/>
          </p:nvPr>
        </p:nvSpPr>
        <p:spPr>
          <a:xfrm>
            <a:off x="3107185" y="1080000"/>
            <a:ext cx="5641529" cy="3726000"/>
          </a:xfrm>
        </p:spPr>
        <p:txBody>
          <a:bodyPr lIns="180000" tIns="0" rIns="0" bIns="0">
            <a:noAutofit/>
          </a:bodyPr>
          <a:lstStyle>
            <a:lvl1pPr marL="270000" indent="0">
              <a:spcBef>
                <a:spcPts val="600"/>
              </a:spcBef>
              <a:buNone/>
              <a:defRPr sz="2400"/>
            </a:lvl1pPr>
            <a:lvl2pPr marL="27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400"/>
            </a:lvl2pPr>
            <a:lvl3pPr marL="54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000"/>
            </a:lvl3pPr>
            <a:lvl4pPr marL="809625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000"/>
            </a:lvl4pPr>
            <a:lvl5pPr marL="108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000"/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8" name="Tijdelijke aanduiding voor dianummer 16"/>
          <p:cNvSpPr>
            <a:spLocks noGrp="1"/>
          </p:cNvSpPr>
          <p:nvPr>
            <p:ph type="sldNum" sz="quarter" idx="15"/>
          </p:nvPr>
        </p:nvSpPr>
        <p:spPr>
          <a:xfrm>
            <a:off x="0" y="4869657"/>
            <a:ext cx="611188" cy="273844"/>
          </a:xfrm>
        </p:spPr>
        <p:txBody>
          <a:bodyPr anchor="b" anchorCtr="0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AABB621-7D5C-4FB0-8FD3-A45AD54F951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10" name="Tijdelijke aanduiding voor voettekst 17"/>
          <p:cNvSpPr>
            <a:spLocks noGrp="1"/>
          </p:cNvSpPr>
          <p:nvPr>
            <p:ph type="ftr" sz="quarter" idx="16"/>
          </p:nvPr>
        </p:nvSpPr>
        <p:spPr>
          <a:xfrm>
            <a:off x="611189" y="4869657"/>
            <a:ext cx="4752975" cy="273844"/>
          </a:xfrm>
        </p:spPr>
        <p:txBody>
          <a:bodyPr lIns="0" rIns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6"/>
          <p:cNvSpPr/>
          <p:nvPr userDrawn="1"/>
        </p:nvSpPr>
        <p:spPr>
          <a:xfrm>
            <a:off x="0" y="4962526"/>
            <a:ext cx="9144000" cy="502358"/>
          </a:xfrm>
          <a:prstGeom prst="rect">
            <a:avLst/>
          </a:prstGeom>
          <a:solidFill>
            <a:srgbClr val="00A389">
              <a:alpha val="89804"/>
            </a:srgbClr>
          </a:solidFill>
          <a:ln>
            <a:noFill/>
          </a:ln>
        </p:spPr>
        <p:txBody>
          <a:bodyPr lIns="180000" tIns="0" rIns="0" bIns="180000">
            <a:spAutoFit/>
          </a:bodyPr>
          <a:lstStyle/>
          <a:p>
            <a:pPr fontAlgn="auto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nl-NL" sz="2400">
              <a:solidFill>
                <a:schemeClr val="bg1"/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6" name="Tekstvak 7"/>
          <p:cNvSpPr txBox="1"/>
          <p:nvPr userDrawn="1"/>
        </p:nvSpPr>
        <p:spPr>
          <a:xfrm>
            <a:off x="5364163" y="4911478"/>
            <a:ext cx="3382962" cy="230832"/>
          </a:xfrm>
          <a:prstGeom prst="rect">
            <a:avLst/>
          </a:prstGeom>
          <a:noFill/>
        </p:spPr>
        <p:txBody>
          <a:bodyPr anchor="b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900" dirty="0">
                <a:solidFill>
                  <a:schemeClr val="bg1"/>
                </a:solidFill>
                <a:latin typeface="+mn-lt"/>
                <a:cs typeface="+mn-cs"/>
              </a:rPr>
              <a:t>Faculteit der Aard- en Levenswetenschappen</a:t>
            </a:r>
          </a:p>
        </p:txBody>
      </p:sp>
      <p:sp>
        <p:nvSpPr>
          <p:cNvPr id="7" name="Driehoekje"/>
          <p:cNvSpPr/>
          <p:nvPr userDrawn="1"/>
        </p:nvSpPr>
        <p:spPr>
          <a:xfrm flipV="1">
            <a:off x="509588" y="809625"/>
            <a:ext cx="196850" cy="80963"/>
          </a:xfrm>
          <a:prstGeom prst="triangle">
            <a:avLst/>
          </a:prstGeom>
          <a:solidFill>
            <a:srgbClr val="80B931">
              <a:alpha val="89804"/>
            </a:srgbClr>
          </a:solidFill>
          <a:ln w="6350"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10000"/>
          </a:xfrm>
          <a:solidFill>
            <a:srgbClr val="80B931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612000" tIns="180000" rIns="360000" bIns="108000" anchor="b">
            <a:noAutofit/>
          </a:bodyPr>
          <a:lstStyle>
            <a:lvl1pPr algn="l">
              <a:lnSpc>
                <a:spcPts val="3200"/>
              </a:lnSpc>
              <a:defRPr sz="2800"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0"/>
          </p:nvPr>
        </p:nvSpPr>
        <p:spPr>
          <a:xfrm>
            <a:off x="331148" y="1080000"/>
            <a:ext cx="3960812" cy="3726000"/>
          </a:xfrm>
        </p:spPr>
        <p:txBody>
          <a:bodyPr lIns="0" tIns="0" rIns="0" bIns="0">
            <a:noAutofit/>
          </a:bodyPr>
          <a:lstStyle>
            <a:lvl1pPr marL="270000" indent="0">
              <a:spcBef>
                <a:spcPts val="600"/>
              </a:spcBef>
              <a:buNone/>
              <a:defRPr sz="2400"/>
            </a:lvl1pPr>
            <a:lvl2pPr marL="27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400"/>
            </a:lvl2pPr>
            <a:lvl3pPr marL="54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000"/>
            </a:lvl3pPr>
            <a:lvl4pPr marL="809625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000"/>
            </a:lvl4pPr>
            <a:lvl5pPr marL="108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2000"/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4"/>
          </p:nvPr>
        </p:nvSpPr>
        <p:spPr>
          <a:xfrm>
            <a:off x="4572000" y="809527"/>
            <a:ext cx="4572000" cy="4152600"/>
          </a:xfrm>
        </p:spPr>
        <p:txBody>
          <a:bodyPr rtlCol="0">
            <a:normAutofit/>
          </a:bodyPr>
          <a:lstStyle>
            <a:lvl1pPr>
              <a:buNone/>
              <a:defRPr sz="1600">
                <a:solidFill>
                  <a:srgbClr val="FF0000"/>
                </a:solidFill>
              </a:defRPr>
            </a:lvl1pPr>
          </a:lstStyle>
          <a:p>
            <a:pPr lvl="0"/>
            <a:endParaRPr lang="nl-NL" noProof="0"/>
          </a:p>
        </p:txBody>
      </p:sp>
      <p:sp>
        <p:nvSpPr>
          <p:cNvPr id="8" name="Tijdelijke aanduiding voor dianummer 16"/>
          <p:cNvSpPr>
            <a:spLocks noGrp="1"/>
          </p:cNvSpPr>
          <p:nvPr>
            <p:ph type="sldNum" sz="quarter" idx="15"/>
          </p:nvPr>
        </p:nvSpPr>
        <p:spPr>
          <a:xfrm>
            <a:off x="0" y="4869657"/>
            <a:ext cx="611188" cy="273844"/>
          </a:xfrm>
        </p:spPr>
        <p:txBody>
          <a:bodyPr anchor="b" anchorCtr="0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65A9E5B-716C-4F9C-9450-8A543902D00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10" name="Tijdelijke aanduiding voor voettekst 17"/>
          <p:cNvSpPr>
            <a:spLocks noGrp="1"/>
          </p:cNvSpPr>
          <p:nvPr>
            <p:ph type="ftr" sz="quarter" idx="16"/>
          </p:nvPr>
        </p:nvSpPr>
        <p:spPr>
          <a:xfrm>
            <a:off x="611189" y="4869657"/>
            <a:ext cx="4752975" cy="273844"/>
          </a:xfrm>
        </p:spPr>
        <p:txBody>
          <a:bodyPr lIns="0" rIns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afbeelding groo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6"/>
          <p:cNvSpPr/>
          <p:nvPr userDrawn="1"/>
        </p:nvSpPr>
        <p:spPr>
          <a:xfrm>
            <a:off x="0" y="4962526"/>
            <a:ext cx="9144000" cy="502358"/>
          </a:xfrm>
          <a:prstGeom prst="rect">
            <a:avLst/>
          </a:prstGeom>
          <a:solidFill>
            <a:srgbClr val="00A389">
              <a:alpha val="89804"/>
            </a:srgbClr>
          </a:solidFill>
          <a:ln>
            <a:noFill/>
          </a:ln>
        </p:spPr>
        <p:txBody>
          <a:bodyPr lIns="180000" tIns="0" rIns="0" bIns="180000">
            <a:spAutoFit/>
          </a:bodyPr>
          <a:lstStyle/>
          <a:p>
            <a:pPr fontAlgn="auto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nl-NL" sz="2400">
              <a:solidFill>
                <a:schemeClr val="bg1"/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6" name="Tekstvak 7"/>
          <p:cNvSpPr txBox="1"/>
          <p:nvPr userDrawn="1"/>
        </p:nvSpPr>
        <p:spPr>
          <a:xfrm>
            <a:off x="5219701" y="4911478"/>
            <a:ext cx="3527425" cy="230832"/>
          </a:xfrm>
          <a:prstGeom prst="rect">
            <a:avLst/>
          </a:prstGeom>
          <a:noFill/>
        </p:spPr>
        <p:txBody>
          <a:bodyPr anchor="b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900" dirty="0">
                <a:solidFill>
                  <a:schemeClr val="bg1"/>
                </a:solidFill>
                <a:latin typeface="+mn-lt"/>
                <a:cs typeface="+mn-cs"/>
              </a:rPr>
              <a:t>Faculteit der Aard- en Levenswetenschappen</a:t>
            </a:r>
          </a:p>
        </p:txBody>
      </p:sp>
      <p:sp>
        <p:nvSpPr>
          <p:cNvPr id="7" name="Driehoekje"/>
          <p:cNvSpPr/>
          <p:nvPr userDrawn="1"/>
        </p:nvSpPr>
        <p:spPr>
          <a:xfrm flipV="1">
            <a:off x="509588" y="809625"/>
            <a:ext cx="196850" cy="80963"/>
          </a:xfrm>
          <a:prstGeom prst="triangle">
            <a:avLst/>
          </a:prstGeom>
          <a:solidFill>
            <a:srgbClr val="80B931">
              <a:alpha val="89804"/>
            </a:srgbClr>
          </a:solidFill>
          <a:ln w="6350"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10000"/>
          </a:xfrm>
          <a:solidFill>
            <a:srgbClr val="80B931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612000" tIns="180000" rIns="360000" bIns="108000" anchor="b">
            <a:noAutofit/>
          </a:bodyPr>
          <a:lstStyle>
            <a:lvl1pPr algn="l">
              <a:lnSpc>
                <a:spcPts val="3200"/>
              </a:lnSpc>
              <a:defRPr sz="2800"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0"/>
          </p:nvPr>
        </p:nvSpPr>
        <p:spPr>
          <a:xfrm>
            <a:off x="331201" y="1080000"/>
            <a:ext cx="2232619" cy="3726000"/>
          </a:xfrm>
        </p:spPr>
        <p:txBody>
          <a:bodyPr lIns="0" tIns="0" rIns="0" bIns="0">
            <a:noAutofit/>
          </a:bodyPr>
          <a:lstStyle>
            <a:lvl1pPr marL="270000" indent="0">
              <a:spcBef>
                <a:spcPts val="600"/>
              </a:spcBef>
              <a:buNone/>
              <a:defRPr sz="1800"/>
            </a:lvl1pPr>
            <a:lvl2pPr marL="27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1800"/>
            </a:lvl2pPr>
            <a:lvl3pPr marL="54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1800"/>
            </a:lvl3pPr>
            <a:lvl4pPr marL="809625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1800"/>
            </a:lvl4pPr>
            <a:lvl5pPr marL="1080000" indent="-270000">
              <a:spcBef>
                <a:spcPts val="600"/>
              </a:spcBef>
              <a:buClr>
                <a:srgbClr val="FF0000"/>
              </a:buClr>
              <a:buSzPct val="80000"/>
              <a:buFont typeface="Arial" pitchFamily="34" charset="0"/>
              <a:buChar char="&gt;"/>
              <a:defRPr sz="1800"/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4"/>
          </p:nvPr>
        </p:nvSpPr>
        <p:spPr>
          <a:xfrm>
            <a:off x="2880000" y="809527"/>
            <a:ext cx="6264000" cy="4152600"/>
          </a:xfrm>
        </p:spPr>
        <p:txBody>
          <a:bodyPr rtlCol="0">
            <a:normAutofit/>
          </a:bodyPr>
          <a:lstStyle>
            <a:lvl1pPr>
              <a:buNone/>
              <a:defRPr sz="1600">
                <a:solidFill>
                  <a:srgbClr val="FF0000"/>
                </a:solidFill>
              </a:defRPr>
            </a:lvl1pPr>
          </a:lstStyle>
          <a:p>
            <a:pPr lvl="0"/>
            <a:endParaRPr lang="nl-NL" noProof="0"/>
          </a:p>
        </p:txBody>
      </p:sp>
      <p:sp>
        <p:nvSpPr>
          <p:cNvPr id="8" name="Tijdelijke aanduiding voor dianummer 16"/>
          <p:cNvSpPr>
            <a:spLocks noGrp="1"/>
          </p:cNvSpPr>
          <p:nvPr>
            <p:ph type="sldNum" sz="quarter" idx="15"/>
          </p:nvPr>
        </p:nvSpPr>
        <p:spPr>
          <a:xfrm>
            <a:off x="0" y="4869657"/>
            <a:ext cx="611188" cy="273844"/>
          </a:xfrm>
        </p:spPr>
        <p:txBody>
          <a:bodyPr anchor="b" anchorCtr="0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65601E9-40EC-4DB8-99C3-6734852BF4F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10" name="Tijdelijke aanduiding voor voettekst 17"/>
          <p:cNvSpPr>
            <a:spLocks noGrp="1"/>
          </p:cNvSpPr>
          <p:nvPr>
            <p:ph type="ftr" sz="quarter" idx="16"/>
          </p:nvPr>
        </p:nvSpPr>
        <p:spPr>
          <a:xfrm>
            <a:off x="611189" y="4869657"/>
            <a:ext cx="4752975" cy="273844"/>
          </a:xfrm>
        </p:spPr>
        <p:txBody>
          <a:bodyPr lIns="0" rIns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4C6DE1-FF25-4F05-8737-C94A1F0A3ED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mailto:Bernd.andeweg@vu.n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microsoft.com/office/2007/relationships/hdphoto" Target="../media/hdphoto4.wdp"/><Relationship Id="rId7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5.wdp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microsoft.com/office/2007/relationships/hdphoto" Target="../media/hdphoto4.wdp"/><Relationship Id="rId7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5.wdp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6" Type="http://schemas.microsoft.com/office/2007/relationships/hdphoto" Target="../media/hdphoto7.wdp"/><Relationship Id="rId5" Type="http://schemas.openxmlformats.org/officeDocument/2006/relationships/image" Target="../media/image36.jpe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5.png"/><Relationship Id="rId4" Type="http://schemas.openxmlformats.org/officeDocument/2006/relationships/oleObject" Target="../embeddings/oleObject1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5.png"/><Relationship Id="rId4" Type="http://schemas.openxmlformats.org/officeDocument/2006/relationships/oleObject" Target="../embeddings/oleObject2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6BGmQ21EekY?list=PL824B1A319183B7CB" TargetMode="External"/><Relationship Id="rId7" Type="http://schemas.openxmlformats.org/officeDocument/2006/relationships/image" Target="../media/image59.png"/><Relationship Id="rId2" Type="http://schemas.openxmlformats.org/officeDocument/2006/relationships/hyperlink" Target="https://youtu.be/6BGmQ21EekY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youtu.be/ZkynnGqL7QM?t=23" TargetMode="External"/><Relationship Id="rId5" Type="http://schemas.openxmlformats.org/officeDocument/2006/relationships/hyperlink" Target="https://youtu.be/ZkynnGqL7QM" TargetMode="Externa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mailto:bernd.andeweg@vu.nl" TargetMode="External"/><Relationship Id="rId2" Type="http://schemas.openxmlformats.org/officeDocument/2006/relationships/hyperlink" Target="http://www.falw.vu/~andb/KNAGdag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jdelijke aanduiding voor tekst 12"/>
          <p:cNvSpPr>
            <a:spLocks noGrp="1"/>
          </p:cNvSpPr>
          <p:nvPr>
            <p:ph type="body" sz="quarter" idx="10"/>
          </p:nvPr>
        </p:nvSpPr>
        <p:spPr>
          <a:xfrm>
            <a:off x="4138363" y="829927"/>
            <a:ext cx="4865042" cy="538710"/>
          </a:xfrm>
          <a:solidFill>
            <a:srgbClr val="00A389">
              <a:alpha val="89804"/>
            </a:srgbClr>
          </a:solidFill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nl-NL" sz="1600" b="1" dirty="0" smtClean="0">
                <a:latin typeface="Calibri" panose="020F0502020204030204" pitchFamily="34" charset="0"/>
              </a:rPr>
              <a:t>en andere geologische ongemakken bij AK</a:t>
            </a:r>
            <a:endParaRPr lang="nl-NL" sz="1600" b="1" dirty="0">
              <a:latin typeface="Calibri" panose="020F0502020204030204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ctrTitle"/>
          </p:nvPr>
        </p:nvSpPr>
        <p:spPr>
          <a:xfrm>
            <a:off x="4139951" y="114567"/>
            <a:ext cx="4863454" cy="594792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sz="2400" b="1" dirty="0" smtClean="0">
                <a:latin typeface="Calibri" panose="020F0502020204030204" pitchFamily="34" charset="0"/>
              </a:rPr>
              <a:t>Breken met het breukgebergte</a:t>
            </a:r>
            <a:endParaRPr lang="nl-NL" sz="2400" b="1" dirty="0">
              <a:latin typeface="Calibri" panose="020F0502020204030204" pitchFamily="34" charset="0"/>
            </a:endParaRPr>
          </a:p>
        </p:txBody>
      </p:sp>
      <p:sp>
        <p:nvSpPr>
          <p:cNvPr id="14" name="KopieerDriehoekje"/>
          <p:cNvSpPr>
            <a:spLocks noChangeAspect="1"/>
          </p:cNvSpPr>
          <p:nvPr/>
        </p:nvSpPr>
        <p:spPr>
          <a:xfrm flipV="1">
            <a:off x="5790554" y="690587"/>
            <a:ext cx="215900" cy="80963"/>
          </a:xfrm>
          <a:prstGeom prst="triangle">
            <a:avLst/>
          </a:prstGeom>
          <a:solidFill>
            <a:srgbClr val="80B931">
              <a:alpha val="89804"/>
            </a:srgbClr>
          </a:solidFill>
          <a:ln w="3175"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5" name="KopieerBalk"/>
          <p:cNvSpPr/>
          <p:nvPr/>
        </p:nvSpPr>
        <p:spPr>
          <a:xfrm>
            <a:off x="5771505" y="744289"/>
            <a:ext cx="144463" cy="110729"/>
          </a:xfrm>
          <a:prstGeom prst="rtTriangle">
            <a:avLst/>
          </a:prstGeom>
          <a:solidFill>
            <a:srgbClr val="00A38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6" name="KopieerBalk"/>
          <p:cNvSpPr/>
          <p:nvPr/>
        </p:nvSpPr>
        <p:spPr>
          <a:xfrm flipH="1">
            <a:off x="5879455" y="744289"/>
            <a:ext cx="144463" cy="110729"/>
          </a:xfrm>
          <a:prstGeom prst="rtTriangle">
            <a:avLst/>
          </a:prstGeom>
          <a:solidFill>
            <a:srgbClr val="00A38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7" name="KopieerBalk"/>
          <p:cNvSpPr/>
          <p:nvPr/>
        </p:nvSpPr>
        <p:spPr>
          <a:xfrm flipH="1">
            <a:off x="6023912" y="744289"/>
            <a:ext cx="2979493" cy="171277"/>
          </a:xfrm>
          <a:prstGeom prst="rect">
            <a:avLst/>
          </a:prstGeom>
          <a:solidFill>
            <a:srgbClr val="00A38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8" name="KopieerBalk"/>
          <p:cNvSpPr/>
          <p:nvPr/>
        </p:nvSpPr>
        <p:spPr>
          <a:xfrm flipH="1">
            <a:off x="4139952" y="744289"/>
            <a:ext cx="1631552" cy="110729"/>
          </a:xfrm>
          <a:prstGeom prst="rect">
            <a:avLst/>
          </a:prstGeom>
          <a:solidFill>
            <a:srgbClr val="00A38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1760" y="4373691"/>
            <a:ext cx="5916414" cy="646331"/>
          </a:xfrm>
          <a:prstGeom prst="rect">
            <a:avLst/>
          </a:prstGeom>
          <a:solidFill>
            <a:srgbClr val="006699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KNAG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Onderwijsdag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-- 09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nov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2018</a:t>
            </a:r>
          </a:p>
          <a:p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Dr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Bernd Andeweg –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Aardwetenschappen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27141" y="4371950"/>
            <a:ext cx="2376264" cy="6525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accent1"/>
                </a:solidFill>
                <a:latin typeface="Calibri" panose="020F0502020204030204" pitchFamily="34" charset="0"/>
                <a:hlinkClick r:id="rId4"/>
              </a:rPr>
              <a:t>bernd.andeweg@vu.nl</a:t>
            </a:r>
            <a:r>
              <a:rPr lang="en-US" b="1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             @</a:t>
            </a:r>
            <a:r>
              <a:rPr lang="en-US" b="1" dirty="0" err="1" smtClean="0">
                <a:solidFill>
                  <a:schemeClr val="accent1"/>
                </a:solidFill>
                <a:latin typeface="Calibri" panose="020F0502020204030204" pitchFamily="34" charset="0"/>
              </a:rPr>
              <a:t>berndandeweg</a:t>
            </a:r>
            <a:endParaRPr lang="nl-NL" b="1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6" descr="https://pbs.twimg.com/profile_images/615680132565504000/EIpgSD2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688208"/>
            <a:ext cx="330333" cy="331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141" y="3867389"/>
            <a:ext cx="2376264" cy="504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PlooiingsgebergtE</a:t>
            </a:r>
            <a:r>
              <a:rPr lang="en-US" dirty="0" smtClean="0"/>
              <a:t>?</a:t>
            </a:r>
            <a:endParaRPr lang="nl-NL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10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87982"/>
            <a:ext cx="4039640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726" y="567902"/>
            <a:ext cx="4599274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5536" y="929081"/>
            <a:ext cx="3232740" cy="712790"/>
          </a:xfrm>
        </p:spPr>
        <p:txBody>
          <a:bodyPr/>
          <a:lstStyle/>
          <a:p>
            <a:r>
              <a:rPr lang="en-US" b="1" dirty="0" smtClean="0">
                <a:latin typeface="Calibri" panose="020F0502020204030204" pitchFamily="34" charset="0"/>
              </a:rPr>
              <a:t>Open synclines:</a:t>
            </a:r>
          </a:p>
          <a:p>
            <a:endParaRPr lang="en-US" b="1" dirty="0">
              <a:latin typeface="Calibri" panose="020F0502020204030204" pitchFamily="34" charset="0"/>
            </a:endParaRPr>
          </a:p>
          <a:p>
            <a:endParaRPr lang="en-US" b="1" dirty="0" smtClean="0">
              <a:latin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</a:endParaRPr>
          </a:p>
          <a:p>
            <a:endParaRPr lang="en-US" b="1" dirty="0" smtClean="0">
              <a:latin typeface="Calibri" panose="020F0502020204030204" pitchFamily="34" charset="0"/>
            </a:endParaRPr>
          </a:p>
          <a:p>
            <a:endParaRPr lang="en-US" b="1" dirty="0">
              <a:latin typeface="Calibri" panose="020F0502020204030204" pitchFamily="34" charset="0"/>
            </a:endParaRPr>
          </a:p>
          <a:p>
            <a:endParaRPr lang="en-US" b="1" dirty="0" smtClean="0">
              <a:latin typeface="Calibri" panose="020F0502020204030204" pitchFamily="34" charset="0"/>
            </a:endParaRPr>
          </a:p>
          <a:p>
            <a:r>
              <a:rPr lang="en-US" b="1" dirty="0" smtClean="0">
                <a:latin typeface="Calibri" panose="020F0502020204030204" pitchFamily="34" charset="0"/>
              </a:rPr>
              <a:t>Rand van de Rode Zee..  </a:t>
            </a:r>
            <a:r>
              <a:rPr lang="en-US" dirty="0" smtClean="0">
                <a:latin typeface="Calibri" panose="020F0502020204030204" pitchFamily="34" charset="0"/>
              </a:rPr>
              <a:t>					</a:t>
            </a:r>
            <a:endParaRPr lang="nl-NL" b="1" dirty="0">
              <a:solidFill>
                <a:srgbClr val="005B9D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00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Breuken !</a:t>
            </a:r>
            <a:endParaRPr lang="nl-NL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11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9" y="-22431"/>
            <a:ext cx="7959155" cy="542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84168" y="915566"/>
            <a:ext cx="2765196" cy="1296144"/>
          </a:xfrm>
          <a:solidFill>
            <a:schemeClr val="bg1"/>
          </a:solidFill>
        </p:spPr>
        <p:txBody>
          <a:bodyPr/>
          <a:lstStyle/>
          <a:p>
            <a:r>
              <a:rPr lang="en-US" dirty="0" err="1" smtClean="0">
                <a:latin typeface="Calibri" panose="020F0502020204030204" pitchFamily="34" charset="0"/>
              </a:rPr>
              <a:t>Breuken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duidelijk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zichtbaar</a:t>
            </a:r>
            <a:endParaRPr lang="en-US" dirty="0" smtClean="0">
              <a:latin typeface="Calibri" panose="020F0502020204030204" pitchFamily="34" charset="0"/>
            </a:endParaRPr>
          </a:p>
          <a:p>
            <a:r>
              <a:rPr lang="en-US" dirty="0" err="1" smtClean="0">
                <a:latin typeface="Calibri" panose="020F0502020204030204" pitchFamily="34" charset="0"/>
              </a:rPr>
              <a:t>Breukgebergte</a:t>
            </a:r>
            <a:r>
              <a:rPr lang="en-US" dirty="0" smtClean="0">
                <a:latin typeface="Calibri" panose="020F0502020204030204" pitchFamily="34" charset="0"/>
              </a:rPr>
              <a:t>! 		</a:t>
            </a:r>
            <a:endParaRPr lang="nl-NL" dirty="0">
              <a:solidFill>
                <a:srgbClr val="005B9D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85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Breukgebergte</a:t>
            </a:r>
            <a:r>
              <a:rPr lang="en-US" dirty="0" smtClean="0"/>
              <a:t>?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12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pic>
        <p:nvPicPr>
          <p:cNvPr id="8" name="Picture 6" descr="https://geografiaplena.files.wordpress.com/2013/07/rift_valley_sp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0550"/>
            <a:ext cx="9210675" cy="612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7544" y="587249"/>
            <a:ext cx="30033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Breukgebergte</a:t>
            </a: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?!</a:t>
            </a:r>
            <a:endParaRPr lang="nl-NL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36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Breukgebergte</a:t>
            </a:r>
            <a:r>
              <a:rPr lang="en-US" dirty="0" smtClean="0"/>
              <a:t> </a:t>
            </a:r>
            <a:r>
              <a:rPr lang="en-US" dirty="0" err="1" smtClean="0"/>
              <a:t>dus</a:t>
            </a:r>
            <a:r>
              <a:rPr lang="en-US" dirty="0" smtClean="0"/>
              <a:t>?!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 err="1" smtClean="0">
                <a:latin typeface="Calibri" panose="020F0502020204030204" pitchFamily="34" charset="0"/>
              </a:rPr>
              <a:t>Niet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</a:rPr>
              <a:t>helemaal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</a:rPr>
              <a:t>prettig</a:t>
            </a:r>
            <a:r>
              <a:rPr lang="en-US" sz="2000" dirty="0" smtClean="0">
                <a:latin typeface="Calibri" panose="020F0502020204030204" pitchFamily="34" charset="0"/>
              </a:rPr>
              <a:t>: </a:t>
            </a:r>
          </a:p>
          <a:p>
            <a:r>
              <a:rPr lang="en-US" sz="2000" dirty="0" smtClean="0">
                <a:latin typeface="Calibri" panose="020F0502020204030204" pitchFamily="34" charset="0"/>
              </a:rPr>
              <a:t>-</a:t>
            </a:r>
            <a:r>
              <a:rPr lang="en-US" sz="2000" dirty="0" err="1" smtClean="0">
                <a:latin typeface="Calibri" panose="020F0502020204030204" pitchFamily="34" charset="0"/>
              </a:rPr>
              <a:t>Onderverdeling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</a:rPr>
              <a:t>korst</a:t>
            </a:r>
            <a:r>
              <a:rPr lang="en-US" sz="2000" dirty="0" smtClean="0">
                <a:latin typeface="Calibri" panose="020F0502020204030204" pitchFamily="34" charset="0"/>
              </a:rPr>
              <a:t>- </a:t>
            </a:r>
            <a:r>
              <a:rPr lang="en-US" sz="2000" dirty="0" err="1" smtClean="0">
                <a:latin typeface="Calibri" panose="020F0502020204030204" pitchFamily="34" charset="0"/>
              </a:rPr>
              <a:t>lithosfeer</a:t>
            </a:r>
            <a:r>
              <a:rPr lang="en-US" sz="2000" dirty="0" smtClean="0">
                <a:latin typeface="Calibri" panose="020F0502020204030204" pitchFamily="34" charset="0"/>
              </a:rPr>
              <a:t>-mantel</a:t>
            </a:r>
          </a:p>
          <a:p>
            <a:r>
              <a:rPr lang="en-US" sz="2000" dirty="0" err="1" smtClean="0">
                <a:latin typeface="Calibri" panose="020F0502020204030204" pitchFamily="34" charset="0"/>
              </a:rPr>
              <a:t>Gaat</a:t>
            </a:r>
            <a:r>
              <a:rPr lang="en-US" sz="2000" dirty="0" smtClean="0">
                <a:latin typeface="Calibri" panose="020F0502020204030204" pitchFamily="34" charset="0"/>
              </a:rPr>
              <a:t> nog </a:t>
            </a:r>
            <a:r>
              <a:rPr lang="en-US" sz="2000" dirty="0" err="1" smtClean="0">
                <a:latin typeface="Calibri" panose="020F0502020204030204" pitchFamily="34" charset="0"/>
              </a:rPr>
              <a:t>veel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</a:rPr>
              <a:t>fout</a:t>
            </a:r>
            <a:endParaRPr lang="en-US" sz="2000" dirty="0" smtClean="0">
              <a:latin typeface="Calibri" panose="020F0502020204030204" pitchFamily="34" charset="0"/>
            </a:endParaRPr>
          </a:p>
          <a:p>
            <a:r>
              <a:rPr lang="en-US" sz="2000" dirty="0" err="1" smtClean="0">
                <a:latin typeface="Calibri" panose="020F0502020204030204" pitchFamily="34" charset="0"/>
              </a:rPr>
              <a:t>Voor</a:t>
            </a:r>
            <a:r>
              <a:rPr lang="en-US" sz="2000" dirty="0" smtClean="0">
                <a:latin typeface="Calibri" panose="020F0502020204030204" pitchFamily="34" charset="0"/>
              </a:rPr>
              <a:t> we </a:t>
            </a:r>
            <a:r>
              <a:rPr lang="en-US" sz="2000" dirty="0" err="1" smtClean="0">
                <a:latin typeface="Calibri" panose="020F0502020204030204" pitchFamily="34" charset="0"/>
              </a:rPr>
              <a:t>verder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</a:rPr>
              <a:t>kunnen</a:t>
            </a:r>
            <a:r>
              <a:rPr lang="en-US" sz="2000" dirty="0" smtClean="0">
                <a:latin typeface="Calibri" panose="020F0502020204030204" pitchFamily="34" charset="0"/>
              </a:rPr>
              <a:t>… 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13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60885"/>
            <a:ext cx="4372469" cy="3919364"/>
          </a:xfrm>
          <a:prstGeom prst="rect">
            <a:avLst/>
          </a:prstGeom>
          <a:ln w="19050">
            <a:solidFill>
              <a:srgbClr val="FF0000"/>
            </a:solidFill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160869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Indeling</a:t>
            </a:r>
            <a:r>
              <a:rPr lang="en-US" dirty="0" smtClean="0"/>
              <a:t> </a:t>
            </a:r>
            <a:r>
              <a:rPr lang="en-US" dirty="0" err="1" smtClean="0"/>
              <a:t>gelaagde</a:t>
            </a:r>
            <a:r>
              <a:rPr lang="en-US" dirty="0" smtClean="0"/>
              <a:t> </a:t>
            </a:r>
            <a:r>
              <a:rPr lang="en-US" dirty="0" err="1" smtClean="0"/>
              <a:t>aarde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14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pic>
        <p:nvPicPr>
          <p:cNvPr id="7" name="Picture 4" descr="figure 05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47614"/>
            <a:ext cx="4316672" cy="359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5580112" y="885949"/>
            <a:ext cx="25922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nl-NL" altLang="en-US" sz="2400" u="sng" dirty="0" smtClean="0">
                <a:solidFill>
                  <a:schemeClr val="tx2"/>
                </a:solidFill>
              </a:rPr>
              <a:t>fysische </a:t>
            </a:r>
            <a:r>
              <a:rPr lang="nl-NL" altLang="en-US" sz="2400" u="sng" dirty="0">
                <a:solidFill>
                  <a:schemeClr val="tx2"/>
                </a:solidFill>
              </a:rPr>
              <a:t>gedrag</a:t>
            </a:r>
            <a:endParaRPr lang="en-GB" altLang="en-US" sz="2400" u="sng" dirty="0">
              <a:solidFill>
                <a:schemeClr val="tx2"/>
              </a:solidFill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5905729" y="2375178"/>
            <a:ext cx="8077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 dirty="0" err="1"/>
              <a:t>breekt</a:t>
            </a:r>
            <a:endParaRPr lang="en-US" altLang="en-US" b="1" dirty="0"/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5947003" y="3621763"/>
            <a:ext cx="8497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/>
              <a:t>‘vloeit’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323528" y="910757"/>
            <a:ext cx="25922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nl-NL" altLang="en-US" sz="2400" u="sng" dirty="0" smtClean="0">
                <a:solidFill>
                  <a:schemeClr val="tx2"/>
                </a:solidFill>
              </a:rPr>
              <a:t> chemie</a:t>
            </a:r>
            <a:endParaRPr lang="en-GB" altLang="en-US" sz="2400" u="sng" dirty="0">
              <a:solidFill>
                <a:schemeClr val="tx2"/>
              </a:solidFill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699792" y="909141"/>
            <a:ext cx="25922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nl-NL" altLang="en-US" sz="2400" u="sng" dirty="0" smtClean="0">
                <a:solidFill>
                  <a:schemeClr val="tx2"/>
                </a:solidFill>
              </a:rPr>
              <a:t>versus</a:t>
            </a:r>
            <a:endParaRPr lang="en-GB" altLang="en-US" sz="2400" u="sng" dirty="0">
              <a:solidFill>
                <a:schemeClr val="tx2"/>
              </a:solidFill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467544" y="1851670"/>
            <a:ext cx="116557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 dirty="0" smtClean="0"/>
              <a:t>SiO</a:t>
            </a:r>
            <a:r>
              <a:rPr lang="en-US" altLang="en-US" b="1" baseline="-25000" dirty="0" smtClean="0"/>
              <a:t>2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rijk</a:t>
            </a:r>
            <a:endParaRPr lang="en-US" altLang="en-US" b="1" dirty="0" smtClean="0"/>
          </a:p>
          <a:p>
            <a:pPr eaLnBrk="1" hangingPunct="1"/>
            <a:endParaRPr lang="en-US" altLang="en-US" b="1" dirty="0"/>
          </a:p>
          <a:p>
            <a:pPr eaLnBrk="1" hangingPunct="1"/>
            <a:endParaRPr lang="en-US" altLang="en-US" b="1" dirty="0" smtClean="0"/>
          </a:p>
          <a:p>
            <a:pPr eaLnBrk="1" hangingPunct="1"/>
            <a:endParaRPr lang="en-US" altLang="en-US" b="1" dirty="0"/>
          </a:p>
          <a:p>
            <a:pPr eaLnBrk="1" hangingPunct="1"/>
            <a:r>
              <a:rPr lang="en-US" altLang="en-US" b="1" dirty="0" smtClean="0"/>
              <a:t>SiO</a:t>
            </a:r>
            <a:r>
              <a:rPr lang="en-US" altLang="en-US" b="1" baseline="-25000" dirty="0" smtClean="0"/>
              <a:t>2</a:t>
            </a:r>
            <a:r>
              <a:rPr lang="en-US" altLang="en-US" b="1" dirty="0" smtClean="0"/>
              <a:t> ‘arm’</a:t>
            </a:r>
            <a:endParaRPr lang="en-US" alt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164288" y="1588300"/>
            <a:ext cx="1800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latin typeface="Calibri" panose="020F0502020204030204" pitchFamily="34" charset="0"/>
              </a:rPr>
              <a:t>Lithosfeer</a:t>
            </a:r>
            <a:r>
              <a:rPr lang="en-US" sz="1400" b="1" dirty="0" smtClean="0">
                <a:latin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</a:rPr>
              <a:t>bestaat</a:t>
            </a:r>
            <a:r>
              <a:rPr lang="en-US" sz="1400" b="1" dirty="0" smtClean="0">
                <a:latin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</a:rPr>
              <a:t>dus</a:t>
            </a:r>
            <a:r>
              <a:rPr lang="en-US" sz="1400" b="1" dirty="0" smtClean="0">
                <a:latin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</a:rPr>
              <a:t>uit</a:t>
            </a:r>
            <a:r>
              <a:rPr lang="en-US" sz="1400" b="1" dirty="0" smtClean="0">
                <a:latin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</a:rPr>
              <a:t>korst</a:t>
            </a:r>
            <a:r>
              <a:rPr lang="en-US" sz="1400" b="1" dirty="0" smtClean="0">
                <a:latin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</a:rPr>
              <a:t>en</a:t>
            </a:r>
            <a:r>
              <a:rPr lang="en-US" sz="1400" b="1" dirty="0" smtClean="0">
                <a:latin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</a:rPr>
              <a:t>bovenste</a:t>
            </a:r>
            <a:r>
              <a:rPr lang="en-US" sz="1400" b="1" dirty="0" smtClean="0">
                <a:latin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</a:rPr>
              <a:t>deel</a:t>
            </a:r>
            <a:r>
              <a:rPr lang="en-US" sz="1400" b="1" dirty="0" smtClean="0">
                <a:latin typeface="Calibri" panose="020F0502020204030204" pitchFamily="34" charset="0"/>
              </a:rPr>
              <a:t> van mantel </a:t>
            </a:r>
            <a:r>
              <a:rPr lang="en-US" sz="1400" b="1" dirty="0" err="1" smtClean="0">
                <a:latin typeface="Calibri" panose="020F0502020204030204" pitchFamily="34" charset="0"/>
              </a:rPr>
              <a:t>dat</a:t>
            </a:r>
            <a:r>
              <a:rPr lang="en-US" sz="1400" b="1" dirty="0" smtClean="0">
                <a:latin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</a:rPr>
              <a:t>zich</a:t>
            </a:r>
            <a:r>
              <a:rPr lang="en-US" sz="1400" b="1" dirty="0" smtClean="0">
                <a:latin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</a:rPr>
              <a:t>dus</a:t>
            </a:r>
            <a:r>
              <a:rPr lang="en-US" sz="1400" b="1" dirty="0" smtClean="0">
                <a:latin typeface="Calibri" panose="020F0502020204030204" pitchFamily="34" charset="0"/>
              </a:rPr>
              <a:t> nog bros </a:t>
            </a:r>
            <a:r>
              <a:rPr lang="en-US" sz="1400" b="1" dirty="0" err="1" smtClean="0">
                <a:latin typeface="Calibri" panose="020F0502020204030204" pitchFamily="34" charset="0"/>
              </a:rPr>
              <a:t>gedraagt</a:t>
            </a:r>
            <a:r>
              <a:rPr lang="en-US" sz="1400" b="1" dirty="0" smtClean="0">
                <a:latin typeface="Calibri" panose="020F0502020204030204" pitchFamily="34" charset="0"/>
              </a:rPr>
              <a:t>!</a:t>
            </a:r>
            <a:endParaRPr lang="en-US" sz="1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23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Indeling</a:t>
            </a:r>
            <a:r>
              <a:rPr lang="en-US" dirty="0" smtClean="0"/>
              <a:t> </a:t>
            </a:r>
            <a:r>
              <a:rPr lang="en-US" dirty="0" err="1" smtClean="0"/>
              <a:t>gelaagde</a:t>
            </a:r>
            <a:r>
              <a:rPr lang="en-US" dirty="0" smtClean="0"/>
              <a:t> </a:t>
            </a:r>
            <a:r>
              <a:rPr lang="en-US" dirty="0" err="1" smtClean="0"/>
              <a:t>aarde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15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pic>
        <p:nvPicPr>
          <p:cNvPr id="7" name="Picture 4" descr="figure 05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47614"/>
            <a:ext cx="4316672" cy="359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5580112" y="885949"/>
            <a:ext cx="25922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nl-NL" altLang="en-US" sz="2400" u="sng" dirty="0" smtClean="0">
                <a:solidFill>
                  <a:schemeClr val="tx2"/>
                </a:solidFill>
              </a:rPr>
              <a:t>fysische </a:t>
            </a:r>
            <a:r>
              <a:rPr lang="nl-NL" altLang="en-US" sz="2400" u="sng" dirty="0">
                <a:solidFill>
                  <a:schemeClr val="tx2"/>
                </a:solidFill>
              </a:rPr>
              <a:t>gedrag</a:t>
            </a:r>
            <a:endParaRPr lang="en-GB" altLang="en-US" sz="2400" u="sng" dirty="0">
              <a:solidFill>
                <a:schemeClr val="tx2"/>
              </a:solidFill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5905729" y="2375178"/>
            <a:ext cx="8077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 dirty="0" err="1"/>
              <a:t>breekt</a:t>
            </a:r>
            <a:endParaRPr lang="en-US" altLang="en-US" b="1" dirty="0"/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5947003" y="3621763"/>
            <a:ext cx="8497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/>
              <a:t>‘vloeit’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323528" y="910757"/>
            <a:ext cx="25922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nl-NL" altLang="en-US" sz="2400" u="sng" dirty="0" smtClean="0">
                <a:solidFill>
                  <a:schemeClr val="tx2"/>
                </a:solidFill>
              </a:rPr>
              <a:t> chemie</a:t>
            </a:r>
            <a:endParaRPr lang="en-GB" altLang="en-US" sz="2400" u="sng" dirty="0">
              <a:solidFill>
                <a:schemeClr val="tx2"/>
              </a:solidFill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699792" y="909141"/>
            <a:ext cx="25922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nl-NL" altLang="en-US" sz="2400" u="sng" dirty="0" smtClean="0">
                <a:solidFill>
                  <a:schemeClr val="tx2"/>
                </a:solidFill>
              </a:rPr>
              <a:t>versus</a:t>
            </a:r>
            <a:endParaRPr lang="en-GB" altLang="en-US" sz="2400" u="sng" dirty="0">
              <a:solidFill>
                <a:schemeClr val="tx2"/>
              </a:solidFill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467544" y="1851670"/>
            <a:ext cx="116557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 dirty="0" smtClean="0"/>
              <a:t>SiO</a:t>
            </a:r>
            <a:r>
              <a:rPr lang="en-US" altLang="en-US" b="1" baseline="-25000" dirty="0" smtClean="0"/>
              <a:t>2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rijk</a:t>
            </a:r>
            <a:endParaRPr lang="en-US" altLang="en-US" b="1" dirty="0" smtClean="0"/>
          </a:p>
          <a:p>
            <a:pPr eaLnBrk="1" hangingPunct="1"/>
            <a:endParaRPr lang="en-US" altLang="en-US" b="1" dirty="0"/>
          </a:p>
          <a:p>
            <a:pPr eaLnBrk="1" hangingPunct="1"/>
            <a:endParaRPr lang="en-US" altLang="en-US" b="1" dirty="0" smtClean="0"/>
          </a:p>
          <a:p>
            <a:pPr eaLnBrk="1" hangingPunct="1"/>
            <a:endParaRPr lang="en-US" altLang="en-US" b="1" dirty="0"/>
          </a:p>
          <a:p>
            <a:pPr eaLnBrk="1" hangingPunct="1"/>
            <a:r>
              <a:rPr lang="en-US" altLang="en-US" b="1" dirty="0" smtClean="0"/>
              <a:t>SiO</a:t>
            </a:r>
            <a:r>
              <a:rPr lang="en-US" altLang="en-US" b="1" baseline="-25000" dirty="0" smtClean="0"/>
              <a:t>2</a:t>
            </a:r>
            <a:r>
              <a:rPr lang="en-US" altLang="en-US" b="1" dirty="0" smtClean="0"/>
              <a:t> ‘arm’</a:t>
            </a:r>
            <a:endParaRPr lang="en-US" alt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164288" y="1588300"/>
            <a:ext cx="1800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latin typeface="Calibri" panose="020F0502020204030204" pitchFamily="34" charset="0"/>
              </a:rPr>
              <a:t>Lithosfeer</a:t>
            </a:r>
            <a:r>
              <a:rPr lang="en-US" sz="1400" b="1" dirty="0" smtClean="0">
                <a:latin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</a:rPr>
              <a:t>bestaat</a:t>
            </a:r>
            <a:r>
              <a:rPr lang="en-US" sz="1400" b="1" dirty="0" smtClean="0">
                <a:latin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</a:rPr>
              <a:t>dus</a:t>
            </a:r>
            <a:r>
              <a:rPr lang="en-US" sz="1400" b="1" dirty="0" smtClean="0">
                <a:latin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</a:rPr>
              <a:t>uit</a:t>
            </a:r>
            <a:r>
              <a:rPr lang="en-US" sz="1400" b="1" dirty="0" smtClean="0">
                <a:latin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</a:rPr>
              <a:t>korst</a:t>
            </a:r>
            <a:r>
              <a:rPr lang="en-US" sz="1400" b="1" dirty="0" smtClean="0">
                <a:latin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</a:rPr>
              <a:t>en</a:t>
            </a:r>
            <a:r>
              <a:rPr lang="en-US" sz="1400" b="1" dirty="0" smtClean="0">
                <a:latin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</a:rPr>
              <a:t>bovenste</a:t>
            </a:r>
            <a:r>
              <a:rPr lang="en-US" sz="1400" b="1" dirty="0" smtClean="0">
                <a:latin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</a:rPr>
              <a:t>deel</a:t>
            </a:r>
            <a:r>
              <a:rPr lang="en-US" sz="1400" b="1" dirty="0" smtClean="0">
                <a:latin typeface="Calibri" panose="020F0502020204030204" pitchFamily="34" charset="0"/>
              </a:rPr>
              <a:t> van mantel </a:t>
            </a:r>
            <a:r>
              <a:rPr lang="en-US" sz="1400" b="1" dirty="0" err="1" smtClean="0">
                <a:latin typeface="Calibri" panose="020F0502020204030204" pitchFamily="34" charset="0"/>
              </a:rPr>
              <a:t>dat</a:t>
            </a:r>
            <a:r>
              <a:rPr lang="en-US" sz="1400" b="1" dirty="0" smtClean="0">
                <a:latin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</a:rPr>
              <a:t>zich</a:t>
            </a:r>
            <a:r>
              <a:rPr lang="en-US" sz="1400" b="1" dirty="0" smtClean="0">
                <a:latin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</a:rPr>
              <a:t>dus</a:t>
            </a:r>
            <a:r>
              <a:rPr lang="en-US" sz="1400" b="1" dirty="0" smtClean="0">
                <a:latin typeface="Calibri" panose="020F0502020204030204" pitchFamily="34" charset="0"/>
              </a:rPr>
              <a:t> nog bros </a:t>
            </a:r>
            <a:r>
              <a:rPr lang="en-US" sz="1400" b="1" dirty="0" err="1" smtClean="0">
                <a:latin typeface="Calibri" panose="020F0502020204030204" pitchFamily="34" charset="0"/>
              </a:rPr>
              <a:t>gedraagt</a:t>
            </a:r>
            <a:r>
              <a:rPr lang="en-US" sz="1400" b="1" dirty="0" smtClean="0">
                <a:latin typeface="Calibri" panose="020F0502020204030204" pitchFamily="34" charset="0"/>
              </a:rPr>
              <a:t>!</a:t>
            </a:r>
            <a:endParaRPr lang="en-US" sz="1400" b="1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64289" y="3145510"/>
            <a:ext cx="1800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 panose="020F0502020204030204" pitchFamily="34" charset="0"/>
              </a:rPr>
              <a:t>~100km</a:t>
            </a:r>
          </a:p>
          <a:p>
            <a:r>
              <a:rPr lang="en-US" sz="1400" b="1" dirty="0" err="1" smtClean="0">
                <a:latin typeface="Calibri" panose="020F0502020204030204" pitchFamily="34" charset="0"/>
              </a:rPr>
              <a:t>Grens</a:t>
            </a:r>
            <a:r>
              <a:rPr lang="en-US" sz="1400" b="1" dirty="0" smtClean="0">
                <a:latin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</a:rPr>
              <a:t>lithosfeer</a:t>
            </a:r>
            <a:r>
              <a:rPr lang="en-US" sz="1400" b="1" dirty="0" smtClean="0">
                <a:latin typeface="Calibri" panose="020F0502020204030204" pitchFamily="34" charset="0"/>
              </a:rPr>
              <a:t>- </a:t>
            </a:r>
            <a:r>
              <a:rPr lang="en-US" sz="1400" b="1" dirty="0" err="1" smtClean="0">
                <a:latin typeface="Calibri" panose="020F0502020204030204" pitchFamily="34" charset="0"/>
              </a:rPr>
              <a:t>astenosfeer</a:t>
            </a:r>
            <a:r>
              <a:rPr lang="en-US" sz="1400" b="1" dirty="0" smtClean="0">
                <a:latin typeface="Calibri" panose="020F0502020204030204" pitchFamily="34" charset="0"/>
              </a:rPr>
              <a:t>?</a:t>
            </a:r>
          </a:p>
          <a:p>
            <a:endParaRPr lang="en-US" sz="1400" b="1" dirty="0">
              <a:latin typeface="Calibri" panose="020F0502020204030204" pitchFamily="34" charset="0"/>
            </a:endParaRPr>
          </a:p>
          <a:p>
            <a:endParaRPr lang="en-US" sz="1400" b="1" dirty="0">
              <a:latin typeface="Calibri" panose="020F0502020204030204" pitchFamily="34" charset="0"/>
            </a:endParaRPr>
          </a:p>
        </p:txBody>
      </p:sp>
      <p:cxnSp>
        <p:nvCxnSpPr>
          <p:cNvPr id="15" name="Straight Arrow Connector 14"/>
          <p:cNvCxnSpPr>
            <a:endCxn id="4" idx="1"/>
          </p:cNvCxnSpPr>
          <p:nvPr/>
        </p:nvCxnSpPr>
        <p:spPr>
          <a:xfrm>
            <a:off x="6084168" y="3003798"/>
            <a:ext cx="1080121" cy="7264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396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Grens</a:t>
            </a:r>
            <a:r>
              <a:rPr lang="en-US" dirty="0" smtClean="0"/>
              <a:t> </a:t>
            </a:r>
            <a:r>
              <a:rPr lang="en-US" dirty="0" err="1" smtClean="0"/>
              <a:t>Lithosfeer-astenosfeer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179512" y="2427734"/>
            <a:ext cx="382991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GB" altLang="ja-JP" dirty="0" err="1"/>
              <a:t>Oceanische</a:t>
            </a:r>
            <a:r>
              <a:rPr lang="en-GB" altLang="ja-JP" dirty="0"/>
              <a:t> </a:t>
            </a:r>
            <a:r>
              <a:rPr lang="en-GB" altLang="ja-JP" dirty="0" err="1" smtClean="0"/>
              <a:t>korst</a:t>
            </a:r>
            <a:r>
              <a:rPr lang="en-GB" altLang="ja-JP" dirty="0" smtClean="0"/>
              <a:t> en mantel </a:t>
            </a:r>
            <a:r>
              <a:rPr lang="en-GB" altLang="ja-JP" dirty="0" err="1"/>
              <a:t>koelt</a:t>
            </a:r>
            <a:r>
              <a:rPr lang="en-GB" altLang="ja-JP" dirty="0"/>
              <a:t> </a:t>
            </a:r>
            <a:r>
              <a:rPr lang="en-GB" altLang="ja-JP" dirty="0" err="1"/>
              <a:t>af</a:t>
            </a:r>
            <a:r>
              <a:rPr lang="en-GB" altLang="ja-JP" dirty="0"/>
              <a:t>, </a:t>
            </a:r>
            <a:r>
              <a:rPr lang="en-GB" altLang="ja-JP" dirty="0" err="1"/>
              <a:t>weg</a:t>
            </a:r>
            <a:r>
              <a:rPr lang="en-GB" altLang="ja-JP" dirty="0"/>
              <a:t> van de mid-</a:t>
            </a:r>
            <a:r>
              <a:rPr lang="en-GB" altLang="ja-JP" dirty="0" err="1"/>
              <a:t>oceanische</a:t>
            </a:r>
            <a:r>
              <a:rPr lang="en-GB" altLang="ja-JP" dirty="0"/>
              <a:t> rug. </a:t>
            </a:r>
            <a:r>
              <a:rPr lang="en-GB" altLang="ja-JP" dirty="0" err="1" smtClean="0"/>
              <a:t>Dus</a:t>
            </a:r>
            <a:r>
              <a:rPr lang="en-GB" altLang="ja-JP" dirty="0" smtClean="0"/>
              <a:t> </a:t>
            </a:r>
            <a:r>
              <a:rPr lang="en-GB" altLang="ja-JP" dirty="0" err="1" smtClean="0"/>
              <a:t>dikte</a:t>
            </a:r>
            <a:r>
              <a:rPr lang="en-GB" altLang="ja-JP" dirty="0" smtClean="0"/>
              <a:t> </a:t>
            </a:r>
            <a:r>
              <a:rPr lang="en-GB" altLang="ja-JP" dirty="0" err="1" smtClean="0"/>
              <a:t>lithosfeer</a:t>
            </a:r>
            <a:r>
              <a:rPr lang="en-GB" altLang="ja-JP" dirty="0" smtClean="0"/>
              <a:t> = </a:t>
            </a:r>
            <a:r>
              <a:rPr lang="en-GB" altLang="ja-JP" dirty="0" err="1" smtClean="0"/>
              <a:t>neemt</a:t>
            </a:r>
            <a:r>
              <a:rPr lang="en-GB" altLang="ja-JP" dirty="0" smtClean="0"/>
              <a:t> toe met </a:t>
            </a:r>
            <a:r>
              <a:rPr lang="en-GB" altLang="ja-JP" dirty="0" err="1" smtClean="0"/>
              <a:t>ouderdom</a:t>
            </a:r>
            <a:r>
              <a:rPr lang="en-GB" altLang="ja-JP" dirty="0" smtClean="0"/>
              <a:t>! </a:t>
            </a:r>
            <a:endParaRPr lang="en-GB" altLang="ja-JP" dirty="0"/>
          </a:p>
          <a:p>
            <a:pPr eaLnBrk="1" hangingPunct="1"/>
            <a:endParaRPr lang="nl-NL" altLang="ja-JP" dirty="0"/>
          </a:p>
          <a:p>
            <a:pPr eaLnBrk="1" hangingPunct="1"/>
            <a:r>
              <a:rPr lang="nl-NL" altLang="ja-JP" dirty="0"/>
              <a:t>Temperatuur in continent afhankelijk van laatste warmte-puls </a:t>
            </a:r>
            <a:r>
              <a:rPr lang="nl-NL" altLang="ja-JP" dirty="0" smtClean="0"/>
              <a:t>(vulkanische activiteit of </a:t>
            </a:r>
            <a:r>
              <a:rPr lang="nl-NL" altLang="ja-JP" dirty="0" err="1" smtClean="0"/>
              <a:t>rift</a:t>
            </a:r>
            <a:r>
              <a:rPr lang="nl-NL" altLang="ja-JP" dirty="0" smtClean="0"/>
              <a:t>!) </a:t>
            </a:r>
            <a:r>
              <a:rPr lang="nl-NL" altLang="ja-JP" dirty="0"/>
              <a:t>= </a:t>
            </a:r>
            <a:r>
              <a:rPr lang="nl-NL" altLang="en-US" dirty="0" err="1">
                <a:solidFill>
                  <a:srgbClr val="FF0000"/>
                </a:solidFill>
              </a:rPr>
              <a:t>thermal</a:t>
            </a:r>
            <a:r>
              <a:rPr lang="nl-NL" altLang="en-US" dirty="0">
                <a:solidFill>
                  <a:srgbClr val="FF0000"/>
                </a:solidFill>
              </a:rPr>
              <a:t> </a:t>
            </a:r>
            <a:r>
              <a:rPr lang="nl-NL" altLang="en-US" dirty="0" err="1">
                <a:solidFill>
                  <a:srgbClr val="FF0000"/>
                </a:solidFill>
              </a:rPr>
              <a:t>age</a:t>
            </a:r>
            <a:endParaRPr lang="en-GB" altLang="en-US" dirty="0">
              <a:solidFill>
                <a:srgbClr val="FF0000"/>
              </a:solidFill>
            </a:endParaRPr>
          </a:p>
          <a:p>
            <a:pPr eaLnBrk="1" hangingPunct="1"/>
            <a:endParaRPr lang="en-GB" altLang="ja-JP" dirty="0"/>
          </a:p>
          <a:p>
            <a:pPr eaLnBrk="1" hangingPunct="1"/>
            <a:endParaRPr lang="en-GB" altLang="en-US" dirty="0">
              <a:solidFill>
                <a:srgbClr val="FF0000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83568" y="156363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endParaRPr lang="en-GB" altLang="en-US" sz="2800" dirty="0"/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23527" y="915566"/>
            <a:ext cx="66247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nl-NL" altLang="en-US" sz="2400" dirty="0"/>
              <a:t>Grens = verandering in gedrag. Thermisch bepaald!</a:t>
            </a:r>
            <a:endParaRPr lang="en-GB" altLang="en-US" sz="2400" dirty="0"/>
          </a:p>
          <a:p>
            <a:pPr eaLnBrk="1" hangingPunct="1"/>
            <a:r>
              <a:rPr lang="en-US" altLang="en-US" sz="2400" dirty="0" err="1" smtClean="0"/>
              <a:t>Bij</a:t>
            </a:r>
            <a:r>
              <a:rPr lang="en-US" altLang="en-US" sz="2400" dirty="0" smtClean="0"/>
              <a:t> 1200-1300</a:t>
            </a:r>
            <a:r>
              <a:rPr lang="en-US" altLang="en-US" sz="2400" baseline="30000" dirty="0" smtClean="0"/>
              <a:t>o</a:t>
            </a:r>
            <a:r>
              <a:rPr lang="en-US" altLang="en-US" sz="2400" dirty="0" smtClean="0"/>
              <a:t>C smelt </a:t>
            </a:r>
            <a:r>
              <a:rPr lang="en-US" altLang="en-US" sz="2400" dirty="0" err="1" smtClean="0"/>
              <a:t>olivijn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deels</a:t>
            </a:r>
            <a:r>
              <a:rPr lang="en-US" altLang="en-US" sz="2400" dirty="0" smtClean="0"/>
              <a:t>: </a:t>
            </a:r>
          </a:p>
          <a:p>
            <a:pPr eaLnBrk="1" hangingPunct="1"/>
            <a:r>
              <a:rPr lang="en-US" altLang="en-US" sz="2400" dirty="0"/>
              <a:t>	</a:t>
            </a:r>
            <a:r>
              <a:rPr lang="en-US" altLang="en-US" sz="2400" dirty="0" smtClean="0"/>
              <a:t>mantel </a:t>
            </a:r>
            <a:r>
              <a:rPr lang="en-US" altLang="en-US" sz="2400" dirty="0" err="1" smtClean="0"/>
              <a:t>verliest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sterkte</a:t>
            </a:r>
            <a:endParaRPr lang="en-US" altLang="en-US" sz="2400" dirty="0"/>
          </a:p>
        </p:txBody>
      </p:sp>
      <p:pic>
        <p:nvPicPr>
          <p:cNvPr id="10" name="Picture 2" descr="[Density of Two Columns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75606"/>
            <a:ext cx="4189045" cy="170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 rot="537703">
            <a:off x="6980213" y="302383"/>
            <a:ext cx="2054532" cy="11079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1100" b="1" dirty="0">
                <a:latin typeface="Calibri" panose="020F0502020204030204" pitchFamily="34" charset="0"/>
              </a:rPr>
              <a:t>“Dan </a:t>
            </a:r>
            <a:r>
              <a:rPr lang="en-US" sz="1100" b="1" dirty="0" err="1">
                <a:latin typeface="Calibri" panose="020F0502020204030204" pitchFamily="34" charset="0"/>
              </a:rPr>
              <a:t>komt</a:t>
            </a:r>
            <a:r>
              <a:rPr lang="en-US" sz="1100" b="1" dirty="0">
                <a:latin typeface="Calibri" panose="020F0502020204030204" pitchFamily="34" charset="0"/>
              </a:rPr>
              <a:t> de </a:t>
            </a:r>
            <a:r>
              <a:rPr lang="en-US" sz="1100" b="1" dirty="0" err="1">
                <a:latin typeface="Calibri" panose="020F0502020204030204" pitchFamily="34" charset="0"/>
              </a:rPr>
              <a:t>aardmantel</a:t>
            </a:r>
            <a:r>
              <a:rPr lang="en-US" sz="1100" b="1" dirty="0">
                <a:latin typeface="Calibri" panose="020F0502020204030204" pitchFamily="34" charset="0"/>
              </a:rPr>
              <a:t>, </a:t>
            </a:r>
            <a:r>
              <a:rPr lang="en-US" sz="1100" b="1" dirty="0" err="1">
                <a:latin typeface="Calibri" panose="020F0502020204030204" pitchFamily="34" charset="0"/>
              </a:rPr>
              <a:t>een</a:t>
            </a:r>
            <a:r>
              <a:rPr lang="en-US" sz="1100" b="1" dirty="0">
                <a:latin typeface="Calibri" panose="020F0502020204030204" pitchFamily="34" charset="0"/>
              </a:rPr>
              <a:t> </a:t>
            </a:r>
            <a:r>
              <a:rPr lang="en-US" sz="1100" b="1" dirty="0" err="1">
                <a:latin typeface="Calibri" panose="020F0502020204030204" pitchFamily="34" charset="0"/>
              </a:rPr>
              <a:t>laag</a:t>
            </a:r>
            <a:r>
              <a:rPr lang="en-US" sz="1100" b="1" dirty="0">
                <a:latin typeface="Calibri" panose="020F0502020204030204" pitchFamily="34" charset="0"/>
              </a:rPr>
              <a:t> die </a:t>
            </a:r>
            <a:r>
              <a:rPr lang="en-US" sz="1100" b="1" dirty="0" err="1">
                <a:latin typeface="Calibri" panose="020F0502020204030204" pitchFamily="34" charset="0"/>
              </a:rPr>
              <a:t>bestaat</a:t>
            </a:r>
            <a:r>
              <a:rPr lang="en-US" sz="1100" b="1" dirty="0">
                <a:latin typeface="Calibri" panose="020F0502020204030204" pitchFamily="34" charset="0"/>
              </a:rPr>
              <a:t> </a:t>
            </a:r>
            <a:r>
              <a:rPr lang="en-US" sz="1100" b="1" dirty="0" err="1" smtClean="0">
                <a:latin typeface="Calibri" panose="020F0502020204030204" pitchFamily="34" charset="0"/>
              </a:rPr>
              <a:t>uit</a:t>
            </a:r>
            <a:r>
              <a:rPr lang="en-US" sz="1100" b="1" dirty="0" smtClean="0">
                <a:latin typeface="Calibri" panose="020F0502020204030204" pitchFamily="34" charset="0"/>
              </a:rPr>
              <a:t> </a:t>
            </a:r>
            <a:r>
              <a:rPr lang="en-US" sz="1100" b="1" dirty="0" err="1">
                <a:latin typeface="Calibri" panose="020F0502020204030204" pitchFamily="34" charset="0"/>
              </a:rPr>
              <a:t>veel</a:t>
            </a:r>
            <a:r>
              <a:rPr lang="en-US" sz="1100" b="1" dirty="0">
                <a:latin typeface="Calibri" panose="020F0502020204030204" pitchFamily="34" charset="0"/>
              </a:rPr>
              <a:t> magnesium en </a:t>
            </a:r>
            <a:r>
              <a:rPr lang="en-US" sz="1100" b="1" dirty="0" err="1">
                <a:latin typeface="Calibri" panose="020F0502020204030204" pitchFamily="34" charset="0"/>
              </a:rPr>
              <a:t>ijzer</a:t>
            </a:r>
            <a:r>
              <a:rPr lang="en-US" sz="1100" b="1" dirty="0">
                <a:latin typeface="Calibri" panose="020F0502020204030204" pitchFamily="34" charset="0"/>
              </a:rPr>
              <a:t>. Het is </a:t>
            </a:r>
            <a:r>
              <a:rPr lang="en-US" sz="1100" b="1" dirty="0" err="1">
                <a:latin typeface="Calibri" panose="020F0502020204030204" pitchFamily="34" charset="0"/>
              </a:rPr>
              <a:t>daar</a:t>
            </a:r>
            <a:r>
              <a:rPr lang="en-US" sz="1100" b="1" dirty="0">
                <a:latin typeface="Calibri" panose="020F0502020204030204" pitchFamily="34" charset="0"/>
              </a:rPr>
              <a:t> </a:t>
            </a:r>
            <a:r>
              <a:rPr lang="en-US" sz="1100" b="1" dirty="0" err="1">
                <a:latin typeface="Calibri" panose="020F0502020204030204" pitchFamily="34" charset="0"/>
              </a:rPr>
              <a:t>iets</a:t>
            </a:r>
            <a:r>
              <a:rPr lang="en-US" sz="1100" b="1" dirty="0">
                <a:latin typeface="Calibri" panose="020F0502020204030204" pitchFamily="34" charset="0"/>
              </a:rPr>
              <a:t> minder warm, maar </a:t>
            </a:r>
            <a:r>
              <a:rPr lang="en-US" sz="1100" b="1" dirty="0" err="1">
                <a:latin typeface="Calibri" panose="020F0502020204030204" pitchFamily="34" charset="0"/>
              </a:rPr>
              <a:t>toch</a:t>
            </a:r>
            <a:r>
              <a:rPr lang="en-US" sz="1100" b="1" dirty="0">
                <a:latin typeface="Calibri" panose="020F0502020204030204" pitchFamily="34" charset="0"/>
              </a:rPr>
              <a:t> nog </a:t>
            </a:r>
            <a:r>
              <a:rPr lang="en-US" sz="1100" b="1" dirty="0" err="1">
                <a:latin typeface="Calibri" panose="020F0502020204030204" pitchFamily="34" charset="0"/>
              </a:rPr>
              <a:t>altijd</a:t>
            </a:r>
            <a:r>
              <a:rPr lang="en-US" sz="1100" b="1" dirty="0">
                <a:latin typeface="Calibri" panose="020F0502020204030204" pitchFamily="34" charset="0"/>
              </a:rPr>
              <a:t> </a:t>
            </a:r>
            <a:r>
              <a:rPr lang="en-US" sz="1100" b="1" dirty="0" err="1">
                <a:latin typeface="Calibri" panose="020F0502020204030204" pitchFamily="34" charset="0"/>
              </a:rPr>
              <a:t>tussen</a:t>
            </a:r>
            <a:r>
              <a:rPr lang="en-US" sz="1100" b="1" dirty="0">
                <a:latin typeface="Calibri" panose="020F0502020204030204" pitchFamily="34" charset="0"/>
              </a:rPr>
              <a:t> de 2.800 (</a:t>
            </a:r>
            <a:r>
              <a:rPr lang="en-US" sz="1100" b="1" dirty="0" err="1">
                <a:latin typeface="Calibri" panose="020F0502020204030204" pitchFamily="34" charset="0"/>
              </a:rPr>
              <a:t>bij</a:t>
            </a:r>
            <a:r>
              <a:rPr lang="en-US" sz="1100" b="1" dirty="0">
                <a:latin typeface="Calibri" panose="020F0502020204030204" pitchFamily="34" charset="0"/>
              </a:rPr>
              <a:t> de kern) en 1.800 </a:t>
            </a:r>
            <a:r>
              <a:rPr lang="en-US" sz="1100" b="1" baseline="30000" dirty="0" err="1">
                <a:latin typeface="Calibri" panose="020F0502020204030204" pitchFamily="34" charset="0"/>
              </a:rPr>
              <a:t>o</a:t>
            </a:r>
            <a:r>
              <a:rPr lang="en-US" sz="1100" b="1" dirty="0" err="1">
                <a:latin typeface="Calibri" panose="020F0502020204030204" pitchFamily="34" charset="0"/>
              </a:rPr>
              <a:t>C</a:t>
            </a:r>
            <a:r>
              <a:rPr lang="en-US" sz="1100" b="1" dirty="0">
                <a:latin typeface="Calibri" panose="020F0502020204030204" pitchFamily="34" charset="0"/>
              </a:rPr>
              <a:t>”</a:t>
            </a:r>
            <a:endParaRPr lang="nl-NL" sz="1100" b="1" dirty="0">
              <a:latin typeface="Calibri" panose="020F0502020204030204" pitchFamily="34" charset="0"/>
            </a:endParaRP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1333521"/>
              </p:ext>
            </p:extLst>
          </p:nvPr>
        </p:nvGraphicFramePr>
        <p:xfrm>
          <a:off x="4355976" y="2964472"/>
          <a:ext cx="4592418" cy="1962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/>
          <p:cNvSpPr txBox="1"/>
          <p:nvPr/>
        </p:nvSpPr>
        <p:spPr>
          <a:xfrm rot="16200000">
            <a:off x="3723304" y="3657956"/>
            <a:ext cx="1070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latin typeface="Calibri" panose="020F0502020204030204" pitchFamily="34" charset="0"/>
              </a:rPr>
              <a:t>Dikte</a:t>
            </a:r>
            <a:r>
              <a:rPr lang="en-US" sz="1600" b="1" dirty="0" smtClean="0">
                <a:latin typeface="Calibri" panose="020F0502020204030204" pitchFamily="34" charset="0"/>
              </a:rPr>
              <a:t> (km)</a:t>
            </a:r>
            <a:endParaRPr lang="en-US" sz="1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05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28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02656">
            <a:off x="3689240" y="2364078"/>
            <a:ext cx="2288295" cy="3144172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550" y="848705"/>
            <a:ext cx="3702202" cy="3327789"/>
          </a:xfrm>
          <a:prstGeom prst="rect">
            <a:avLst/>
          </a:prstGeom>
          <a:ln w="19050">
            <a:solidFill>
              <a:srgbClr val="FF0000"/>
            </a:solidFill>
            <a:prstDash val="sysDash"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2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8465"/>
            <a:ext cx="3394426" cy="1990518"/>
          </a:xfrm>
          <a:prstGeom prst="rect">
            <a:avLst/>
          </a:prstGeom>
          <a:ln w="19050">
            <a:solidFill>
              <a:srgbClr val="FF0000"/>
            </a:solidFill>
            <a:prstDash val="sysDash"/>
          </a:ln>
        </p:spPr>
      </p:pic>
      <p:pic>
        <p:nvPicPr>
          <p:cNvPr id="9" name="Picture 2" descr="https://maken.wikiwijs.nl/userfiles/3dd3c23a379ce5258f6b82f0f2869d3991545cd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40" y="3435846"/>
            <a:ext cx="2655453" cy="136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4000"/>
                    </a14:imgEffect>
                    <a14:imgEffect>
                      <a14:brightnessContrast bright="26000" contras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00681">
            <a:off x="3295255" y="337589"/>
            <a:ext cx="4987315" cy="1266812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93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Rek</a:t>
            </a:r>
            <a:r>
              <a:rPr lang="en-US" dirty="0" smtClean="0"/>
              <a:t>? </a:t>
            </a:r>
            <a:r>
              <a:rPr lang="en-US" dirty="0" err="1" smtClean="0"/>
              <a:t>Dunner</a:t>
            </a:r>
            <a:r>
              <a:rPr lang="en-US" dirty="0" smtClean="0"/>
              <a:t>!!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7504" y="1646170"/>
            <a:ext cx="3766788" cy="2869796"/>
          </a:xfrm>
        </p:spPr>
        <p:txBody>
          <a:bodyPr/>
          <a:lstStyle/>
          <a:p>
            <a:r>
              <a:rPr lang="en-US" dirty="0" err="1" smtClean="0">
                <a:latin typeface="Calibri" panose="020F0502020204030204" pitchFamily="34" charset="0"/>
              </a:rPr>
              <a:t>Als</a:t>
            </a:r>
            <a:r>
              <a:rPr lang="en-US" dirty="0" smtClean="0">
                <a:latin typeface="Calibri" panose="020F0502020204030204" pitchFamily="34" charset="0"/>
              </a:rPr>
              <a:t> je </a:t>
            </a:r>
            <a:r>
              <a:rPr lang="en-US" dirty="0" err="1" smtClean="0">
                <a:latin typeface="Calibri" panose="020F0502020204030204" pitchFamily="34" charset="0"/>
              </a:rPr>
              <a:t>iets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uitrekt</a:t>
            </a:r>
            <a:r>
              <a:rPr lang="en-US" dirty="0" smtClean="0">
                <a:latin typeface="Calibri" panose="020F0502020204030204" pitchFamily="34" charset="0"/>
              </a:rPr>
              <a:t>, </a:t>
            </a:r>
            <a:r>
              <a:rPr lang="en-US" dirty="0" err="1" smtClean="0">
                <a:latin typeface="Calibri" panose="020F0502020204030204" pitchFamily="34" charset="0"/>
              </a:rPr>
              <a:t>wordt</a:t>
            </a:r>
            <a:r>
              <a:rPr lang="en-US" dirty="0" smtClean="0">
                <a:latin typeface="Calibri" panose="020F0502020204030204" pitchFamily="34" charset="0"/>
              </a:rPr>
              <a:t> het </a:t>
            </a:r>
            <a:r>
              <a:rPr lang="en-US" dirty="0" err="1" smtClean="0">
                <a:latin typeface="Calibri" panose="020F0502020204030204" pitchFamily="34" charset="0"/>
              </a:rPr>
              <a:t>dunner</a:t>
            </a:r>
            <a:r>
              <a:rPr lang="en-US" dirty="0" smtClean="0">
                <a:latin typeface="Calibri" panose="020F0502020204030204" pitchFamily="34" charset="0"/>
              </a:rPr>
              <a:t>. </a:t>
            </a:r>
            <a:r>
              <a:rPr lang="en-US" dirty="0" err="1" smtClean="0">
                <a:latin typeface="Calibri" panose="020F0502020204030204" pitchFamily="34" charset="0"/>
              </a:rPr>
              <a:t>Zakt</a:t>
            </a:r>
            <a:r>
              <a:rPr lang="en-US" dirty="0" smtClean="0">
                <a:latin typeface="Calibri" panose="020F0502020204030204" pitchFamily="34" charset="0"/>
              </a:rPr>
              <a:t> de </a:t>
            </a:r>
            <a:r>
              <a:rPr lang="en-US" dirty="0" err="1" smtClean="0">
                <a:latin typeface="Calibri" panose="020F0502020204030204" pitchFamily="34" charset="0"/>
              </a:rPr>
              <a:t>bovenkant</a:t>
            </a:r>
            <a:r>
              <a:rPr lang="en-US" dirty="0" smtClean="0">
                <a:latin typeface="Calibri" panose="020F0502020204030204" pitchFamily="34" charset="0"/>
              </a:rPr>
              <a:t> in en </a:t>
            </a:r>
            <a:r>
              <a:rPr lang="en-US" dirty="0" err="1" smtClean="0">
                <a:latin typeface="Calibri" panose="020F0502020204030204" pitchFamily="34" charset="0"/>
              </a:rPr>
              <a:t>komt</a:t>
            </a:r>
            <a:r>
              <a:rPr lang="en-US" dirty="0" smtClean="0">
                <a:latin typeface="Calibri" panose="020F0502020204030204" pitchFamily="34" charset="0"/>
              </a:rPr>
              <a:t> de basis wat </a:t>
            </a:r>
            <a:r>
              <a:rPr lang="en-US" dirty="0" err="1" smtClean="0">
                <a:latin typeface="Calibri" panose="020F0502020204030204" pitchFamily="34" charset="0"/>
              </a:rPr>
              <a:t>omhoog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Maar </a:t>
            </a:r>
            <a:r>
              <a:rPr lang="en-US" dirty="0" err="1" smtClean="0">
                <a:latin typeface="Calibri" panose="020F0502020204030204" pitchFamily="34" charset="0"/>
              </a:rPr>
              <a:t>géén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beweging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u="sng" dirty="0" err="1" smtClean="0">
                <a:latin typeface="Calibri" panose="020F0502020204030204" pitchFamily="34" charset="0"/>
              </a:rPr>
              <a:t>langs</a:t>
            </a:r>
            <a:r>
              <a:rPr lang="en-US" u="sng" dirty="0" smtClean="0">
                <a:latin typeface="Calibri" panose="020F0502020204030204" pitchFamily="34" charset="0"/>
              </a:rPr>
              <a:t> </a:t>
            </a:r>
            <a:r>
              <a:rPr lang="en-US" u="sng" dirty="0" err="1" smtClean="0">
                <a:latin typeface="Calibri" panose="020F0502020204030204" pitchFamily="34" charset="0"/>
              </a:rPr>
              <a:t>breuken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omhoog</a:t>
            </a:r>
            <a:r>
              <a:rPr lang="en-US" dirty="0" smtClean="0">
                <a:latin typeface="Calibri" panose="020F0502020204030204" pitchFamily="34" charset="0"/>
              </a:rPr>
              <a:t>!</a:t>
            </a:r>
          </a:p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/>
              <a:t>KNAG Onderwijsdag 2018 Breken met breukgebergte</a:t>
            </a:r>
            <a:endParaRPr lang="nl-NL" dirty="0"/>
          </a:p>
        </p:txBody>
      </p:sp>
      <p:pic>
        <p:nvPicPr>
          <p:cNvPr id="5122" name="Picture 2" descr="Gerelateerde afbeel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680" y="3259292"/>
            <a:ext cx="5208288" cy="179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0"/>
            <a:ext cx="5608896" cy="1604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239432" y="1851670"/>
            <a:ext cx="4763128" cy="1053319"/>
            <a:chOff x="-1740394" y="854657"/>
            <a:chExt cx="5006375" cy="1133475"/>
          </a:xfrm>
        </p:grpSpPr>
        <p:pic>
          <p:nvPicPr>
            <p:cNvPr id="9" name="Picture 8" descr="fault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18069" y="854657"/>
              <a:ext cx="3419475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ight Arrow 7"/>
            <p:cNvSpPr>
              <a:spLocks noChangeArrowheads="1"/>
            </p:cNvSpPr>
            <p:nvPr/>
          </p:nvSpPr>
          <p:spPr bwMode="auto">
            <a:xfrm>
              <a:off x="2542081" y="1208670"/>
              <a:ext cx="723900" cy="33178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latin typeface="Arial" pitchFamily="34" charset="0"/>
              </a:endParaRPr>
            </a:p>
          </p:txBody>
        </p:sp>
        <p:sp>
          <p:nvSpPr>
            <p:cNvPr id="11" name="Right Arrow 8"/>
            <p:cNvSpPr>
              <a:spLocks noChangeArrowheads="1"/>
            </p:cNvSpPr>
            <p:nvPr/>
          </p:nvSpPr>
          <p:spPr bwMode="auto">
            <a:xfrm rot="10800000">
              <a:off x="-1740394" y="1208670"/>
              <a:ext cx="723900" cy="33178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rot="10800000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latin typeface="Arial" pitchFamily="34" charset="0"/>
              </a:endParaRPr>
            </a:p>
          </p:txBody>
        </p:sp>
      </p:grpSp>
      <p:sp>
        <p:nvSpPr>
          <p:cNvPr id="8" name="Oval 7"/>
          <p:cNvSpPr/>
          <p:nvPr/>
        </p:nvSpPr>
        <p:spPr>
          <a:xfrm>
            <a:off x="5580112" y="3723878"/>
            <a:ext cx="432048" cy="504056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l 13"/>
          <p:cNvSpPr/>
          <p:nvPr/>
        </p:nvSpPr>
        <p:spPr>
          <a:xfrm>
            <a:off x="7164288" y="3905694"/>
            <a:ext cx="432048" cy="504056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483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7504" y="2249413"/>
            <a:ext cx="3960812" cy="2475980"/>
          </a:xfrm>
        </p:spPr>
        <p:txBody>
          <a:bodyPr/>
          <a:lstStyle/>
          <a:p>
            <a:r>
              <a:rPr lang="en-US" u="sng" dirty="0" err="1" smtClean="0">
                <a:latin typeface="Calibri" panose="020F0502020204030204" pitchFamily="34" charset="0"/>
              </a:rPr>
              <a:t>Relatieve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beweging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langs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breukvlakken</a:t>
            </a:r>
            <a:endParaRPr lang="en-US" dirty="0" smtClean="0">
              <a:latin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</a:rPr>
              <a:t>Horst: </a:t>
            </a:r>
            <a:r>
              <a:rPr lang="en-US" dirty="0" err="1" smtClean="0">
                <a:latin typeface="Calibri" panose="020F0502020204030204" pitchFamily="34" charset="0"/>
              </a:rPr>
              <a:t>relatief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hoog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  <a14:imgEffect>
                      <a14:brightnessContrast bright="28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02656">
            <a:off x="3689240" y="2364078"/>
            <a:ext cx="2288295" cy="3144172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550" y="848705"/>
            <a:ext cx="3702202" cy="3327789"/>
          </a:xfrm>
          <a:prstGeom prst="rect">
            <a:avLst/>
          </a:prstGeom>
          <a:ln w="19050">
            <a:solidFill>
              <a:srgbClr val="FF0000"/>
            </a:solidFill>
            <a:prstDash val="sysDash"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2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8465"/>
            <a:ext cx="3394426" cy="1990518"/>
          </a:xfrm>
          <a:prstGeom prst="rect">
            <a:avLst/>
          </a:prstGeom>
          <a:ln w="19050">
            <a:solidFill>
              <a:srgbClr val="FF0000"/>
            </a:solidFill>
            <a:prstDash val="sysDash"/>
          </a:ln>
        </p:spPr>
      </p:pic>
      <p:pic>
        <p:nvPicPr>
          <p:cNvPr id="9" name="Picture 2" descr="https://maken.wikiwijs.nl/userfiles/3dd3c23a379ce5258f6b82f0f2869d3991545cd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40" y="3435846"/>
            <a:ext cx="2655453" cy="136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4000"/>
                    </a14:imgEffect>
                    <a14:imgEffect>
                      <a14:brightnessContrast bright="26000" contras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00681">
            <a:off x="3295255" y="337589"/>
            <a:ext cx="4987315" cy="1266812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Connector 14"/>
          <p:cNvCxnSpPr/>
          <p:nvPr/>
        </p:nvCxnSpPr>
        <p:spPr>
          <a:xfrm flipV="1">
            <a:off x="1043608" y="1131590"/>
            <a:ext cx="761109" cy="1440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23528" y="1923678"/>
            <a:ext cx="432048" cy="720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7286185" y="483518"/>
            <a:ext cx="886215" cy="1440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779912" y="4371950"/>
            <a:ext cx="886215" cy="1440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45264" y="2593370"/>
            <a:ext cx="288032" cy="2160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516216" y="2292544"/>
            <a:ext cx="241968" cy="35121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814956" y="2226835"/>
            <a:ext cx="288032" cy="3008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6637200" y="3075806"/>
            <a:ext cx="465788" cy="1440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585276" y="2139702"/>
            <a:ext cx="0" cy="4536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884368" y="2292102"/>
            <a:ext cx="0" cy="3012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8377678" y="2566647"/>
            <a:ext cx="0" cy="3012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4701296" y="4876006"/>
            <a:ext cx="886215" cy="1440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783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Programma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31147" y="1080000"/>
            <a:ext cx="5908517" cy="3726000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-</a:t>
            </a:r>
            <a:r>
              <a:rPr lang="en-US" dirty="0" err="1" smtClean="0">
                <a:latin typeface="Calibri" panose="020F0502020204030204" pitchFamily="34" charset="0"/>
              </a:rPr>
              <a:t>Breuk</a:t>
            </a:r>
            <a:r>
              <a:rPr lang="en-US" dirty="0" smtClean="0">
                <a:latin typeface="Calibri" panose="020F0502020204030204" pitchFamily="34" charset="0"/>
              </a:rPr>
              <a:t>- of </a:t>
            </a:r>
            <a:r>
              <a:rPr lang="en-US" dirty="0" err="1" smtClean="0">
                <a:latin typeface="Calibri" panose="020F0502020204030204" pitchFamily="34" charset="0"/>
              </a:rPr>
              <a:t>plooiingsgebergte</a:t>
            </a:r>
            <a:r>
              <a:rPr lang="en-US" dirty="0" smtClean="0">
                <a:latin typeface="Calibri" panose="020F0502020204030204" pitchFamily="34" charset="0"/>
              </a:rPr>
              <a:t>?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-Mantel = </a:t>
            </a:r>
            <a:r>
              <a:rPr lang="en-US" dirty="0" err="1" smtClean="0">
                <a:latin typeface="Calibri" panose="020F0502020204030204" pitchFamily="34" charset="0"/>
              </a:rPr>
              <a:t>vloeibaar</a:t>
            </a:r>
            <a:r>
              <a:rPr lang="en-US" dirty="0" smtClean="0">
                <a:latin typeface="Calibri" panose="020F0502020204030204" pitchFamily="34" charset="0"/>
              </a:rPr>
              <a:t>?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-</a:t>
            </a:r>
            <a:r>
              <a:rPr lang="en-US" dirty="0" err="1" smtClean="0">
                <a:latin typeface="Calibri" panose="020F0502020204030204" pitchFamily="34" charset="0"/>
              </a:rPr>
              <a:t>Convectie</a:t>
            </a:r>
            <a:r>
              <a:rPr lang="en-US" dirty="0" smtClean="0">
                <a:latin typeface="Calibri" panose="020F0502020204030204" pitchFamily="34" charset="0"/>
              </a:rPr>
              <a:t> = </a:t>
            </a:r>
            <a:r>
              <a:rPr lang="en-US" dirty="0" err="1" smtClean="0">
                <a:latin typeface="Calibri" panose="020F0502020204030204" pitchFamily="34" charset="0"/>
              </a:rPr>
              <a:t>drijvende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kracht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</a:p>
          <a:p>
            <a:r>
              <a:rPr lang="en-US" dirty="0">
                <a:latin typeface="Calibri" panose="020F0502020204030204" pitchFamily="34" charset="0"/>
              </a:rPr>
              <a:t>	</a:t>
            </a:r>
            <a:r>
              <a:rPr lang="en-US" dirty="0" err="1" smtClean="0">
                <a:latin typeface="Calibri" panose="020F0502020204030204" pitchFamily="34" charset="0"/>
              </a:rPr>
              <a:t>plaattektoniek</a:t>
            </a:r>
            <a:r>
              <a:rPr lang="en-US" dirty="0" smtClean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5000"/>
                    </a14:imgEffect>
                    <a14:imgEffect>
                      <a14:brightnessContrast bright="9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7580">
            <a:off x="5017627" y="1019507"/>
            <a:ext cx="3577590" cy="154019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4738609" y="2774828"/>
            <a:ext cx="3960812" cy="186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70000" indent="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Arial" pitchFamily="34" charset="0"/>
              <a:buChar char="&g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Arial" pitchFamily="34" charset="0"/>
              <a:buChar char="&gt;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700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Arial" pitchFamily="34" charset="0"/>
              <a:buChar char="&gt;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Arial" pitchFamily="34" charset="0"/>
              <a:buChar char="&gt;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>
                <a:latin typeface="Calibri" panose="020F0502020204030204" pitchFamily="34" charset="0"/>
              </a:rPr>
              <a:t>Expres</a:t>
            </a:r>
            <a:r>
              <a:rPr lang="en-US" dirty="0" smtClean="0">
                <a:latin typeface="Calibri" panose="020F0502020204030204" pitchFamily="34" charset="0"/>
              </a:rPr>
              <a:t> wat minder </a:t>
            </a:r>
            <a:r>
              <a:rPr lang="en-US" dirty="0" err="1" smtClean="0">
                <a:latin typeface="Calibri" panose="020F0502020204030204" pitchFamily="34" charset="0"/>
              </a:rPr>
              <a:t>goede</a:t>
            </a:r>
            <a:r>
              <a:rPr lang="en-US" dirty="0" smtClean="0">
                <a:latin typeface="Calibri" panose="020F0502020204030204" pitchFamily="34" charset="0"/>
              </a:rPr>
              <a:t>   </a:t>
            </a:r>
            <a:r>
              <a:rPr lang="en-US" dirty="0" err="1" smtClean="0">
                <a:latin typeface="Calibri" panose="020F0502020204030204" pitchFamily="34" charset="0"/>
              </a:rPr>
              <a:t>figuren</a:t>
            </a:r>
            <a:r>
              <a:rPr lang="en-US" dirty="0" smtClean="0">
                <a:latin typeface="Calibri" panose="020F0502020204030204" pitchFamily="34" charset="0"/>
              </a:rPr>
              <a:t> met rode </a:t>
            </a:r>
            <a:r>
              <a:rPr lang="en-US" dirty="0" err="1" smtClean="0">
                <a:latin typeface="Calibri" panose="020F0502020204030204" pitchFamily="34" charset="0"/>
              </a:rPr>
              <a:t>stippelrand</a:t>
            </a:r>
            <a:r>
              <a:rPr lang="en-US" dirty="0" smtClean="0">
                <a:latin typeface="Calibri" panose="020F0502020204030204" pitchFamily="34" charset="0"/>
              </a:rPr>
              <a:t>: </a:t>
            </a:r>
            <a:r>
              <a:rPr lang="en-US" dirty="0" err="1" smtClean="0">
                <a:latin typeface="Calibri" panose="020F0502020204030204" pitchFamily="34" charset="0"/>
              </a:rPr>
              <a:t>dat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zijn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foto’s</a:t>
            </a:r>
            <a:r>
              <a:rPr lang="en-US" dirty="0" smtClean="0">
                <a:latin typeface="Calibri" panose="020F0502020204030204" pitchFamily="34" charset="0"/>
              </a:rPr>
              <a:t> van </a:t>
            </a:r>
            <a:r>
              <a:rPr lang="en-US" dirty="0" err="1" smtClean="0">
                <a:latin typeface="Calibri" panose="020F0502020204030204" pitchFamily="34" charset="0"/>
              </a:rPr>
              <a:t>schoolboeken</a:t>
            </a:r>
            <a:r>
              <a:rPr lang="en-US" dirty="0" smtClean="0">
                <a:latin typeface="Calibri" panose="020F0502020204030204" pitchFamily="34" charset="0"/>
              </a:rPr>
              <a:t>. </a:t>
            </a:r>
            <a:r>
              <a:rPr lang="en-US" dirty="0" err="1" smtClean="0">
                <a:latin typeface="Calibri" panose="020F0502020204030204" pitchFamily="34" charset="0"/>
              </a:rPr>
              <a:t>Niet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helemaal</a:t>
            </a:r>
            <a:r>
              <a:rPr lang="en-US" dirty="0" smtClean="0">
                <a:latin typeface="Calibri" panose="020F0502020204030204" pitchFamily="34" charset="0"/>
              </a:rPr>
              <a:t> correct. Of </a:t>
            </a:r>
            <a:r>
              <a:rPr lang="en-US" dirty="0" err="1" smtClean="0">
                <a:latin typeface="Calibri" panose="020F0502020204030204" pitchFamily="34" charset="0"/>
              </a:rPr>
              <a:t>helemaal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niet</a:t>
            </a:r>
            <a:r>
              <a:rPr lang="en-US" dirty="0" smtClean="0">
                <a:latin typeface="Calibri" panose="020F0502020204030204" pitchFamily="34" charset="0"/>
              </a:rPr>
              <a:t>… 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512" y="357986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Disclaimer: </a:t>
            </a:r>
            <a:r>
              <a:rPr lang="en-US" dirty="0" err="1">
                <a:latin typeface="Calibri" panose="020F0502020204030204" pitchFamily="34" charset="0"/>
              </a:rPr>
              <a:t>ik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wil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niet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zuur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overkomen</a:t>
            </a:r>
            <a:r>
              <a:rPr lang="en-US" dirty="0">
                <a:latin typeface="Calibri" panose="020F0502020204030204" pitchFamily="34" charset="0"/>
              </a:rPr>
              <a:t>. Maar </a:t>
            </a:r>
            <a:r>
              <a:rPr lang="en-US" dirty="0" err="1">
                <a:latin typeface="Calibri" panose="020F0502020204030204" pitchFamily="34" charset="0"/>
              </a:rPr>
              <a:t>soms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wordt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een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aardwetenschapper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te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ver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onder</a:t>
            </a:r>
            <a:r>
              <a:rPr lang="en-US" dirty="0">
                <a:latin typeface="Calibri" panose="020F0502020204030204" pitchFamily="34" charset="0"/>
              </a:rPr>
              <a:t> spanning </a:t>
            </a:r>
            <a:r>
              <a:rPr lang="en-US" dirty="0" err="1">
                <a:latin typeface="Calibri" panose="020F0502020204030204" pitchFamily="34" charset="0"/>
              </a:rPr>
              <a:t>gezet</a:t>
            </a:r>
            <a:r>
              <a:rPr lang="en-US" dirty="0">
                <a:latin typeface="Calibri" panose="020F0502020204030204" pitchFamily="34" charset="0"/>
              </a:rPr>
              <a:t>. En </a:t>
            </a:r>
            <a:r>
              <a:rPr lang="en-US" dirty="0" err="1">
                <a:latin typeface="Calibri" panose="020F0502020204030204" pitchFamily="34" charset="0"/>
              </a:rPr>
              <a:t>dan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breekt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er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wel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eens</a:t>
            </a:r>
            <a:r>
              <a:rPr lang="en-US" dirty="0" smtClean="0">
                <a:latin typeface="Calibri" panose="020F0502020204030204" pitchFamily="34" charset="0"/>
              </a:rPr>
              <a:t> wat</a:t>
            </a:r>
            <a:r>
              <a:rPr lang="en-US" dirty="0">
                <a:latin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7999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0150" y="371476"/>
            <a:ext cx="9144000" cy="479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90575" y="1625203"/>
            <a:ext cx="1416050" cy="44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2000" b="1" smtClean="0">
                <a:solidFill>
                  <a:schemeClr val="bg1"/>
                </a:solidFill>
              </a:rPr>
              <a:t>Vogezen</a:t>
            </a:r>
            <a:endParaRPr lang="nl-NL" altLang="en-US" sz="2000" b="1" smtClean="0">
              <a:solidFill>
                <a:schemeClr val="bg1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863976" y="2322910"/>
            <a:ext cx="1806575" cy="44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2000" b="1">
                <a:solidFill>
                  <a:schemeClr val="bg1"/>
                </a:solidFill>
              </a:rPr>
              <a:t>Zwarte Woud</a:t>
            </a:r>
            <a:endParaRPr lang="nl-NL" altLang="en-US" sz="2000" b="1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Ja maar.. Ho </a:t>
            </a:r>
            <a:r>
              <a:rPr lang="en-US" dirty="0" err="1" smtClean="0"/>
              <a:t>eens</a:t>
            </a:r>
            <a:r>
              <a:rPr lang="en-US" dirty="0" smtClean="0"/>
              <a:t>… </a:t>
            </a:r>
            <a:endParaRPr lang="en-US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0" y="0"/>
            <a:ext cx="3378200" cy="380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50729" y="3811486"/>
            <a:ext cx="4146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</a:rPr>
              <a:t>En </a:t>
            </a:r>
            <a:r>
              <a:rPr lang="en-US" b="1" dirty="0" err="1" smtClean="0">
                <a:latin typeface="Calibri" panose="020F0502020204030204" pitchFamily="34" charset="0"/>
              </a:rPr>
              <a:t>dit</a:t>
            </a:r>
            <a:r>
              <a:rPr lang="en-US" b="1" dirty="0" smtClean="0">
                <a:latin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</a:rPr>
              <a:t>dan</a:t>
            </a:r>
            <a:r>
              <a:rPr lang="en-US" b="1" dirty="0" smtClean="0">
                <a:latin typeface="Calibri" panose="020F0502020204030204" pitchFamily="34" charset="0"/>
              </a:rPr>
              <a:t>, </a:t>
            </a:r>
            <a:r>
              <a:rPr lang="en-US" b="1" dirty="0" err="1" smtClean="0">
                <a:latin typeface="Calibri" panose="020F0502020204030204" pitchFamily="34" charset="0"/>
              </a:rPr>
              <a:t>meneer</a:t>
            </a:r>
            <a:r>
              <a:rPr lang="en-US" b="1" dirty="0" smtClean="0">
                <a:latin typeface="Calibri" panose="020F0502020204030204" pitchFamily="34" charset="0"/>
              </a:rPr>
              <a:t> de </a:t>
            </a:r>
            <a:r>
              <a:rPr lang="en-US" b="1" dirty="0" err="1" smtClean="0">
                <a:latin typeface="Calibri" panose="020F0502020204030204" pitchFamily="34" charset="0"/>
              </a:rPr>
              <a:t>kritische</a:t>
            </a:r>
            <a:r>
              <a:rPr lang="en-US" b="1" dirty="0" smtClean="0">
                <a:latin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</a:rPr>
              <a:t>geoloog</a:t>
            </a:r>
            <a:r>
              <a:rPr lang="en-US" b="1" dirty="0" smtClean="0">
                <a:latin typeface="Calibri" panose="020F0502020204030204" pitchFamily="34" charset="0"/>
              </a:rPr>
              <a:t>?!</a:t>
            </a:r>
          </a:p>
          <a:p>
            <a:r>
              <a:rPr lang="en-US" b="1" dirty="0">
                <a:latin typeface="Calibri" panose="020F0502020204030204" pitchFamily="34" charset="0"/>
              </a:rPr>
              <a:t>	</a:t>
            </a:r>
            <a:r>
              <a:rPr lang="en-US" b="1" dirty="0" smtClean="0">
                <a:latin typeface="Calibri" panose="020F0502020204030204" pitchFamily="34" charset="0"/>
              </a:rPr>
              <a:t>Hoe zit </a:t>
            </a:r>
            <a:r>
              <a:rPr lang="en-US" b="1" dirty="0" err="1" smtClean="0">
                <a:latin typeface="Calibri" panose="020F0502020204030204" pitchFamily="34" charset="0"/>
              </a:rPr>
              <a:t>dat</a:t>
            </a:r>
            <a:r>
              <a:rPr lang="en-US" b="1" dirty="0" smtClean="0">
                <a:latin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</a:rPr>
              <a:t>dan</a:t>
            </a:r>
            <a:r>
              <a:rPr lang="en-US" b="1" dirty="0" smtClean="0">
                <a:latin typeface="Calibri" panose="020F0502020204030204" pitchFamily="34" charset="0"/>
              </a:rPr>
              <a:t>?</a:t>
            </a:r>
            <a:endParaRPr lang="nl-NL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00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LoKale</a:t>
            </a:r>
            <a:r>
              <a:rPr lang="en-US" dirty="0" smtClean="0"/>
              <a:t> </a:t>
            </a:r>
            <a:r>
              <a:rPr lang="en-US" dirty="0" err="1" smtClean="0"/>
              <a:t>Isostasie</a:t>
            </a:r>
            <a:r>
              <a:rPr lang="en-US" dirty="0" smtClean="0"/>
              <a:t> 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pic>
        <p:nvPicPr>
          <p:cNvPr id="5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457" y="2211710"/>
            <a:ext cx="6261561" cy="253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321770" y="915566"/>
            <a:ext cx="52583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400" dirty="0" err="1">
                <a:solidFill>
                  <a:srgbClr val="000066"/>
                </a:solidFill>
                <a:latin typeface="Calibri" panose="020F0502020204030204" pitchFamily="34" charset="0"/>
              </a:rPr>
              <a:t>Evenwicht</a:t>
            </a:r>
            <a:r>
              <a:rPr lang="en-US" altLang="en-US" sz="2400" dirty="0">
                <a:solidFill>
                  <a:srgbClr val="000066"/>
                </a:solidFill>
                <a:latin typeface="Calibri" panose="020F0502020204030204" pitchFamily="34" charset="0"/>
              </a:rPr>
              <a:t>:</a:t>
            </a:r>
            <a:r>
              <a:rPr lang="en-US" altLang="en-US" sz="2400" dirty="0">
                <a:latin typeface="Calibri" panose="020F0502020204030204" pitchFamily="34" charset="0"/>
              </a:rPr>
              <a:t> op </a:t>
            </a:r>
            <a:r>
              <a:rPr lang="en-US" altLang="en-US" sz="2400" dirty="0" err="1">
                <a:latin typeface="Calibri" panose="020F0502020204030204" pitchFamily="34" charset="0"/>
              </a:rPr>
              <a:t>bepaalde</a:t>
            </a:r>
            <a:r>
              <a:rPr lang="en-US" altLang="en-US" sz="2400" dirty="0">
                <a:latin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Calibri" panose="020F0502020204030204" pitchFamily="34" charset="0"/>
              </a:rPr>
              <a:t>diepte</a:t>
            </a:r>
            <a:r>
              <a:rPr lang="en-US" altLang="en-US" sz="2400" dirty="0">
                <a:latin typeface="Calibri" panose="020F0502020204030204" pitchFamily="34" charset="0"/>
              </a:rPr>
              <a:t> (depth of compensation) </a:t>
            </a:r>
            <a:r>
              <a:rPr lang="en-US" altLang="en-US" sz="2400" dirty="0" err="1" smtClean="0">
                <a:latin typeface="Calibri" panose="020F0502020204030204" pitchFamily="34" charset="0"/>
              </a:rPr>
              <a:t>hebben</a:t>
            </a:r>
            <a:r>
              <a:rPr lang="en-US" altLang="en-US" sz="2400" dirty="0" smtClean="0">
                <a:latin typeface="Calibri" panose="020F0502020204030204" pitchFamily="34" charset="0"/>
              </a:rPr>
              <a:t> </a:t>
            </a:r>
            <a:r>
              <a:rPr lang="en-US" altLang="en-US" sz="2400" dirty="0">
                <a:latin typeface="Calibri" panose="020F0502020204030204" pitchFamily="34" charset="0"/>
              </a:rPr>
              <a:t>twee </a:t>
            </a:r>
            <a:r>
              <a:rPr lang="en-US" altLang="en-US" sz="2400" dirty="0" err="1">
                <a:latin typeface="Calibri" panose="020F0502020204030204" pitchFamily="34" charset="0"/>
              </a:rPr>
              <a:t>kolommen</a:t>
            </a:r>
            <a:r>
              <a:rPr lang="en-US" altLang="en-US" sz="2400" dirty="0">
                <a:latin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Calibri" panose="020F0502020204030204" pitchFamily="34" charset="0"/>
              </a:rPr>
              <a:t>naast</a:t>
            </a:r>
            <a:r>
              <a:rPr lang="en-US" altLang="en-US" sz="2400" dirty="0">
                <a:latin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Calibri" panose="020F0502020204030204" pitchFamily="34" charset="0"/>
              </a:rPr>
              <a:t>elkaar</a:t>
            </a:r>
            <a:r>
              <a:rPr lang="en-US" altLang="en-US" sz="2400" dirty="0">
                <a:latin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Calibri" panose="020F0502020204030204" pitchFamily="34" charset="0"/>
              </a:rPr>
              <a:t>hetzelfde</a:t>
            </a:r>
            <a:r>
              <a:rPr lang="en-US" altLang="en-US" sz="2400" dirty="0">
                <a:latin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Calibri" panose="020F0502020204030204" pitchFamily="34" charset="0"/>
              </a:rPr>
              <a:t>gewicht</a:t>
            </a:r>
            <a:endParaRPr lang="en-US" altLang="en-US" sz="2400" dirty="0">
              <a:latin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67744" y="2302134"/>
            <a:ext cx="3960812" cy="3726000"/>
          </a:xfrm>
        </p:spPr>
        <p:txBody>
          <a:bodyPr/>
          <a:lstStyle/>
          <a:p>
            <a:r>
              <a:rPr lang="en-US" dirty="0" err="1" smtClean="0">
                <a:latin typeface="Calibri" panose="020F0502020204030204" pitchFamily="34" charset="0"/>
              </a:rPr>
              <a:t>Als</a:t>
            </a:r>
            <a:r>
              <a:rPr lang="en-US" dirty="0" smtClean="0">
                <a:latin typeface="Calibri" panose="020F0502020204030204" pitchFamily="34" charset="0"/>
              </a:rPr>
              <a:t> je </a:t>
            </a:r>
            <a:r>
              <a:rPr lang="en-US" dirty="0" err="1" smtClean="0">
                <a:latin typeface="Calibri" panose="020F0502020204030204" pitchFamily="34" charset="0"/>
              </a:rPr>
              <a:t>dat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evenwicht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verstoort</a:t>
            </a:r>
            <a:r>
              <a:rPr lang="en-US" dirty="0" smtClean="0">
                <a:latin typeface="Calibri" panose="020F0502020204030204" pitchFamily="34" charset="0"/>
              </a:rPr>
              <a:t>, </a:t>
            </a:r>
            <a:r>
              <a:rPr lang="en-US" dirty="0" err="1" smtClean="0">
                <a:latin typeface="Calibri" panose="020F0502020204030204" pitchFamily="34" charset="0"/>
              </a:rPr>
              <a:t>volgt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reactie</a:t>
            </a:r>
            <a:r>
              <a:rPr lang="en-US" dirty="0" smtClean="0">
                <a:latin typeface="Calibri" panose="020F0502020204030204" pitchFamily="34" charset="0"/>
              </a:rPr>
              <a:t>. </a:t>
            </a:r>
            <a:endParaRPr lang="nl-NL" dirty="0">
              <a:latin typeface="Calibri" panose="020F050202020403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7000"/>
                    </a14:imgEffect>
                    <a14:imgEffect>
                      <a14:brightnessContrast bright="28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02656">
            <a:off x="6377999" y="-861898"/>
            <a:ext cx="2288295" cy="3144172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1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58188" y="2529746"/>
            <a:ext cx="2196243" cy="2928324"/>
          </a:xfrm>
          <a:prstGeom prst="rect">
            <a:avLst/>
          </a:prstGeom>
          <a:ln w="19050">
            <a:solidFill>
              <a:srgbClr val="FF0000"/>
            </a:solidFill>
            <a:prstDash val="sysDash"/>
          </a:ln>
        </p:spPr>
      </p:pic>
      <p:sp>
        <p:nvSpPr>
          <p:cNvPr id="12" name="Text Placeholder 2"/>
          <p:cNvSpPr txBox="1">
            <a:spLocks/>
          </p:cNvSpPr>
          <p:nvPr/>
        </p:nvSpPr>
        <p:spPr bwMode="auto">
          <a:xfrm>
            <a:off x="6084168" y="2067694"/>
            <a:ext cx="4824536" cy="1732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70000" indent="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Arial" pitchFamily="34" charset="0"/>
              <a:buChar char="&g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Arial" pitchFamily="34" charset="0"/>
              <a:buChar char="&gt;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700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Arial" pitchFamily="34" charset="0"/>
              <a:buChar char="&gt;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Arial" pitchFamily="34" charset="0"/>
              <a:buChar char="&gt;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Calibri" panose="020F0502020204030204" pitchFamily="34" charset="0"/>
              </a:rPr>
              <a:t>Maar </a:t>
            </a:r>
            <a:r>
              <a:rPr lang="en-US" sz="1800" b="1" dirty="0" err="1">
                <a:latin typeface="Calibri" panose="020F0502020204030204" pitchFamily="34" charset="0"/>
              </a:rPr>
              <a:t>niet</a:t>
            </a:r>
            <a:r>
              <a:rPr lang="en-US" sz="1800" b="1" dirty="0">
                <a:latin typeface="Calibri" panose="020F0502020204030204" pitchFamily="34" charset="0"/>
              </a:rPr>
              <a:t> </a:t>
            </a:r>
            <a:r>
              <a:rPr lang="en-US" sz="1800" b="1" dirty="0" err="1">
                <a:latin typeface="Calibri" panose="020F0502020204030204" pitchFamily="34" charset="0"/>
              </a:rPr>
              <a:t>dit</a:t>
            </a:r>
            <a:r>
              <a:rPr lang="en-US" sz="1800" b="1" dirty="0">
                <a:latin typeface="Calibri" panose="020F0502020204030204" pitchFamily="34" charset="0"/>
              </a:rPr>
              <a:t> </a:t>
            </a:r>
            <a:r>
              <a:rPr lang="en-US" sz="1800" b="1" dirty="0" err="1" smtClean="0">
                <a:latin typeface="Calibri" panose="020F0502020204030204" pitchFamily="34" charset="0"/>
              </a:rPr>
              <a:t>evenwicht</a:t>
            </a:r>
            <a:r>
              <a:rPr lang="en-US" sz="1800" b="1" dirty="0" smtClean="0">
                <a:latin typeface="Calibri" panose="020F0502020204030204" pitchFamily="34" charset="0"/>
              </a:rPr>
              <a:t>…</a:t>
            </a:r>
            <a:br>
              <a:rPr lang="en-US" sz="1800" b="1" dirty="0" smtClean="0">
                <a:latin typeface="Calibri" panose="020F0502020204030204" pitchFamily="34" charset="0"/>
              </a:rPr>
            </a:br>
            <a:r>
              <a:rPr lang="en-US" sz="1800" b="1" dirty="0" err="1" smtClean="0">
                <a:latin typeface="Calibri" panose="020F0502020204030204" pitchFamily="34" charset="0"/>
              </a:rPr>
              <a:t>Dichtheden</a:t>
            </a:r>
            <a:r>
              <a:rPr lang="en-US" sz="1800" b="1" dirty="0" smtClean="0">
                <a:latin typeface="Calibri" panose="020F0502020204030204" pitchFamily="34" charset="0"/>
              </a:rPr>
              <a:t> (</a:t>
            </a:r>
            <a:r>
              <a:rPr lang="el-GR" sz="1800" b="1" dirty="0" smtClean="0">
                <a:latin typeface="Calibri" panose="020F0502020204030204" pitchFamily="34" charset="0"/>
              </a:rPr>
              <a:t>ρ</a:t>
            </a:r>
            <a:r>
              <a:rPr lang="en-US" sz="1800" b="1" dirty="0" smtClean="0">
                <a:latin typeface="Calibri" panose="020F0502020204030204" pitchFamily="34" charset="0"/>
              </a:rPr>
              <a:t>):</a:t>
            </a:r>
            <a:br>
              <a:rPr lang="en-US" sz="1800" b="1" dirty="0" smtClean="0">
                <a:latin typeface="Calibri" panose="020F0502020204030204" pitchFamily="34" charset="0"/>
              </a:rPr>
            </a:br>
            <a:r>
              <a:rPr lang="en-US" sz="1800" b="1" dirty="0" err="1" smtClean="0">
                <a:latin typeface="Calibri" panose="020F0502020204030204" pitchFamily="34" charset="0"/>
              </a:rPr>
              <a:t>Graniet</a:t>
            </a:r>
            <a:r>
              <a:rPr lang="en-US" sz="1800" b="1" dirty="0" smtClean="0">
                <a:latin typeface="Calibri" panose="020F0502020204030204" pitchFamily="34" charset="0"/>
              </a:rPr>
              <a:t>: 2750 kg/m</a:t>
            </a:r>
            <a:r>
              <a:rPr lang="en-US" sz="1800" b="1" baseline="30000" dirty="0" smtClean="0">
                <a:latin typeface="Calibri" panose="020F0502020204030204" pitchFamily="34" charset="0"/>
              </a:rPr>
              <a:t>3</a:t>
            </a:r>
            <a:r>
              <a:rPr lang="en-US" sz="1800" b="1" dirty="0" smtClean="0">
                <a:latin typeface="Calibri" panose="020F0502020204030204" pitchFamily="34" charset="0"/>
              </a:rPr>
              <a:t/>
            </a:r>
            <a:br>
              <a:rPr lang="en-US" sz="1800" b="1" dirty="0" smtClean="0">
                <a:latin typeface="Calibri" panose="020F0502020204030204" pitchFamily="34" charset="0"/>
              </a:rPr>
            </a:br>
            <a:r>
              <a:rPr lang="en-US" sz="1800" b="1" dirty="0" smtClean="0">
                <a:latin typeface="Calibri" panose="020F0502020204030204" pitchFamily="34" charset="0"/>
              </a:rPr>
              <a:t>Basalt: 3000 </a:t>
            </a:r>
            <a:r>
              <a:rPr lang="en-US" sz="1800" b="1" dirty="0">
                <a:latin typeface="Calibri" panose="020F0502020204030204" pitchFamily="34" charset="0"/>
              </a:rPr>
              <a:t>kg/m</a:t>
            </a:r>
            <a:r>
              <a:rPr lang="en-US" sz="1800" b="1" baseline="30000" dirty="0">
                <a:latin typeface="Calibri" panose="020F0502020204030204" pitchFamily="34" charset="0"/>
              </a:rPr>
              <a:t>3</a:t>
            </a:r>
            <a:r>
              <a:rPr lang="en-US" sz="1800" b="1" dirty="0" smtClean="0">
                <a:latin typeface="Calibri" panose="020F0502020204030204" pitchFamily="34" charset="0"/>
              </a:rPr>
              <a:t/>
            </a:r>
            <a:br>
              <a:rPr lang="en-US" sz="1800" b="1" dirty="0" smtClean="0">
                <a:latin typeface="Calibri" panose="020F0502020204030204" pitchFamily="34" charset="0"/>
              </a:rPr>
            </a:br>
            <a:endParaRPr lang="en-US" sz="1800" b="1" baseline="300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64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323528" y="1130593"/>
            <a:ext cx="4032448" cy="2953325"/>
            <a:chOff x="250549" y="1058585"/>
            <a:chExt cx="2331759" cy="1600366"/>
          </a:xfrm>
        </p:grpSpPr>
        <p:sp>
          <p:nvSpPr>
            <p:cNvPr id="8" name="Rectangle 7"/>
            <p:cNvSpPr/>
            <p:nvPr/>
          </p:nvSpPr>
          <p:spPr>
            <a:xfrm>
              <a:off x="250549" y="2082887"/>
              <a:ext cx="2274843" cy="576064"/>
            </a:xfrm>
            <a:prstGeom prst="rect">
              <a:avLst/>
            </a:prstGeom>
            <a:solidFill>
              <a:srgbClr val="FFC000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50549" y="1066274"/>
              <a:ext cx="2274843" cy="1097611"/>
            </a:xfrm>
            <a:prstGeom prst="rect">
              <a:avLst/>
            </a:prstGeom>
            <a:solidFill>
              <a:srgbClr val="FFFF00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Trapezoid 40"/>
            <p:cNvSpPr/>
            <p:nvPr/>
          </p:nvSpPr>
          <p:spPr>
            <a:xfrm flipV="1">
              <a:off x="756541" y="1070012"/>
              <a:ext cx="1005618" cy="143446"/>
            </a:xfrm>
            <a:custGeom>
              <a:avLst/>
              <a:gdLst>
                <a:gd name="connsiteX0" fmla="*/ 0 w 903224"/>
                <a:gd name="connsiteY0" fmla="*/ 72008 h 72008"/>
                <a:gd name="connsiteX1" fmla="*/ 18002 w 903224"/>
                <a:gd name="connsiteY1" fmla="*/ 0 h 72008"/>
                <a:gd name="connsiteX2" fmla="*/ 885222 w 903224"/>
                <a:gd name="connsiteY2" fmla="*/ 0 h 72008"/>
                <a:gd name="connsiteX3" fmla="*/ 903224 w 903224"/>
                <a:gd name="connsiteY3" fmla="*/ 72008 h 72008"/>
                <a:gd name="connsiteX4" fmla="*/ 0 w 903224"/>
                <a:gd name="connsiteY4" fmla="*/ 72008 h 72008"/>
                <a:gd name="connsiteX0" fmla="*/ 0 w 903224"/>
                <a:gd name="connsiteY0" fmla="*/ 133920 h 133920"/>
                <a:gd name="connsiteX1" fmla="*/ 98965 w 903224"/>
                <a:gd name="connsiteY1" fmla="*/ 0 h 133920"/>
                <a:gd name="connsiteX2" fmla="*/ 885222 w 903224"/>
                <a:gd name="connsiteY2" fmla="*/ 61912 h 133920"/>
                <a:gd name="connsiteX3" fmla="*/ 903224 w 903224"/>
                <a:gd name="connsiteY3" fmla="*/ 133920 h 133920"/>
                <a:gd name="connsiteX4" fmla="*/ 0 w 903224"/>
                <a:gd name="connsiteY4" fmla="*/ 133920 h 133920"/>
                <a:gd name="connsiteX0" fmla="*/ 0 w 903224"/>
                <a:gd name="connsiteY0" fmla="*/ 138683 h 138683"/>
                <a:gd name="connsiteX1" fmla="*/ 98965 w 903224"/>
                <a:gd name="connsiteY1" fmla="*/ 4763 h 138683"/>
                <a:gd name="connsiteX2" fmla="*/ 897128 w 903224"/>
                <a:gd name="connsiteY2" fmla="*/ 0 h 138683"/>
                <a:gd name="connsiteX3" fmla="*/ 903224 w 903224"/>
                <a:gd name="connsiteY3" fmla="*/ 138683 h 138683"/>
                <a:gd name="connsiteX4" fmla="*/ 0 w 903224"/>
                <a:gd name="connsiteY4" fmla="*/ 138683 h 138683"/>
                <a:gd name="connsiteX0" fmla="*/ 0 w 1005618"/>
                <a:gd name="connsiteY0" fmla="*/ 138683 h 143446"/>
                <a:gd name="connsiteX1" fmla="*/ 98965 w 1005618"/>
                <a:gd name="connsiteY1" fmla="*/ 4763 h 143446"/>
                <a:gd name="connsiteX2" fmla="*/ 897128 w 1005618"/>
                <a:gd name="connsiteY2" fmla="*/ 0 h 143446"/>
                <a:gd name="connsiteX3" fmla="*/ 1005618 w 1005618"/>
                <a:gd name="connsiteY3" fmla="*/ 143446 h 143446"/>
                <a:gd name="connsiteX4" fmla="*/ 0 w 1005618"/>
                <a:gd name="connsiteY4" fmla="*/ 138683 h 143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5618" h="143446">
                  <a:moveTo>
                    <a:pt x="0" y="138683"/>
                  </a:moveTo>
                  <a:lnTo>
                    <a:pt x="98965" y="4763"/>
                  </a:lnTo>
                  <a:lnTo>
                    <a:pt x="897128" y="0"/>
                  </a:lnTo>
                  <a:lnTo>
                    <a:pt x="1005618" y="143446"/>
                  </a:lnTo>
                  <a:lnTo>
                    <a:pt x="0" y="138683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13" name="Straight Connector 12"/>
            <p:cNvCxnSpPr>
              <a:stCxn id="23" idx="1"/>
              <a:endCxn id="23" idx="4"/>
            </p:cNvCxnSpPr>
            <p:nvPr/>
          </p:nvCxnSpPr>
          <p:spPr>
            <a:xfrm>
              <a:off x="756541" y="1069169"/>
              <a:ext cx="996360" cy="19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372368" y="1071151"/>
              <a:ext cx="0" cy="1092734"/>
            </a:xfrm>
            <a:prstGeom prst="straightConnector1">
              <a:avLst/>
            </a:prstGeom>
            <a:ln w="28575">
              <a:solidFill>
                <a:schemeClr val="tx2"/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1254721" y="1754820"/>
              <a:ext cx="620" cy="409065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1027597" y="1058585"/>
              <a:ext cx="620" cy="160207"/>
            </a:xfrm>
            <a:prstGeom prst="straightConnector1">
              <a:avLst/>
            </a:prstGeom>
            <a:ln w="28575"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ight Arrow 18"/>
            <p:cNvSpPr/>
            <p:nvPr/>
          </p:nvSpPr>
          <p:spPr>
            <a:xfrm>
              <a:off x="1717877" y="1343898"/>
              <a:ext cx="396044" cy="320005"/>
            </a:xfrm>
            <a:prstGeom prst="rightArrow">
              <a:avLst/>
            </a:prstGeom>
            <a:solidFill>
              <a:srgbClr val="FFFFFF"/>
            </a:solidFill>
            <a:ln w="12700">
              <a:solidFill>
                <a:srgbClr val="00285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Right Arrow 19"/>
            <p:cNvSpPr/>
            <p:nvPr/>
          </p:nvSpPr>
          <p:spPr>
            <a:xfrm rot="10800000">
              <a:off x="616632" y="1343898"/>
              <a:ext cx="396044" cy="320005"/>
            </a:xfrm>
            <a:prstGeom prst="rightArrow">
              <a:avLst/>
            </a:prstGeom>
            <a:solidFill>
              <a:srgbClr val="FFFFFF"/>
            </a:solidFill>
            <a:ln w="12700">
              <a:solidFill>
                <a:srgbClr val="00285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Trapezoid 20"/>
            <p:cNvSpPr/>
            <p:nvPr/>
          </p:nvSpPr>
          <p:spPr>
            <a:xfrm>
              <a:off x="732408" y="1748765"/>
              <a:ext cx="1020494" cy="478138"/>
            </a:xfrm>
            <a:custGeom>
              <a:avLst/>
              <a:gdLst>
                <a:gd name="connsiteX0" fmla="*/ 0 w 1607654"/>
                <a:gd name="connsiteY0" fmla="*/ 882359 h 882359"/>
                <a:gd name="connsiteX1" fmla="*/ 220590 w 1607654"/>
                <a:gd name="connsiteY1" fmla="*/ 0 h 882359"/>
                <a:gd name="connsiteX2" fmla="*/ 1387064 w 1607654"/>
                <a:gd name="connsiteY2" fmla="*/ 0 h 882359"/>
                <a:gd name="connsiteX3" fmla="*/ 1607654 w 1607654"/>
                <a:gd name="connsiteY3" fmla="*/ 882359 h 882359"/>
                <a:gd name="connsiteX4" fmla="*/ 0 w 1607654"/>
                <a:gd name="connsiteY4" fmla="*/ 882359 h 882359"/>
                <a:gd name="connsiteX0" fmla="*/ 0 w 1607654"/>
                <a:gd name="connsiteY0" fmla="*/ 882359 h 882359"/>
                <a:gd name="connsiteX1" fmla="*/ 220590 w 1607654"/>
                <a:gd name="connsiteY1" fmla="*/ 0 h 882359"/>
                <a:gd name="connsiteX2" fmla="*/ 1444664 w 1607654"/>
                <a:gd name="connsiteY2" fmla="*/ 0 h 882359"/>
                <a:gd name="connsiteX3" fmla="*/ 1607654 w 1607654"/>
                <a:gd name="connsiteY3" fmla="*/ 882359 h 882359"/>
                <a:gd name="connsiteX4" fmla="*/ 0 w 1607654"/>
                <a:gd name="connsiteY4" fmla="*/ 882359 h 88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7654" h="882359">
                  <a:moveTo>
                    <a:pt x="0" y="882359"/>
                  </a:moveTo>
                  <a:lnTo>
                    <a:pt x="220590" y="0"/>
                  </a:lnTo>
                  <a:lnTo>
                    <a:pt x="1444664" y="0"/>
                  </a:lnTo>
                  <a:lnTo>
                    <a:pt x="1607654" y="882359"/>
                  </a:lnTo>
                  <a:lnTo>
                    <a:pt x="0" y="882359"/>
                  </a:lnTo>
                  <a:close/>
                </a:path>
              </a:pathLst>
            </a:custGeom>
            <a:solidFill>
              <a:srgbClr val="FFC000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250549" y="1066274"/>
              <a:ext cx="2331759" cy="1097611"/>
              <a:chOff x="921789" y="1627145"/>
              <a:chExt cx="2331759" cy="1097611"/>
            </a:xfrm>
          </p:grpSpPr>
          <p:sp>
            <p:nvSpPr>
              <p:cNvPr id="23" name="Freeform 22"/>
              <p:cNvSpPr/>
              <p:nvPr/>
            </p:nvSpPr>
            <p:spPr>
              <a:xfrm>
                <a:off x="921789" y="1627145"/>
                <a:ext cx="2331759" cy="152518"/>
              </a:xfrm>
              <a:custGeom>
                <a:avLst/>
                <a:gdLst>
                  <a:gd name="connsiteX0" fmla="*/ 0 w 511200"/>
                  <a:gd name="connsiteY0" fmla="*/ 29668 h 29668"/>
                  <a:gd name="connsiteX1" fmla="*/ 36000 w 511200"/>
                  <a:gd name="connsiteY1" fmla="*/ 22468 h 29668"/>
                  <a:gd name="connsiteX2" fmla="*/ 93600 w 511200"/>
                  <a:gd name="connsiteY2" fmla="*/ 8068 h 29668"/>
                  <a:gd name="connsiteX3" fmla="*/ 511200 w 511200"/>
                  <a:gd name="connsiteY3" fmla="*/ 868 h 29668"/>
                  <a:gd name="connsiteX0" fmla="*/ 10159 w 521359"/>
                  <a:gd name="connsiteY0" fmla="*/ 28800 h 28800"/>
                  <a:gd name="connsiteX1" fmla="*/ 46159 w 521359"/>
                  <a:gd name="connsiteY1" fmla="*/ 21600 h 28800"/>
                  <a:gd name="connsiteX2" fmla="*/ 521359 w 521359"/>
                  <a:gd name="connsiteY2" fmla="*/ 0 h 28800"/>
                  <a:gd name="connsiteX0" fmla="*/ 137902 w 2391502"/>
                  <a:gd name="connsiteY0" fmla="*/ 7200 h 7200"/>
                  <a:gd name="connsiteX1" fmla="*/ 173902 w 2391502"/>
                  <a:gd name="connsiteY1" fmla="*/ 0 h 7200"/>
                  <a:gd name="connsiteX2" fmla="*/ 2391502 w 2391502"/>
                  <a:gd name="connsiteY2" fmla="*/ 0 h 7200"/>
                  <a:gd name="connsiteX0" fmla="*/ 581 w 10064"/>
                  <a:gd name="connsiteY0" fmla="*/ 10740 h 10740"/>
                  <a:gd name="connsiteX1" fmla="*/ 731 w 10064"/>
                  <a:gd name="connsiteY1" fmla="*/ 740 h 10740"/>
                  <a:gd name="connsiteX2" fmla="*/ 10064 w 10064"/>
                  <a:gd name="connsiteY2" fmla="*/ 740 h 10740"/>
                  <a:gd name="connsiteX0" fmla="*/ 0 w 9333"/>
                  <a:gd name="connsiteY0" fmla="*/ 740 h 740"/>
                  <a:gd name="connsiteX1" fmla="*/ 9333 w 9333"/>
                  <a:gd name="connsiteY1" fmla="*/ 740 h 740"/>
                  <a:gd name="connsiteX0" fmla="*/ 0 w 10000"/>
                  <a:gd name="connsiteY0" fmla="*/ 135066 h 135066"/>
                  <a:gd name="connsiteX1" fmla="*/ 2000 w 10000"/>
                  <a:gd name="connsiteY1" fmla="*/ 0 h 135066"/>
                  <a:gd name="connsiteX2" fmla="*/ 10000 w 10000"/>
                  <a:gd name="connsiteY2" fmla="*/ 135066 h 135066"/>
                  <a:gd name="connsiteX0" fmla="*/ 0 w 10000"/>
                  <a:gd name="connsiteY0" fmla="*/ 5947 h 55985"/>
                  <a:gd name="connsiteX1" fmla="*/ 1968 w 10000"/>
                  <a:gd name="connsiteY1" fmla="*/ 5966 h 55985"/>
                  <a:gd name="connsiteX2" fmla="*/ 10000 w 10000"/>
                  <a:gd name="connsiteY2" fmla="*/ 5947 h 55985"/>
                  <a:gd name="connsiteX0" fmla="*/ 0 w 10000"/>
                  <a:gd name="connsiteY0" fmla="*/ 56 h 5943584"/>
                  <a:gd name="connsiteX1" fmla="*/ 2683 w 10000"/>
                  <a:gd name="connsiteY1" fmla="*/ 5942027 h 5943584"/>
                  <a:gd name="connsiteX2" fmla="*/ 10000 w 10000"/>
                  <a:gd name="connsiteY2" fmla="*/ 56 h 5943584"/>
                  <a:gd name="connsiteX0" fmla="*/ 0 w 10000"/>
                  <a:gd name="connsiteY0" fmla="*/ 1557 h 206135"/>
                  <a:gd name="connsiteX1" fmla="*/ 2139 w 10000"/>
                  <a:gd name="connsiteY1" fmla="*/ 180282 h 206135"/>
                  <a:gd name="connsiteX2" fmla="*/ 10000 w 10000"/>
                  <a:gd name="connsiteY2" fmla="*/ 1557 h 206135"/>
                  <a:gd name="connsiteX0" fmla="*/ 0 w 10000"/>
                  <a:gd name="connsiteY0" fmla="*/ 1557 h 980581"/>
                  <a:gd name="connsiteX1" fmla="*/ 2139 w 10000"/>
                  <a:gd name="connsiteY1" fmla="*/ 180282 h 980581"/>
                  <a:gd name="connsiteX2" fmla="*/ 10000 w 10000"/>
                  <a:gd name="connsiteY2" fmla="*/ 1557 h 980581"/>
                  <a:gd name="connsiteX0" fmla="*/ 0 w 10000"/>
                  <a:gd name="connsiteY0" fmla="*/ 1557 h 926716"/>
                  <a:gd name="connsiteX1" fmla="*/ 2139 w 10000"/>
                  <a:gd name="connsiteY1" fmla="*/ 180282 h 926716"/>
                  <a:gd name="connsiteX2" fmla="*/ 2773 w 10000"/>
                  <a:gd name="connsiteY2" fmla="*/ 925684 h 926716"/>
                  <a:gd name="connsiteX3" fmla="*/ 10000 w 10000"/>
                  <a:gd name="connsiteY3" fmla="*/ 1557 h 926716"/>
                  <a:gd name="connsiteX0" fmla="*/ 0 w 10000"/>
                  <a:gd name="connsiteY0" fmla="*/ 1557 h 2400336"/>
                  <a:gd name="connsiteX1" fmla="*/ 2139 w 10000"/>
                  <a:gd name="connsiteY1" fmla="*/ 180282 h 2400336"/>
                  <a:gd name="connsiteX2" fmla="*/ 2602 w 10000"/>
                  <a:gd name="connsiteY2" fmla="*/ 2400017 h 2400336"/>
                  <a:gd name="connsiteX3" fmla="*/ 10000 w 10000"/>
                  <a:gd name="connsiteY3" fmla="*/ 1557 h 2400336"/>
                  <a:gd name="connsiteX0" fmla="*/ 0 w 10000"/>
                  <a:gd name="connsiteY0" fmla="*/ 1557 h 2400017"/>
                  <a:gd name="connsiteX1" fmla="*/ 2139 w 10000"/>
                  <a:gd name="connsiteY1" fmla="*/ 180282 h 2400017"/>
                  <a:gd name="connsiteX2" fmla="*/ 2602 w 10000"/>
                  <a:gd name="connsiteY2" fmla="*/ 2400017 h 2400017"/>
                  <a:gd name="connsiteX3" fmla="*/ 10000 w 10000"/>
                  <a:gd name="connsiteY3" fmla="*/ 1557 h 2400017"/>
                  <a:gd name="connsiteX0" fmla="*/ 0 w 10000"/>
                  <a:gd name="connsiteY0" fmla="*/ 1557 h 2400017"/>
                  <a:gd name="connsiteX1" fmla="*/ 2139 w 10000"/>
                  <a:gd name="connsiteY1" fmla="*/ 180282 h 2400017"/>
                  <a:gd name="connsiteX2" fmla="*/ 2602 w 10000"/>
                  <a:gd name="connsiteY2" fmla="*/ 2400017 h 2400017"/>
                  <a:gd name="connsiteX3" fmla="*/ 10000 w 10000"/>
                  <a:gd name="connsiteY3" fmla="*/ 1557 h 2400017"/>
                  <a:gd name="connsiteX0" fmla="*/ 0 w 10128"/>
                  <a:gd name="connsiteY0" fmla="*/ 134034 h 2398460"/>
                  <a:gd name="connsiteX1" fmla="*/ 2267 w 10128"/>
                  <a:gd name="connsiteY1" fmla="*/ 178725 h 2398460"/>
                  <a:gd name="connsiteX2" fmla="*/ 2730 w 10128"/>
                  <a:gd name="connsiteY2" fmla="*/ 2398460 h 2398460"/>
                  <a:gd name="connsiteX3" fmla="*/ 10128 w 10128"/>
                  <a:gd name="connsiteY3" fmla="*/ 0 h 2398460"/>
                  <a:gd name="connsiteX0" fmla="*/ 0 w 10128"/>
                  <a:gd name="connsiteY0" fmla="*/ 134034 h 2398460"/>
                  <a:gd name="connsiteX1" fmla="*/ 2267 w 10128"/>
                  <a:gd name="connsiteY1" fmla="*/ 178725 h 2398460"/>
                  <a:gd name="connsiteX2" fmla="*/ 2730 w 10128"/>
                  <a:gd name="connsiteY2" fmla="*/ 2398460 h 2398460"/>
                  <a:gd name="connsiteX3" fmla="*/ 10128 w 10128"/>
                  <a:gd name="connsiteY3" fmla="*/ 0 h 2398460"/>
                  <a:gd name="connsiteX0" fmla="*/ 0 w 10128"/>
                  <a:gd name="connsiteY0" fmla="*/ 134034 h 2422888"/>
                  <a:gd name="connsiteX1" fmla="*/ 2267 w 10128"/>
                  <a:gd name="connsiteY1" fmla="*/ 178725 h 2422888"/>
                  <a:gd name="connsiteX2" fmla="*/ 2730 w 10128"/>
                  <a:gd name="connsiteY2" fmla="*/ 2398460 h 2422888"/>
                  <a:gd name="connsiteX3" fmla="*/ 6219 w 10128"/>
                  <a:gd name="connsiteY3" fmla="*/ 1281538 h 2422888"/>
                  <a:gd name="connsiteX4" fmla="*/ 10128 w 10128"/>
                  <a:gd name="connsiteY4" fmla="*/ 0 h 2422888"/>
                  <a:gd name="connsiteX0" fmla="*/ 0 w 10128"/>
                  <a:gd name="connsiteY0" fmla="*/ 134034 h 2597428"/>
                  <a:gd name="connsiteX1" fmla="*/ 2267 w 10128"/>
                  <a:gd name="connsiteY1" fmla="*/ 178725 h 2597428"/>
                  <a:gd name="connsiteX2" fmla="*/ 2730 w 10128"/>
                  <a:gd name="connsiteY2" fmla="*/ 2398460 h 2597428"/>
                  <a:gd name="connsiteX3" fmla="*/ 6251 w 10128"/>
                  <a:gd name="connsiteY3" fmla="*/ 2353770 h 2597428"/>
                  <a:gd name="connsiteX4" fmla="*/ 10128 w 10128"/>
                  <a:gd name="connsiteY4" fmla="*/ 0 h 2597428"/>
                  <a:gd name="connsiteX0" fmla="*/ 0 w 10128"/>
                  <a:gd name="connsiteY0" fmla="*/ 134034 h 2488216"/>
                  <a:gd name="connsiteX1" fmla="*/ 2267 w 10128"/>
                  <a:gd name="connsiteY1" fmla="*/ 178725 h 2488216"/>
                  <a:gd name="connsiteX2" fmla="*/ 2730 w 10128"/>
                  <a:gd name="connsiteY2" fmla="*/ 2398460 h 2488216"/>
                  <a:gd name="connsiteX3" fmla="*/ 6251 w 10128"/>
                  <a:gd name="connsiteY3" fmla="*/ 2353770 h 2488216"/>
                  <a:gd name="connsiteX4" fmla="*/ 10128 w 10128"/>
                  <a:gd name="connsiteY4" fmla="*/ 0 h 2488216"/>
                  <a:gd name="connsiteX0" fmla="*/ 0 w 10128"/>
                  <a:gd name="connsiteY0" fmla="*/ 134034 h 2488216"/>
                  <a:gd name="connsiteX1" fmla="*/ 2267 w 10128"/>
                  <a:gd name="connsiteY1" fmla="*/ 178725 h 2488216"/>
                  <a:gd name="connsiteX2" fmla="*/ 2730 w 10128"/>
                  <a:gd name="connsiteY2" fmla="*/ 2398460 h 2488216"/>
                  <a:gd name="connsiteX3" fmla="*/ 6251 w 10128"/>
                  <a:gd name="connsiteY3" fmla="*/ 2353770 h 2488216"/>
                  <a:gd name="connsiteX4" fmla="*/ 10128 w 10128"/>
                  <a:gd name="connsiteY4" fmla="*/ 0 h 2488216"/>
                  <a:gd name="connsiteX0" fmla="*/ 0 w 10128"/>
                  <a:gd name="connsiteY0" fmla="*/ 134034 h 2488216"/>
                  <a:gd name="connsiteX1" fmla="*/ 2267 w 10128"/>
                  <a:gd name="connsiteY1" fmla="*/ 178725 h 2488216"/>
                  <a:gd name="connsiteX2" fmla="*/ 2730 w 10128"/>
                  <a:gd name="connsiteY2" fmla="*/ 2398460 h 2488216"/>
                  <a:gd name="connsiteX3" fmla="*/ 6251 w 10128"/>
                  <a:gd name="connsiteY3" fmla="*/ 2353770 h 2488216"/>
                  <a:gd name="connsiteX4" fmla="*/ 6806 w 10128"/>
                  <a:gd name="connsiteY4" fmla="*/ 1460243 h 2488216"/>
                  <a:gd name="connsiteX5" fmla="*/ 10128 w 10128"/>
                  <a:gd name="connsiteY5" fmla="*/ 0 h 2488216"/>
                  <a:gd name="connsiteX0" fmla="*/ 0 w 10128"/>
                  <a:gd name="connsiteY0" fmla="*/ 134034 h 2488216"/>
                  <a:gd name="connsiteX1" fmla="*/ 2267 w 10128"/>
                  <a:gd name="connsiteY1" fmla="*/ 178725 h 2488216"/>
                  <a:gd name="connsiteX2" fmla="*/ 2730 w 10128"/>
                  <a:gd name="connsiteY2" fmla="*/ 2398460 h 2488216"/>
                  <a:gd name="connsiteX3" fmla="*/ 6251 w 10128"/>
                  <a:gd name="connsiteY3" fmla="*/ 2353770 h 2488216"/>
                  <a:gd name="connsiteX4" fmla="*/ 6731 w 10128"/>
                  <a:gd name="connsiteY4" fmla="*/ 209306 h 2488216"/>
                  <a:gd name="connsiteX5" fmla="*/ 10128 w 10128"/>
                  <a:gd name="connsiteY5" fmla="*/ 0 h 2488216"/>
                  <a:gd name="connsiteX0" fmla="*/ 0 w 10128"/>
                  <a:gd name="connsiteY0" fmla="*/ 134034 h 2488216"/>
                  <a:gd name="connsiteX1" fmla="*/ 2267 w 10128"/>
                  <a:gd name="connsiteY1" fmla="*/ 178725 h 2488216"/>
                  <a:gd name="connsiteX2" fmla="*/ 2730 w 10128"/>
                  <a:gd name="connsiteY2" fmla="*/ 2398460 h 2488216"/>
                  <a:gd name="connsiteX3" fmla="*/ 6251 w 10128"/>
                  <a:gd name="connsiteY3" fmla="*/ 2353770 h 2488216"/>
                  <a:gd name="connsiteX4" fmla="*/ 6731 w 10128"/>
                  <a:gd name="connsiteY4" fmla="*/ 209306 h 2488216"/>
                  <a:gd name="connsiteX5" fmla="*/ 10128 w 10128"/>
                  <a:gd name="connsiteY5" fmla="*/ 0 h 2488216"/>
                  <a:gd name="connsiteX0" fmla="*/ 0 w 10128"/>
                  <a:gd name="connsiteY0" fmla="*/ 134034 h 2488216"/>
                  <a:gd name="connsiteX1" fmla="*/ 2267 w 10128"/>
                  <a:gd name="connsiteY1" fmla="*/ 178725 h 2488216"/>
                  <a:gd name="connsiteX2" fmla="*/ 2730 w 10128"/>
                  <a:gd name="connsiteY2" fmla="*/ 2398460 h 2488216"/>
                  <a:gd name="connsiteX3" fmla="*/ 6251 w 10128"/>
                  <a:gd name="connsiteY3" fmla="*/ 2353770 h 2488216"/>
                  <a:gd name="connsiteX4" fmla="*/ 6731 w 10128"/>
                  <a:gd name="connsiteY4" fmla="*/ 209306 h 2488216"/>
                  <a:gd name="connsiteX5" fmla="*/ 10128 w 10128"/>
                  <a:gd name="connsiteY5" fmla="*/ 0 h 2488216"/>
                  <a:gd name="connsiteX0" fmla="*/ 0 w 10117"/>
                  <a:gd name="connsiteY0" fmla="*/ 68762 h 2422944"/>
                  <a:gd name="connsiteX1" fmla="*/ 2267 w 10117"/>
                  <a:gd name="connsiteY1" fmla="*/ 113453 h 2422944"/>
                  <a:gd name="connsiteX2" fmla="*/ 2730 w 10117"/>
                  <a:gd name="connsiteY2" fmla="*/ 2333188 h 2422944"/>
                  <a:gd name="connsiteX3" fmla="*/ 6251 w 10117"/>
                  <a:gd name="connsiteY3" fmla="*/ 2288498 h 2422944"/>
                  <a:gd name="connsiteX4" fmla="*/ 6731 w 10117"/>
                  <a:gd name="connsiteY4" fmla="*/ 144034 h 2422944"/>
                  <a:gd name="connsiteX5" fmla="*/ 10117 w 10117"/>
                  <a:gd name="connsiteY5" fmla="*/ 68762 h 2422944"/>
                  <a:gd name="connsiteX0" fmla="*/ 0 w 10117"/>
                  <a:gd name="connsiteY0" fmla="*/ 115666 h 2469848"/>
                  <a:gd name="connsiteX1" fmla="*/ 2267 w 10117"/>
                  <a:gd name="connsiteY1" fmla="*/ 160357 h 2469848"/>
                  <a:gd name="connsiteX2" fmla="*/ 2730 w 10117"/>
                  <a:gd name="connsiteY2" fmla="*/ 2380092 h 2469848"/>
                  <a:gd name="connsiteX3" fmla="*/ 6251 w 10117"/>
                  <a:gd name="connsiteY3" fmla="*/ 2335402 h 2469848"/>
                  <a:gd name="connsiteX4" fmla="*/ 6731 w 10117"/>
                  <a:gd name="connsiteY4" fmla="*/ 190938 h 2469848"/>
                  <a:gd name="connsiteX5" fmla="*/ 10117 w 10117"/>
                  <a:gd name="connsiteY5" fmla="*/ 115666 h 2469848"/>
                  <a:gd name="connsiteX0" fmla="*/ 0 w 10192"/>
                  <a:gd name="connsiteY0" fmla="*/ 102664 h 2456846"/>
                  <a:gd name="connsiteX1" fmla="*/ 2267 w 10192"/>
                  <a:gd name="connsiteY1" fmla="*/ 147355 h 2456846"/>
                  <a:gd name="connsiteX2" fmla="*/ 2730 w 10192"/>
                  <a:gd name="connsiteY2" fmla="*/ 2367090 h 2456846"/>
                  <a:gd name="connsiteX3" fmla="*/ 6251 w 10192"/>
                  <a:gd name="connsiteY3" fmla="*/ 2322400 h 2456846"/>
                  <a:gd name="connsiteX4" fmla="*/ 6731 w 10192"/>
                  <a:gd name="connsiteY4" fmla="*/ 177936 h 2456846"/>
                  <a:gd name="connsiteX5" fmla="*/ 10192 w 10192"/>
                  <a:gd name="connsiteY5" fmla="*/ 147336 h 2456846"/>
                  <a:gd name="connsiteX0" fmla="*/ 0 w 10192"/>
                  <a:gd name="connsiteY0" fmla="*/ 125178 h 2479360"/>
                  <a:gd name="connsiteX1" fmla="*/ 2267 w 10192"/>
                  <a:gd name="connsiteY1" fmla="*/ 169869 h 2479360"/>
                  <a:gd name="connsiteX2" fmla="*/ 2730 w 10192"/>
                  <a:gd name="connsiteY2" fmla="*/ 2389604 h 2479360"/>
                  <a:gd name="connsiteX3" fmla="*/ 6251 w 10192"/>
                  <a:gd name="connsiteY3" fmla="*/ 2344914 h 2479360"/>
                  <a:gd name="connsiteX4" fmla="*/ 6731 w 10192"/>
                  <a:gd name="connsiteY4" fmla="*/ 200450 h 2479360"/>
                  <a:gd name="connsiteX5" fmla="*/ 10192 w 10192"/>
                  <a:gd name="connsiteY5" fmla="*/ 169850 h 2479360"/>
                  <a:gd name="connsiteX0" fmla="*/ 0 w 10192"/>
                  <a:gd name="connsiteY0" fmla="*/ 0 h 2354182"/>
                  <a:gd name="connsiteX1" fmla="*/ 2267 w 10192"/>
                  <a:gd name="connsiteY1" fmla="*/ 44691 h 2354182"/>
                  <a:gd name="connsiteX2" fmla="*/ 2730 w 10192"/>
                  <a:gd name="connsiteY2" fmla="*/ 2264426 h 2354182"/>
                  <a:gd name="connsiteX3" fmla="*/ 6251 w 10192"/>
                  <a:gd name="connsiteY3" fmla="*/ 2219736 h 2354182"/>
                  <a:gd name="connsiteX4" fmla="*/ 6731 w 10192"/>
                  <a:gd name="connsiteY4" fmla="*/ 75272 h 2354182"/>
                  <a:gd name="connsiteX5" fmla="*/ 10192 w 10192"/>
                  <a:gd name="connsiteY5" fmla="*/ 44672 h 2354182"/>
                  <a:gd name="connsiteX0" fmla="*/ 0 w 10447"/>
                  <a:gd name="connsiteY0" fmla="*/ 0 h 2354182"/>
                  <a:gd name="connsiteX1" fmla="*/ 2267 w 10447"/>
                  <a:gd name="connsiteY1" fmla="*/ 44691 h 2354182"/>
                  <a:gd name="connsiteX2" fmla="*/ 2730 w 10447"/>
                  <a:gd name="connsiteY2" fmla="*/ 2264426 h 2354182"/>
                  <a:gd name="connsiteX3" fmla="*/ 6251 w 10447"/>
                  <a:gd name="connsiteY3" fmla="*/ 2219736 h 2354182"/>
                  <a:gd name="connsiteX4" fmla="*/ 6731 w 10447"/>
                  <a:gd name="connsiteY4" fmla="*/ 75272 h 2354182"/>
                  <a:gd name="connsiteX5" fmla="*/ 10192 w 10447"/>
                  <a:gd name="connsiteY5" fmla="*/ 44672 h 2354182"/>
                  <a:gd name="connsiteX6" fmla="*/ 10188 w 10447"/>
                  <a:gd name="connsiteY6" fmla="*/ 25160 h 2354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47" h="2354182">
                    <a:moveTo>
                      <a:pt x="0" y="0"/>
                    </a:moveTo>
                    <a:cubicBezTo>
                      <a:pt x="514" y="66829"/>
                      <a:pt x="1850" y="72830"/>
                      <a:pt x="2267" y="44691"/>
                    </a:cubicBezTo>
                    <a:cubicBezTo>
                      <a:pt x="2409" y="690149"/>
                      <a:pt x="2626" y="1758104"/>
                      <a:pt x="2730" y="2264426"/>
                    </a:cubicBezTo>
                    <a:cubicBezTo>
                      <a:pt x="3389" y="2448228"/>
                      <a:pt x="5647" y="2306734"/>
                      <a:pt x="6251" y="2219736"/>
                    </a:cubicBezTo>
                    <a:cubicBezTo>
                      <a:pt x="6386" y="1616622"/>
                      <a:pt x="6672" y="378198"/>
                      <a:pt x="6731" y="75272"/>
                    </a:cubicBezTo>
                    <a:cubicBezTo>
                      <a:pt x="7313" y="-4296"/>
                      <a:pt x="9083" y="-24672"/>
                      <a:pt x="10192" y="44672"/>
                    </a:cubicBezTo>
                    <a:cubicBezTo>
                      <a:pt x="10768" y="36320"/>
                      <a:pt x="10189" y="29225"/>
                      <a:pt x="10188" y="25160"/>
                    </a:cubicBezTo>
                  </a:path>
                </a:pathLst>
              </a:custGeom>
              <a:noFill/>
              <a:ln w="28575">
                <a:solidFill>
                  <a:srgbClr val="00285F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921789" y="2303583"/>
                <a:ext cx="2274843" cy="421173"/>
              </a:xfrm>
              <a:custGeom>
                <a:avLst/>
                <a:gdLst>
                  <a:gd name="connsiteX0" fmla="*/ 0 w 511200"/>
                  <a:gd name="connsiteY0" fmla="*/ 29668 h 29668"/>
                  <a:gd name="connsiteX1" fmla="*/ 36000 w 511200"/>
                  <a:gd name="connsiteY1" fmla="*/ 22468 h 29668"/>
                  <a:gd name="connsiteX2" fmla="*/ 93600 w 511200"/>
                  <a:gd name="connsiteY2" fmla="*/ 8068 h 29668"/>
                  <a:gd name="connsiteX3" fmla="*/ 511200 w 511200"/>
                  <a:gd name="connsiteY3" fmla="*/ 868 h 29668"/>
                  <a:gd name="connsiteX0" fmla="*/ 10159 w 521359"/>
                  <a:gd name="connsiteY0" fmla="*/ 28800 h 28800"/>
                  <a:gd name="connsiteX1" fmla="*/ 46159 w 521359"/>
                  <a:gd name="connsiteY1" fmla="*/ 21600 h 28800"/>
                  <a:gd name="connsiteX2" fmla="*/ 521359 w 521359"/>
                  <a:gd name="connsiteY2" fmla="*/ 0 h 28800"/>
                  <a:gd name="connsiteX0" fmla="*/ 137902 w 2391502"/>
                  <a:gd name="connsiteY0" fmla="*/ 7200 h 7200"/>
                  <a:gd name="connsiteX1" fmla="*/ 173902 w 2391502"/>
                  <a:gd name="connsiteY1" fmla="*/ 0 h 7200"/>
                  <a:gd name="connsiteX2" fmla="*/ 2391502 w 2391502"/>
                  <a:gd name="connsiteY2" fmla="*/ 0 h 7200"/>
                  <a:gd name="connsiteX0" fmla="*/ 581 w 10064"/>
                  <a:gd name="connsiteY0" fmla="*/ 10740 h 10740"/>
                  <a:gd name="connsiteX1" fmla="*/ 731 w 10064"/>
                  <a:gd name="connsiteY1" fmla="*/ 740 h 10740"/>
                  <a:gd name="connsiteX2" fmla="*/ 10064 w 10064"/>
                  <a:gd name="connsiteY2" fmla="*/ 740 h 10740"/>
                  <a:gd name="connsiteX0" fmla="*/ 0 w 9333"/>
                  <a:gd name="connsiteY0" fmla="*/ 740 h 740"/>
                  <a:gd name="connsiteX1" fmla="*/ 9333 w 9333"/>
                  <a:gd name="connsiteY1" fmla="*/ 740 h 740"/>
                  <a:gd name="connsiteX0" fmla="*/ 0 w 10000"/>
                  <a:gd name="connsiteY0" fmla="*/ 135066 h 135066"/>
                  <a:gd name="connsiteX1" fmla="*/ 2000 w 10000"/>
                  <a:gd name="connsiteY1" fmla="*/ 0 h 135066"/>
                  <a:gd name="connsiteX2" fmla="*/ 10000 w 10000"/>
                  <a:gd name="connsiteY2" fmla="*/ 135066 h 135066"/>
                  <a:gd name="connsiteX0" fmla="*/ 0 w 10000"/>
                  <a:gd name="connsiteY0" fmla="*/ 5947 h 55985"/>
                  <a:gd name="connsiteX1" fmla="*/ 1968 w 10000"/>
                  <a:gd name="connsiteY1" fmla="*/ 5966 h 55985"/>
                  <a:gd name="connsiteX2" fmla="*/ 10000 w 10000"/>
                  <a:gd name="connsiteY2" fmla="*/ 5947 h 55985"/>
                  <a:gd name="connsiteX0" fmla="*/ 0 w 10000"/>
                  <a:gd name="connsiteY0" fmla="*/ 56 h 5943584"/>
                  <a:gd name="connsiteX1" fmla="*/ 2683 w 10000"/>
                  <a:gd name="connsiteY1" fmla="*/ 5942027 h 5943584"/>
                  <a:gd name="connsiteX2" fmla="*/ 10000 w 10000"/>
                  <a:gd name="connsiteY2" fmla="*/ 56 h 5943584"/>
                  <a:gd name="connsiteX0" fmla="*/ 0 w 10000"/>
                  <a:gd name="connsiteY0" fmla="*/ 1557 h 206135"/>
                  <a:gd name="connsiteX1" fmla="*/ 2139 w 10000"/>
                  <a:gd name="connsiteY1" fmla="*/ 180282 h 206135"/>
                  <a:gd name="connsiteX2" fmla="*/ 10000 w 10000"/>
                  <a:gd name="connsiteY2" fmla="*/ 1557 h 206135"/>
                  <a:gd name="connsiteX0" fmla="*/ 0 w 10000"/>
                  <a:gd name="connsiteY0" fmla="*/ 1557 h 980581"/>
                  <a:gd name="connsiteX1" fmla="*/ 2139 w 10000"/>
                  <a:gd name="connsiteY1" fmla="*/ 180282 h 980581"/>
                  <a:gd name="connsiteX2" fmla="*/ 10000 w 10000"/>
                  <a:gd name="connsiteY2" fmla="*/ 1557 h 980581"/>
                  <a:gd name="connsiteX0" fmla="*/ 0 w 10000"/>
                  <a:gd name="connsiteY0" fmla="*/ 1557 h 926716"/>
                  <a:gd name="connsiteX1" fmla="*/ 2139 w 10000"/>
                  <a:gd name="connsiteY1" fmla="*/ 180282 h 926716"/>
                  <a:gd name="connsiteX2" fmla="*/ 2773 w 10000"/>
                  <a:gd name="connsiteY2" fmla="*/ 925684 h 926716"/>
                  <a:gd name="connsiteX3" fmla="*/ 10000 w 10000"/>
                  <a:gd name="connsiteY3" fmla="*/ 1557 h 926716"/>
                  <a:gd name="connsiteX0" fmla="*/ 0 w 10000"/>
                  <a:gd name="connsiteY0" fmla="*/ 1557 h 2400336"/>
                  <a:gd name="connsiteX1" fmla="*/ 2139 w 10000"/>
                  <a:gd name="connsiteY1" fmla="*/ 180282 h 2400336"/>
                  <a:gd name="connsiteX2" fmla="*/ 2602 w 10000"/>
                  <a:gd name="connsiteY2" fmla="*/ 2400017 h 2400336"/>
                  <a:gd name="connsiteX3" fmla="*/ 10000 w 10000"/>
                  <a:gd name="connsiteY3" fmla="*/ 1557 h 2400336"/>
                  <a:gd name="connsiteX0" fmla="*/ 0 w 10000"/>
                  <a:gd name="connsiteY0" fmla="*/ 1557 h 2400017"/>
                  <a:gd name="connsiteX1" fmla="*/ 2139 w 10000"/>
                  <a:gd name="connsiteY1" fmla="*/ 180282 h 2400017"/>
                  <a:gd name="connsiteX2" fmla="*/ 2602 w 10000"/>
                  <a:gd name="connsiteY2" fmla="*/ 2400017 h 2400017"/>
                  <a:gd name="connsiteX3" fmla="*/ 10000 w 10000"/>
                  <a:gd name="connsiteY3" fmla="*/ 1557 h 2400017"/>
                  <a:gd name="connsiteX0" fmla="*/ 0 w 10000"/>
                  <a:gd name="connsiteY0" fmla="*/ 1557 h 2400017"/>
                  <a:gd name="connsiteX1" fmla="*/ 2139 w 10000"/>
                  <a:gd name="connsiteY1" fmla="*/ 180282 h 2400017"/>
                  <a:gd name="connsiteX2" fmla="*/ 2602 w 10000"/>
                  <a:gd name="connsiteY2" fmla="*/ 2400017 h 2400017"/>
                  <a:gd name="connsiteX3" fmla="*/ 10000 w 10000"/>
                  <a:gd name="connsiteY3" fmla="*/ 1557 h 2400017"/>
                  <a:gd name="connsiteX0" fmla="*/ 0 w 10128"/>
                  <a:gd name="connsiteY0" fmla="*/ 134034 h 2398460"/>
                  <a:gd name="connsiteX1" fmla="*/ 2267 w 10128"/>
                  <a:gd name="connsiteY1" fmla="*/ 178725 h 2398460"/>
                  <a:gd name="connsiteX2" fmla="*/ 2730 w 10128"/>
                  <a:gd name="connsiteY2" fmla="*/ 2398460 h 2398460"/>
                  <a:gd name="connsiteX3" fmla="*/ 10128 w 10128"/>
                  <a:gd name="connsiteY3" fmla="*/ 0 h 2398460"/>
                  <a:gd name="connsiteX0" fmla="*/ 0 w 10128"/>
                  <a:gd name="connsiteY0" fmla="*/ 134034 h 2398460"/>
                  <a:gd name="connsiteX1" fmla="*/ 2267 w 10128"/>
                  <a:gd name="connsiteY1" fmla="*/ 178725 h 2398460"/>
                  <a:gd name="connsiteX2" fmla="*/ 2730 w 10128"/>
                  <a:gd name="connsiteY2" fmla="*/ 2398460 h 2398460"/>
                  <a:gd name="connsiteX3" fmla="*/ 10128 w 10128"/>
                  <a:gd name="connsiteY3" fmla="*/ 0 h 2398460"/>
                  <a:gd name="connsiteX0" fmla="*/ 0 w 10128"/>
                  <a:gd name="connsiteY0" fmla="*/ 134034 h 2422888"/>
                  <a:gd name="connsiteX1" fmla="*/ 2267 w 10128"/>
                  <a:gd name="connsiteY1" fmla="*/ 178725 h 2422888"/>
                  <a:gd name="connsiteX2" fmla="*/ 2730 w 10128"/>
                  <a:gd name="connsiteY2" fmla="*/ 2398460 h 2422888"/>
                  <a:gd name="connsiteX3" fmla="*/ 6219 w 10128"/>
                  <a:gd name="connsiteY3" fmla="*/ 1281538 h 2422888"/>
                  <a:gd name="connsiteX4" fmla="*/ 10128 w 10128"/>
                  <a:gd name="connsiteY4" fmla="*/ 0 h 2422888"/>
                  <a:gd name="connsiteX0" fmla="*/ 0 w 10128"/>
                  <a:gd name="connsiteY0" fmla="*/ 134034 h 2597428"/>
                  <a:gd name="connsiteX1" fmla="*/ 2267 w 10128"/>
                  <a:gd name="connsiteY1" fmla="*/ 178725 h 2597428"/>
                  <a:gd name="connsiteX2" fmla="*/ 2730 w 10128"/>
                  <a:gd name="connsiteY2" fmla="*/ 2398460 h 2597428"/>
                  <a:gd name="connsiteX3" fmla="*/ 6251 w 10128"/>
                  <a:gd name="connsiteY3" fmla="*/ 2353770 h 2597428"/>
                  <a:gd name="connsiteX4" fmla="*/ 10128 w 10128"/>
                  <a:gd name="connsiteY4" fmla="*/ 0 h 2597428"/>
                  <a:gd name="connsiteX0" fmla="*/ 0 w 10128"/>
                  <a:gd name="connsiteY0" fmla="*/ 134034 h 2488216"/>
                  <a:gd name="connsiteX1" fmla="*/ 2267 w 10128"/>
                  <a:gd name="connsiteY1" fmla="*/ 178725 h 2488216"/>
                  <a:gd name="connsiteX2" fmla="*/ 2730 w 10128"/>
                  <a:gd name="connsiteY2" fmla="*/ 2398460 h 2488216"/>
                  <a:gd name="connsiteX3" fmla="*/ 6251 w 10128"/>
                  <a:gd name="connsiteY3" fmla="*/ 2353770 h 2488216"/>
                  <a:gd name="connsiteX4" fmla="*/ 10128 w 10128"/>
                  <a:gd name="connsiteY4" fmla="*/ 0 h 2488216"/>
                  <a:gd name="connsiteX0" fmla="*/ 0 w 10128"/>
                  <a:gd name="connsiteY0" fmla="*/ 134034 h 2488216"/>
                  <a:gd name="connsiteX1" fmla="*/ 2267 w 10128"/>
                  <a:gd name="connsiteY1" fmla="*/ 178725 h 2488216"/>
                  <a:gd name="connsiteX2" fmla="*/ 2730 w 10128"/>
                  <a:gd name="connsiteY2" fmla="*/ 2398460 h 2488216"/>
                  <a:gd name="connsiteX3" fmla="*/ 6251 w 10128"/>
                  <a:gd name="connsiteY3" fmla="*/ 2353770 h 2488216"/>
                  <a:gd name="connsiteX4" fmla="*/ 10128 w 10128"/>
                  <a:gd name="connsiteY4" fmla="*/ 0 h 2488216"/>
                  <a:gd name="connsiteX0" fmla="*/ 0 w 10128"/>
                  <a:gd name="connsiteY0" fmla="*/ 134034 h 2488216"/>
                  <a:gd name="connsiteX1" fmla="*/ 2267 w 10128"/>
                  <a:gd name="connsiteY1" fmla="*/ 178725 h 2488216"/>
                  <a:gd name="connsiteX2" fmla="*/ 2730 w 10128"/>
                  <a:gd name="connsiteY2" fmla="*/ 2398460 h 2488216"/>
                  <a:gd name="connsiteX3" fmla="*/ 6251 w 10128"/>
                  <a:gd name="connsiteY3" fmla="*/ 2353770 h 2488216"/>
                  <a:gd name="connsiteX4" fmla="*/ 6806 w 10128"/>
                  <a:gd name="connsiteY4" fmla="*/ 1460243 h 2488216"/>
                  <a:gd name="connsiteX5" fmla="*/ 10128 w 10128"/>
                  <a:gd name="connsiteY5" fmla="*/ 0 h 2488216"/>
                  <a:gd name="connsiteX0" fmla="*/ 0 w 10128"/>
                  <a:gd name="connsiteY0" fmla="*/ 134034 h 2488216"/>
                  <a:gd name="connsiteX1" fmla="*/ 2267 w 10128"/>
                  <a:gd name="connsiteY1" fmla="*/ 178725 h 2488216"/>
                  <a:gd name="connsiteX2" fmla="*/ 2730 w 10128"/>
                  <a:gd name="connsiteY2" fmla="*/ 2398460 h 2488216"/>
                  <a:gd name="connsiteX3" fmla="*/ 6251 w 10128"/>
                  <a:gd name="connsiteY3" fmla="*/ 2353770 h 2488216"/>
                  <a:gd name="connsiteX4" fmla="*/ 6731 w 10128"/>
                  <a:gd name="connsiteY4" fmla="*/ 209306 h 2488216"/>
                  <a:gd name="connsiteX5" fmla="*/ 10128 w 10128"/>
                  <a:gd name="connsiteY5" fmla="*/ 0 h 2488216"/>
                  <a:gd name="connsiteX0" fmla="*/ 0 w 10128"/>
                  <a:gd name="connsiteY0" fmla="*/ 134034 h 2488216"/>
                  <a:gd name="connsiteX1" fmla="*/ 2267 w 10128"/>
                  <a:gd name="connsiteY1" fmla="*/ 178725 h 2488216"/>
                  <a:gd name="connsiteX2" fmla="*/ 2730 w 10128"/>
                  <a:gd name="connsiteY2" fmla="*/ 2398460 h 2488216"/>
                  <a:gd name="connsiteX3" fmla="*/ 6251 w 10128"/>
                  <a:gd name="connsiteY3" fmla="*/ 2353770 h 2488216"/>
                  <a:gd name="connsiteX4" fmla="*/ 6731 w 10128"/>
                  <a:gd name="connsiteY4" fmla="*/ 209306 h 2488216"/>
                  <a:gd name="connsiteX5" fmla="*/ 10128 w 10128"/>
                  <a:gd name="connsiteY5" fmla="*/ 0 h 2488216"/>
                  <a:gd name="connsiteX0" fmla="*/ 0 w 10128"/>
                  <a:gd name="connsiteY0" fmla="*/ 134034 h 2488216"/>
                  <a:gd name="connsiteX1" fmla="*/ 2267 w 10128"/>
                  <a:gd name="connsiteY1" fmla="*/ 178725 h 2488216"/>
                  <a:gd name="connsiteX2" fmla="*/ 2730 w 10128"/>
                  <a:gd name="connsiteY2" fmla="*/ 2398460 h 2488216"/>
                  <a:gd name="connsiteX3" fmla="*/ 6251 w 10128"/>
                  <a:gd name="connsiteY3" fmla="*/ 2353770 h 2488216"/>
                  <a:gd name="connsiteX4" fmla="*/ 6731 w 10128"/>
                  <a:gd name="connsiteY4" fmla="*/ 209306 h 2488216"/>
                  <a:gd name="connsiteX5" fmla="*/ 10128 w 10128"/>
                  <a:gd name="connsiteY5" fmla="*/ 0 h 2488216"/>
                  <a:gd name="connsiteX0" fmla="*/ 0 w 10117"/>
                  <a:gd name="connsiteY0" fmla="*/ 68762 h 2422944"/>
                  <a:gd name="connsiteX1" fmla="*/ 2267 w 10117"/>
                  <a:gd name="connsiteY1" fmla="*/ 113453 h 2422944"/>
                  <a:gd name="connsiteX2" fmla="*/ 2730 w 10117"/>
                  <a:gd name="connsiteY2" fmla="*/ 2333188 h 2422944"/>
                  <a:gd name="connsiteX3" fmla="*/ 6251 w 10117"/>
                  <a:gd name="connsiteY3" fmla="*/ 2288498 h 2422944"/>
                  <a:gd name="connsiteX4" fmla="*/ 6731 w 10117"/>
                  <a:gd name="connsiteY4" fmla="*/ 144034 h 2422944"/>
                  <a:gd name="connsiteX5" fmla="*/ 10117 w 10117"/>
                  <a:gd name="connsiteY5" fmla="*/ 68762 h 2422944"/>
                  <a:gd name="connsiteX0" fmla="*/ 0 w 10117"/>
                  <a:gd name="connsiteY0" fmla="*/ 115666 h 2469848"/>
                  <a:gd name="connsiteX1" fmla="*/ 2267 w 10117"/>
                  <a:gd name="connsiteY1" fmla="*/ 160357 h 2469848"/>
                  <a:gd name="connsiteX2" fmla="*/ 2730 w 10117"/>
                  <a:gd name="connsiteY2" fmla="*/ 2380092 h 2469848"/>
                  <a:gd name="connsiteX3" fmla="*/ 6251 w 10117"/>
                  <a:gd name="connsiteY3" fmla="*/ 2335402 h 2469848"/>
                  <a:gd name="connsiteX4" fmla="*/ 6731 w 10117"/>
                  <a:gd name="connsiteY4" fmla="*/ 190938 h 2469848"/>
                  <a:gd name="connsiteX5" fmla="*/ 10117 w 10117"/>
                  <a:gd name="connsiteY5" fmla="*/ 115666 h 2469848"/>
                  <a:gd name="connsiteX0" fmla="*/ 0 w 10192"/>
                  <a:gd name="connsiteY0" fmla="*/ 102664 h 2456846"/>
                  <a:gd name="connsiteX1" fmla="*/ 2267 w 10192"/>
                  <a:gd name="connsiteY1" fmla="*/ 147355 h 2456846"/>
                  <a:gd name="connsiteX2" fmla="*/ 2730 w 10192"/>
                  <a:gd name="connsiteY2" fmla="*/ 2367090 h 2456846"/>
                  <a:gd name="connsiteX3" fmla="*/ 6251 w 10192"/>
                  <a:gd name="connsiteY3" fmla="*/ 2322400 h 2456846"/>
                  <a:gd name="connsiteX4" fmla="*/ 6731 w 10192"/>
                  <a:gd name="connsiteY4" fmla="*/ 177936 h 2456846"/>
                  <a:gd name="connsiteX5" fmla="*/ 10192 w 10192"/>
                  <a:gd name="connsiteY5" fmla="*/ 147336 h 2456846"/>
                  <a:gd name="connsiteX0" fmla="*/ 0 w 10192"/>
                  <a:gd name="connsiteY0" fmla="*/ 125178 h 2479360"/>
                  <a:gd name="connsiteX1" fmla="*/ 2267 w 10192"/>
                  <a:gd name="connsiteY1" fmla="*/ 169869 h 2479360"/>
                  <a:gd name="connsiteX2" fmla="*/ 2730 w 10192"/>
                  <a:gd name="connsiteY2" fmla="*/ 2389604 h 2479360"/>
                  <a:gd name="connsiteX3" fmla="*/ 6251 w 10192"/>
                  <a:gd name="connsiteY3" fmla="*/ 2344914 h 2479360"/>
                  <a:gd name="connsiteX4" fmla="*/ 6731 w 10192"/>
                  <a:gd name="connsiteY4" fmla="*/ 200450 h 2479360"/>
                  <a:gd name="connsiteX5" fmla="*/ 10192 w 10192"/>
                  <a:gd name="connsiteY5" fmla="*/ 169850 h 2479360"/>
                  <a:gd name="connsiteX0" fmla="*/ 0 w 10192"/>
                  <a:gd name="connsiteY0" fmla="*/ 0 h 2354182"/>
                  <a:gd name="connsiteX1" fmla="*/ 2267 w 10192"/>
                  <a:gd name="connsiteY1" fmla="*/ 44691 h 2354182"/>
                  <a:gd name="connsiteX2" fmla="*/ 2730 w 10192"/>
                  <a:gd name="connsiteY2" fmla="*/ 2264426 h 2354182"/>
                  <a:gd name="connsiteX3" fmla="*/ 6251 w 10192"/>
                  <a:gd name="connsiteY3" fmla="*/ 2219736 h 2354182"/>
                  <a:gd name="connsiteX4" fmla="*/ 6731 w 10192"/>
                  <a:gd name="connsiteY4" fmla="*/ 75272 h 2354182"/>
                  <a:gd name="connsiteX5" fmla="*/ 10192 w 10192"/>
                  <a:gd name="connsiteY5" fmla="*/ 44672 h 2354182"/>
                  <a:gd name="connsiteX0" fmla="*/ 0 w 10192"/>
                  <a:gd name="connsiteY0" fmla="*/ 4459247 h 6679837"/>
                  <a:gd name="connsiteX1" fmla="*/ 2267 w 10192"/>
                  <a:gd name="connsiteY1" fmla="*/ 4503938 h 6679837"/>
                  <a:gd name="connsiteX2" fmla="*/ 2719 w 10192"/>
                  <a:gd name="connsiteY2" fmla="*/ 32305 h 6679837"/>
                  <a:gd name="connsiteX3" fmla="*/ 6251 w 10192"/>
                  <a:gd name="connsiteY3" fmla="*/ 6678983 h 6679837"/>
                  <a:gd name="connsiteX4" fmla="*/ 6731 w 10192"/>
                  <a:gd name="connsiteY4" fmla="*/ 4534519 h 6679837"/>
                  <a:gd name="connsiteX5" fmla="*/ 10192 w 10192"/>
                  <a:gd name="connsiteY5" fmla="*/ 4503919 h 6679837"/>
                  <a:gd name="connsiteX0" fmla="*/ 0 w 10192"/>
                  <a:gd name="connsiteY0" fmla="*/ 4518258 h 4614626"/>
                  <a:gd name="connsiteX1" fmla="*/ 2267 w 10192"/>
                  <a:gd name="connsiteY1" fmla="*/ 4562949 h 4614626"/>
                  <a:gd name="connsiteX2" fmla="*/ 2719 w 10192"/>
                  <a:gd name="connsiteY2" fmla="*/ 91316 h 4614626"/>
                  <a:gd name="connsiteX3" fmla="*/ 6208 w 10192"/>
                  <a:gd name="connsiteY3" fmla="*/ 46628 h 4614626"/>
                  <a:gd name="connsiteX4" fmla="*/ 6731 w 10192"/>
                  <a:gd name="connsiteY4" fmla="*/ 4593530 h 4614626"/>
                  <a:gd name="connsiteX5" fmla="*/ 10192 w 10192"/>
                  <a:gd name="connsiteY5" fmla="*/ 4562930 h 4614626"/>
                  <a:gd name="connsiteX0" fmla="*/ 0 w 10192"/>
                  <a:gd name="connsiteY0" fmla="*/ 4518258 h 4614626"/>
                  <a:gd name="connsiteX1" fmla="*/ 2267 w 10192"/>
                  <a:gd name="connsiteY1" fmla="*/ 4562949 h 4614626"/>
                  <a:gd name="connsiteX2" fmla="*/ 2719 w 10192"/>
                  <a:gd name="connsiteY2" fmla="*/ 91316 h 4614626"/>
                  <a:gd name="connsiteX3" fmla="*/ 6208 w 10192"/>
                  <a:gd name="connsiteY3" fmla="*/ 46628 h 4614626"/>
                  <a:gd name="connsiteX4" fmla="*/ 6731 w 10192"/>
                  <a:gd name="connsiteY4" fmla="*/ 4593530 h 4614626"/>
                  <a:gd name="connsiteX5" fmla="*/ 10192 w 10192"/>
                  <a:gd name="connsiteY5" fmla="*/ 4562930 h 4614626"/>
                  <a:gd name="connsiteX0" fmla="*/ 0 w 10192"/>
                  <a:gd name="connsiteY0" fmla="*/ 4471630 h 4567998"/>
                  <a:gd name="connsiteX1" fmla="*/ 2267 w 10192"/>
                  <a:gd name="connsiteY1" fmla="*/ 4516321 h 4567998"/>
                  <a:gd name="connsiteX2" fmla="*/ 2719 w 10192"/>
                  <a:gd name="connsiteY2" fmla="*/ 44688 h 4567998"/>
                  <a:gd name="connsiteX3" fmla="*/ 6208 w 10192"/>
                  <a:gd name="connsiteY3" fmla="*/ 0 h 4567998"/>
                  <a:gd name="connsiteX4" fmla="*/ 6731 w 10192"/>
                  <a:gd name="connsiteY4" fmla="*/ 4546902 h 4567998"/>
                  <a:gd name="connsiteX5" fmla="*/ 10192 w 10192"/>
                  <a:gd name="connsiteY5" fmla="*/ 4516302 h 4567998"/>
                  <a:gd name="connsiteX0" fmla="*/ 0 w 10192"/>
                  <a:gd name="connsiteY0" fmla="*/ 4471630 h 4569539"/>
                  <a:gd name="connsiteX1" fmla="*/ 2267 w 10192"/>
                  <a:gd name="connsiteY1" fmla="*/ 4516321 h 4569539"/>
                  <a:gd name="connsiteX2" fmla="*/ 2698 w 10192"/>
                  <a:gd name="connsiteY2" fmla="*/ 219454 h 4569539"/>
                  <a:gd name="connsiteX3" fmla="*/ 6208 w 10192"/>
                  <a:gd name="connsiteY3" fmla="*/ 0 h 4569539"/>
                  <a:gd name="connsiteX4" fmla="*/ 6731 w 10192"/>
                  <a:gd name="connsiteY4" fmla="*/ 4546902 h 4569539"/>
                  <a:gd name="connsiteX5" fmla="*/ 10192 w 10192"/>
                  <a:gd name="connsiteY5" fmla="*/ 4516302 h 4569539"/>
                  <a:gd name="connsiteX0" fmla="*/ 0 w 10192"/>
                  <a:gd name="connsiteY0" fmla="*/ 4471630 h 4601529"/>
                  <a:gd name="connsiteX1" fmla="*/ 2267 w 10192"/>
                  <a:gd name="connsiteY1" fmla="*/ 4516321 h 4601529"/>
                  <a:gd name="connsiteX2" fmla="*/ 2698 w 10192"/>
                  <a:gd name="connsiteY2" fmla="*/ 219454 h 4601529"/>
                  <a:gd name="connsiteX3" fmla="*/ 6208 w 10192"/>
                  <a:gd name="connsiteY3" fmla="*/ 0 h 4601529"/>
                  <a:gd name="connsiteX4" fmla="*/ 6731 w 10192"/>
                  <a:gd name="connsiteY4" fmla="*/ 4546902 h 4601529"/>
                  <a:gd name="connsiteX5" fmla="*/ 10192 w 10192"/>
                  <a:gd name="connsiteY5" fmla="*/ 4516302 h 4601529"/>
                  <a:gd name="connsiteX0" fmla="*/ 0 w 10192"/>
                  <a:gd name="connsiteY0" fmla="*/ 4471630 h 4564558"/>
                  <a:gd name="connsiteX1" fmla="*/ 2267 w 10192"/>
                  <a:gd name="connsiteY1" fmla="*/ 4516321 h 4564558"/>
                  <a:gd name="connsiteX2" fmla="*/ 2698 w 10192"/>
                  <a:gd name="connsiteY2" fmla="*/ 219454 h 4564558"/>
                  <a:gd name="connsiteX3" fmla="*/ 6208 w 10192"/>
                  <a:gd name="connsiteY3" fmla="*/ 0 h 4564558"/>
                  <a:gd name="connsiteX4" fmla="*/ 6731 w 10192"/>
                  <a:gd name="connsiteY4" fmla="*/ 4546902 h 4564558"/>
                  <a:gd name="connsiteX5" fmla="*/ 10192 w 10192"/>
                  <a:gd name="connsiteY5" fmla="*/ 4516302 h 4564558"/>
                  <a:gd name="connsiteX0" fmla="*/ 0 w 10192"/>
                  <a:gd name="connsiteY0" fmla="*/ 4471630 h 4564558"/>
                  <a:gd name="connsiteX1" fmla="*/ 2267 w 10192"/>
                  <a:gd name="connsiteY1" fmla="*/ 4516321 h 4564558"/>
                  <a:gd name="connsiteX2" fmla="*/ 2698 w 10192"/>
                  <a:gd name="connsiteY2" fmla="*/ 219454 h 4564558"/>
                  <a:gd name="connsiteX3" fmla="*/ 6208 w 10192"/>
                  <a:gd name="connsiteY3" fmla="*/ 0 h 4564558"/>
                  <a:gd name="connsiteX4" fmla="*/ 6731 w 10192"/>
                  <a:gd name="connsiteY4" fmla="*/ 4546902 h 4564558"/>
                  <a:gd name="connsiteX5" fmla="*/ 10192 w 10192"/>
                  <a:gd name="connsiteY5" fmla="*/ 4516302 h 4564558"/>
                  <a:gd name="connsiteX0" fmla="*/ 0 w 10192"/>
                  <a:gd name="connsiteY0" fmla="*/ 4321818 h 4415449"/>
                  <a:gd name="connsiteX1" fmla="*/ 2267 w 10192"/>
                  <a:gd name="connsiteY1" fmla="*/ 4366509 h 4415449"/>
                  <a:gd name="connsiteX2" fmla="*/ 2698 w 10192"/>
                  <a:gd name="connsiteY2" fmla="*/ 69642 h 4415449"/>
                  <a:gd name="connsiteX3" fmla="*/ 6261 w 10192"/>
                  <a:gd name="connsiteY3" fmla="*/ 0 h 4415449"/>
                  <a:gd name="connsiteX4" fmla="*/ 6731 w 10192"/>
                  <a:gd name="connsiteY4" fmla="*/ 4397090 h 4415449"/>
                  <a:gd name="connsiteX5" fmla="*/ 10192 w 10192"/>
                  <a:gd name="connsiteY5" fmla="*/ 4366490 h 4415449"/>
                  <a:gd name="connsiteX0" fmla="*/ 0 w 10192"/>
                  <a:gd name="connsiteY0" fmla="*/ 4321818 h 4416068"/>
                  <a:gd name="connsiteX1" fmla="*/ 2267 w 10192"/>
                  <a:gd name="connsiteY1" fmla="*/ 4366509 h 4416068"/>
                  <a:gd name="connsiteX2" fmla="*/ 2698 w 10192"/>
                  <a:gd name="connsiteY2" fmla="*/ 69642 h 4416068"/>
                  <a:gd name="connsiteX3" fmla="*/ 6261 w 10192"/>
                  <a:gd name="connsiteY3" fmla="*/ 0 h 4416068"/>
                  <a:gd name="connsiteX4" fmla="*/ 6731 w 10192"/>
                  <a:gd name="connsiteY4" fmla="*/ 4397090 h 4416068"/>
                  <a:gd name="connsiteX5" fmla="*/ 10192 w 10192"/>
                  <a:gd name="connsiteY5" fmla="*/ 4366490 h 4416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92" h="4416068">
                    <a:moveTo>
                      <a:pt x="0" y="4321818"/>
                    </a:moveTo>
                    <a:cubicBezTo>
                      <a:pt x="514" y="4388647"/>
                      <a:pt x="1850" y="4394648"/>
                      <a:pt x="2267" y="4366509"/>
                    </a:cubicBezTo>
                    <a:cubicBezTo>
                      <a:pt x="2398" y="3264230"/>
                      <a:pt x="2594" y="1835386"/>
                      <a:pt x="2698" y="69642"/>
                    </a:cubicBezTo>
                    <a:cubicBezTo>
                      <a:pt x="3517" y="53705"/>
                      <a:pt x="5614" y="37065"/>
                      <a:pt x="6261" y="0"/>
                    </a:cubicBezTo>
                    <a:cubicBezTo>
                      <a:pt x="6374" y="1294435"/>
                      <a:pt x="6672" y="4700016"/>
                      <a:pt x="6731" y="4397090"/>
                    </a:cubicBezTo>
                    <a:cubicBezTo>
                      <a:pt x="7313" y="4317522"/>
                      <a:pt x="9083" y="4297146"/>
                      <a:pt x="10192" y="4366490"/>
                    </a:cubicBezTo>
                  </a:path>
                </a:pathLst>
              </a:custGeom>
              <a:noFill/>
              <a:ln w="28575">
                <a:solidFill>
                  <a:srgbClr val="00285F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cxnSp>
          <p:nvCxnSpPr>
            <p:cNvPr id="26" name="Straight Arrow Connector 25"/>
            <p:cNvCxnSpPr/>
            <p:nvPr/>
          </p:nvCxnSpPr>
          <p:spPr>
            <a:xfrm>
              <a:off x="1027597" y="1742712"/>
              <a:ext cx="0" cy="441137"/>
            </a:xfrm>
            <a:prstGeom prst="straightConnector1">
              <a:avLst/>
            </a:prstGeom>
            <a:ln w="28575"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LoKale</a:t>
            </a:r>
            <a:r>
              <a:rPr lang="en-US" dirty="0" smtClean="0"/>
              <a:t> </a:t>
            </a:r>
            <a:r>
              <a:rPr lang="en-US" dirty="0" err="1" smtClean="0"/>
              <a:t>Isostasie</a:t>
            </a:r>
            <a:r>
              <a:rPr lang="en-US" dirty="0" smtClean="0"/>
              <a:t> Rift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716016" y="965948"/>
            <a:ext cx="3958805" cy="105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None/>
            </a:pPr>
            <a:r>
              <a:rPr lang="nl-NL" altLang="en-US" sz="2000" dirty="0" smtClean="0">
                <a:latin typeface="Calibri" panose="020F0502020204030204" pitchFamily="34" charset="0"/>
              </a:rPr>
              <a:t>Aan oppervlak: water (lichter) neemt plaats korst in. </a:t>
            </a:r>
          </a:p>
          <a:p>
            <a:pPr eaLnBrk="1" hangingPunct="1">
              <a:buFontTx/>
              <a:buNone/>
            </a:pPr>
            <a:r>
              <a:rPr lang="nl-NL" altLang="en-US" sz="2000" dirty="0" smtClean="0">
                <a:latin typeface="Calibri" panose="020F0502020204030204" pitchFamily="34" charset="0"/>
              </a:rPr>
              <a:t>Dus om te compenseren in diepte in plaats van korst, mantel (zwaarder)</a:t>
            </a:r>
          </a:p>
          <a:p>
            <a:pPr eaLnBrk="1" hangingPunct="1">
              <a:buFontTx/>
              <a:buNone/>
            </a:pPr>
            <a:endParaRPr lang="nl-NL" altLang="en-US" sz="2000" dirty="0" smtClean="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nl-NL" altLang="en-US" sz="2000" b="1" dirty="0" smtClean="0">
                <a:latin typeface="Calibri" panose="020F0502020204030204" pitchFamily="34" charset="0"/>
              </a:rPr>
              <a:t>Opdracht: </a:t>
            </a:r>
            <a:r>
              <a:rPr lang="nl-NL" altLang="en-US" sz="2000" b="1" dirty="0" err="1" smtClean="0">
                <a:latin typeface="Calibri" panose="020F0502020204030204" pitchFamily="34" charset="0"/>
              </a:rPr>
              <a:t>rift</a:t>
            </a:r>
            <a:r>
              <a:rPr lang="nl-NL" altLang="en-US" sz="2000" b="1" dirty="0" smtClean="0">
                <a:latin typeface="Calibri" panose="020F0502020204030204" pitchFamily="34" charset="0"/>
              </a:rPr>
              <a:t> van 2 kilometer diep, gevuld met water. Hoeveel komt mantel omhoog?</a:t>
            </a:r>
            <a:endParaRPr lang="en-GB" altLang="en-US" sz="2000" b="1" dirty="0" smtClean="0"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5139" y="2551413"/>
            <a:ext cx="660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Calibri" panose="020F0502020204030204" pitchFamily="34" charset="0"/>
              </a:rPr>
              <a:t>korst</a:t>
            </a:r>
            <a:endParaRPr lang="nl-NL" b="1" dirty="0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47067" y="3367716"/>
            <a:ext cx="856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</a:rPr>
              <a:t>mantel</a:t>
            </a:r>
            <a:endParaRPr lang="nl-NL" b="1" dirty="0"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3414" y="1416396"/>
            <a:ext cx="874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latin typeface="Calibri" panose="020F0502020204030204" pitchFamily="34" charset="0"/>
              </a:rPr>
              <a:t>Dikte</a:t>
            </a:r>
            <a:r>
              <a:rPr lang="en-US" sz="1200" b="1" dirty="0" smtClean="0">
                <a:latin typeface="Calibri" panose="020F0502020204030204" pitchFamily="34" charset="0"/>
              </a:rPr>
              <a:t> </a:t>
            </a:r>
            <a:r>
              <a:rPr lang="en-US" sz="1200" b="1" dirty="0" err="1" smtClean="0">
                <a:latin typeface="Calibri" panose="020F0502020204030204" pitchFamily="34" charset="0"/>
              </a:rPr>
              <a:t>korst</a:t>
            </a:r>
            <a:endParaRPr lang="en-US" sz="1200" b="1" dirty="0" smtClean="0">
              <a:latin typeface="Calibri" panose="020F0502020204030204" pitchFamily="34" charset="0"/>
            </a:endParaRPr>
          </a:p>
          <a:p>
            <a:r>
              <a:rPr lang="en-US" sz="1200" b="1" dirty="0" smtClean="0">
                <a:latin typeface="Calibri" panose="020F0502020204030204" pitchFamily="34" charset="0"/>
              </a:rPr>
              <a:t>(Tc)</a:t>
            </a:r>
            <a:endParaRPr lang="nl-NL" sz="1200" b="1" dirty="0"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41519" y="1146086"/>
            <a:ext cx="12176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latin typeface="Calibri" panose="020F0502020204030204" pitchFamily="34" charset="0"/>
              </a:rPr>
              <a:t>Diepte</a:t>
            </a:r>
            <a:r>
              <a:rPr lang="en-US" sz="1200" b="1" dirty="0" smtClean="0">
                <a:latin typeface="Calibri" panose="020F0502020204030204" pitchFamily="34" charset="0"/>
              </a:rPr>
              <a:t> water (y)</a:t>
            </a:r>
            <a:endParaRPr lang="nl-NL" sz="1200" b="1" dirty="0">
              <a:latin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99427" y="2614600"/>
            <a:ext cx="906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latin typeface="Calibri" panose="020F0502020204030204" pitchFamily="34" charset="0"/>
              </a:rPr>
              <a:t>Stijging</a:t>
            </a:r>
            <a:r>
              <a:rPr lang="en-US" sz="1200" b="1" dirty="0" smtClean="0">
                <a:latin typeface="Calibri" panose="020F0502020204030204" pitchFamily="34" charset="0"/>
              </a:rPr>
              <a:t> mantel (x)</a:t>
            </a:r>
            <a:endParaRPr lang="nl-NL" sz="1200" b="1" dirty="0">
              <a:latin typeface="Calibri" panose="020F0502020204030204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1198570" y="3166980"/>
            <a:ext cx="1723063" cy="3340"/>
          </a:xfrm>
          <a:prstGeom prst="line">
            <a:avLst/>
          </a:prstGeom>
          <a:ln>
            <a:solidFill>
              <a:srgbClr val="005B9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"/>
          <p:cNvSpPr txBox="1">
            <a:spLocks/>
          </p:cNvSpPr>
          <p:nvPr/>
        </p:nvSpPr>
        <p:spPr bwMode="auto">
          <a:xfrm>
            <a:off x="58829" y="3795886"/>
            <a:ext cx="3960812" cy="1586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70000" indent="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Arial" pitchFamily="34" charset="0"/>
              <a:buChar char="&g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Arial" pitchFamily="34" charset="0"/>
              <a:buChar char="&gt;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700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Arial" pitchFamily="34" charset="0"/>
              <a:buChar char="&gt;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Arial" pitchFamily="34" charset="0"/>
              <a:buChar char="&gt;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err="1" smtClean="0">
                <a:latin typeface="Calibri" panose="020F0502020204030204" pitchFamily="34" charset="0"/>
              </a:rPr>
              <a:t>Dichtheden</a:t>
            </a:r>
            <a:r>
              <a:rPr lang="en-US" sz="1800" b="1" dirty="0" smtClean="0">
                <a:latin typeface="Calibri" panose="020F0502020204030204" pitchFamily="34" charset="0"/>
              </a:rPr>
              <a:t> (</a:t>
            </a:r>
            <a:r>
              <a:rPr lang="el-GR" sz="1800" b="1" dirty="0" smtClean="0">
                <a:latin typeface="Calibri" panose="020F0502020204030204" pitchFamily="34" charset="0"/>
              </a:rPr>
              <a:t>ρ</a:t>
            </a:r>
            <a:r>
              <a:rPr lang="en-US" sz="1800" b="1" dirty="0" smtClean="0">
                <a:latin typeface="Calibri" panose="020F0502020204030204" pitchFamily="34" charset="0"/>
              </a:rPr>
              <a:t>):</a:t>
            </a:r>
            <a:br>
              <a:rPr lang="en-US" sz="1800" b="1" dirty="0" smtClean="0">
                <a:latin typeface="Calibri" panose="020F0502020204030204" pitchFamily="34" charset="0"/>
              </a:rPr>
            </a:br>
            <a:r>
              <a:rPr lang="en-US" sz="1800" b="1" dirty="0" smtClean="0">
                <a:latin typeface="Calibri" panose="020F0502020204030204" pitchFamily="34" charset="0"/>
              </a:rPr>
              <a:t>Water: 1000 kg/m</a:t>
            </a:r>
            <a:r>
              <a:rPr lang="en-US" sz="1800" b="1" baseline="30000" dirty="0" smtClean="0">
                <a:latin typeface="Calibri" panose="020F0502020204030204" pitchFamily="34" charset="0"/>
              </a:rPr>
              <a:t>3</a:t>
            </a:r>
            <a:r>
              <a:rPr lang="en-US" sz="1800" b="1" dirty="0" smtClean="0">
                <a:latin typeface="Calibri" panose="020F0502020204030204" pitchFamily="34" charset="0"/>
              </a:rPr>
              <a:t> (</a:t>
            </a:r>
            <a:r>
              <a:rPr lang="el-GR" sz="1800" b="1" dirty="0" smtClean="0">
                <a:latin typeface="Calibri" panose="020F0502020204030204" pitchFamily="34" charset="0"/>
              </a:rPr>
              <a:t>ρ</a:t>
            </a:r>
            <a:r>
              <a:rPr lang="en-US" sz="1800" b="1" baseline="-25000" dirty="0" smtClean="0">
                <a:latin typeface="Calibri" panose="020F0502020204030204" pitchFamily="34" charset="0"/>
              </a:rPr>
              <a:t>w</a:t>
            </a:r>
            <a:r>
              <a:rPr lang="en-US" sz="1800" b="1" dirty="0" smtClean="0">
                <a:latin typeface="Calibri" panose="020F0502020204030204" pitchFamily="34" charset="0"/>
              </a:rPr>
              <a:t>)</a:t>
            </a:r>
            <a:br>
              <a:rPr lang="en-US" sz="1800" b="1" dirty="0" smtClean="0">
                <a:latin typeface="Calibri" panose="020F0502020204030204" pitchFamily="34" charset="0"/>
              </a:rPr>
            </a:br>
            <a:r>
              <a:rPr lang="en-US" sz="1800" b="1" dirty="0" err="1" smtClean="0">
                <a:latin typeface="Calibri" panose="020F0502020204030204" pitchFamily="34" charset="0"/>
              </a:rPr>
              <a:t>Continentale</a:t>
            </a:r>
            <a:r>
              <a:rPr lang="en-US" sz="1800" b="1" dirty="0" smtClean="0">
                <a:latin typeface="Calibri" panose="020F0502020204030204" pitchFamily="34" charset="0"/>
              </a:rPr>
              <a:t> </a:t>
            </a:r>
            <a:r>
              <a:rPr lang="en-US" sz="1800" b="1" dirty="0" err="1" smtClean="0">
                <a:latin typeface="Calibri" panose="020F0502020204030204" pitchFamily="34" charset="0"/>
              </a:rPr>
              <a:t>korst</a:t>
            </a:r>
            <a:r>
              <a:rPr lang="en-US" sz="1800" b="1" dirty="0" smtClean="0">
                <a:latin typeface="Calibri" panose="020F0502020204030204" pitchFamily="34" charset="0"/>
              </a:rPr>
              <a:t>: 2750 kg/m</a:t>
            </a:r>
            <a:r>
              <a:rPr lang="en-US" sz="1800" b="1" baseline="30000" dirty="0" smtClean="0">
                <a:latin typeface="Calibri" panose="020F0502020204030204" pitchFamily="34" charset="0"/>
              </a:rPr>
              <a:t>3</a:t>
            </a:r>
            <a:r>
              <a:rPr lang="en-US" sz="1800" b="1" dirty="0" smtClean="0">
                <a:latin typeface="Calibri" panose="020F0502020204030204" pitchFamily="34" charset="0"/>
              </a:rPr>
              <a:t> (</a:t>
            </a:r>
            <a:r>
              <a:rPr lang="el-GR" sz="1800" b="1" dirty="0" smtClean="0">
                <a:latin typeface="Calibri" panose="020F0502020204030204" pitchFamily="34" charset="0"/>
              </a:rPr>
              <a:t>ρ</a:t>
            </a:r>
            <a:r>
              <a:rPr lang="en-US" sz="1800" b="1" baseline="-25000" dirty="0" smtClean="0">
                <a:latin typeface="Calibri" panose="020F0502020204030204" pitchFamily="34" charset="0"/>
              </a:rPr>
              <a:t>c</a:t>
            </a:r>
            <a:r>
              <a:rPr lang="en-US" sz="1800" b="1" dirty="0" smtClean="0">
                <a:latin typeface="Calibri" panose="020F0502020204030204" pitchFamily="34" charset="0"/>
              </a:rPr>
              <a:t>)</a:t>
            </a:r>
            <a:br>
              <a:rPr lang="en-US" sz="1800" b="1" dirty="0" smtClean="0">
                <a:latin typeface="Calibri" panose="020F0502020204030204" pitchFamily="34" charset="0"/>
              </a:rPr>
            </a:br>
            <a:r>
              <a:rPr lang="en-US" sz="1800" b="1" dirty="0" smtClean="0">
                <a:latin typeface="Calibri" panose="020F0502020204030204" pitchFamily="34" charset="0"/>
              </a:rPr>
              <a:t>Mantel: 3300 kg/m</a:t>
            </a:r>
            <a:r>
              <a:rPr lang="en-US" sz="1800" b="1" baseline="30000" dirty="0" smtClean="0">
                <a:latin typeface="Calibri" panose="020F0502020204030204" pitchFamily="34" charset="0"/>
              </a:rPr>
              <a:t>3</a:t>
            </a:r>
            <a:r>
              <a:rPr lang="en-US" sz="1800" b="1" dirty="0" smtClean="0">
                <a:latin typeface="Calibri" panose="020F0502020204030204" pitchFamily="34" charset="0"/>
              </a:rPr>
              <a:t> (</a:t>
            </a:r>
            <a:r>
              <a:rPr lang="el-GR" sz="1800" b="1" dirty="0" smtClean="0">
                <a:latin typeface="Calibri" panose="020F0502020204030204" pitchFamily="34" charset="0"/>
              </a:rPr>
              <a:t>ρ</a:t>
            </a:r>
            <a:r>
              <a:rPr lang="en-US" sz="1800" b="1" baseline="-25000" dirty="0" smtClean="0">
                <a:latin typeface="Calibri" panose="020F0502020204030204" pitchFamily="34" charset="0"/>
              </a:rPr>
              <a:t>m</a:t>
            </a:r>
            <a:r>
              <a:rPr lang="en-US" sz="1800" b="1" dirty="0" smtClean="0">
                <a:latin typeface="Calibri" panose="020F0502020204030204" pitchFamily="34" charset="0"/>
              </a:rPr>
              <a:t>)</a:t>
            </a:r>
            <a:endParaRPr lang="en-US" sz="18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52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323528" y="1130593"/>
            <a:ext cx="4032448" cy="2953325"/>
            <a:chOff x="250549" y="1058585"/>
            <a:chExt cx="2331759" cy="1600366"/>
          </a:xfrm>
        </p:grpSpPr>
        <p:sp>
          <p:nvSpPr>
            <p:cNvPr id="8" name="Rectangle 7"/>
            <p:cNvSpPr/>
            <p:nvPr/>
          </p:nvSpPr>
          <p:spPr>
            <a:xfrm>
              <a:off x="250549" y="2082887"/>
              <a:ext cx="2274843" cy="576064"/>
            </a:xfrm>
            <a:prstGeom prst="rect">
              <a:avLst/>
            </a:prstGeom>
            <a:solidFill>
              <a:srgbClr val="FFC000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50549" y="1066274"/>
              <a:ext cx="2274843" cy="1097611"/>
            </a:xfrm>
            <a:prstGeom prst="rect">
              <a:avLst/>
            </a:prstGeom>
            <a:solidFill>
              <a:srgbClr val="FFFF00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Trapezoid 40"/>
            <p:cNvSpPr/>
            <p:nvPr/>
          </p:nvSpPr>
          <p:spPr>
            <a:xfrm flipV="1">
              <a:off x="756541" y="1070012"/>
              <a:ext cx="1005618" cy="143446"/>
            </a:xfrm>
            <a:custGeom>
              <a:avLst/>
              <a:gdLst>
                <a:gd name="connsiteX0" fmla="*/ 0 w 903224"/>
                <a:gd name="connsiteY0" fmla="*/ 72008 h 72008"/>
                <a:gd name="connsiteX1" fmla="*/ 18002 w 903224"/>
                <a:gd name="connsiteY1" fmla="*/ 0 h 72008"/>
                <a:gd name="connsiteX2" fmla="*/ 885222 w 903224"/>
                <a:gd name="connsiteY2" fmla="*/ 0 h 72008"/>
                <a:gd name="connsiteX3" fmla="*/ 903224 w 903224"/>
                <a:gd name="connsiteY3" fmla="*/ 72008 h 72008"/>
                <a:gd name="connsiteX4" fmla="*/ 0 w 903224"/>
                <a:gd name="connsiteY4" fmla="*/ 72008 h 72008"/>
                <a:gd name="connsiteX0" fmla="*/ 0 w 903224"/>
                <a:gd name="connsiteY0" fmla="*/ 133920 h 133920"/>
                <a:gd name="connsiteX1" fmla="*/ 98965 w 903224"/>
                <a:gd name="connsiteY1" fmla="*/ 0 h 133920"/>
                <a:gd name="connsiteX2" fmla="*/ 885222 w 903224"/>
                <a:gd name="connsiteY2" fmla="*/ 61912 h 133920"/>
                <a:gd name="connsiteX3" fmla="*/ 903224 w 903224"/>
                <a:gd name="connsiteY3" fmla="*/ 133920 h 133920"/>
                <a:gd name="connsiteX4" fmla="*/ 0 w 903224"/>
                <a:gd name="connsiteY4" fmla="*/ 133920 h 133920"/>
                <a:gd name="connsiteX0" fmla="*/ 0 w 903224"/>
                <a:gd name="connsiteY0" fmla="*/ 138683 h 138683"/>
                <a:gd name="connsiteX1" fmla="*/ 98965 w 903224"/>
                <a:gd name="connsiteY1" fmla="*/ 4763 h 138683"/>
                <a:gd name="connsiteX2" fmla="*/ 897128 w 903224"/>
                <a:gd name="connsiteY2" fmla="*/ 0 h 138683"/>
                <a:gd name="connsiteX3" fmla="*/ 903224 w 903224"/>
                <a:gd name="connsiteY3" fmla="*/ 138683 h 138683"/>
                <a:gd name="connsiteX4" fmla="*/ 0 w 903224"/>
                <a:gd name="connsiteY4" fmla="*/ 138683 h 138683"/>
                <a:gd name="connsiteX0" fmla="*/ 0 w 1005618"/>
                <a:gd name="connsiteY0" fmla="*/ 138683 h 143446"/>
                <a:gd name="connsiteX1" fmla="*/ 98965 w 1005618"/>
                <a:gd name="connsiteY1" fmla="*/ 4763 h 143446"/>
                <a:gd name="connsiteX2" fmla="*/ 897128 w 1005618"/>
                <a:gd name="connsiteY2" fmla="*/ 0 h 143446"/>
                <a:gd name="connsiteX3" fmla="*/ 1005618 w 1005618"/>
                <a:gd name="connsiteY3" fmla="*/ 143446 h 143446"/>
                <a:gd name="connsiteX4" fmla="*/ 0 w 1005618"/>
                <a:gd name="connsiteY4" fmla="*/ 138683 h 143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5618" h="143446">
                  <a:moveTo>
                    <a:pt x="0" y="138683"/>
                  </a:moveTo>
                  <a:lnTo>
                    <a:pt x="98965" y="4763"/>
                  </a:lnTo>
                  <a:lnTo>
                    <a:pt x="897128" y="0"/>
                  </a:lnTo>
                  <a:lnTo>
                    <a:pt x="1005618" y="143446"/>
                  </a:lnTo>
                  <a:lnTo>
                    <a:pt x="0" y="138683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13" name="Straight Connector 12"/>
            <p:cNvCxnSpPr>
              <a:stCxn id="23" idx="1"/>
              <a:endCxn id="23" idx="4"/>
            </p:cNvCxnSpPr>
            <p:nvPr/>
          </p:nvCxnSpPr>
          <p:spPr>
            <a:xfrm>
              <a:off x="756541" y="1069169"/>
              <a:ext cx="996360" cy="19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372368" y="1071151"/>
              <a:ext cx="0" cy="1092734"/>
            </a:xfrm>
            <a:prstGeom prst="straightConnector1">
              <a:avLst/>
            </a:prstGeom>
            <a:ln w="28575">
              <a:solidFill>
                <a:schemeClr val="tx2"/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1254721" y="1754820"/>
              <a:ext cx="620" cy="409065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1027597" y="1058585"/>
              <a:ext cx="620" cy="160207"/>
            </a:xfrm>
            <a:prstGeom prst="straightConnector1">
              <a:avLst/>
            </a:prstGeom>
            <a:ln w="28575"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ight Arrow 18"/>
            <p:cNvSpPr/>
            <p:nvPr/>
          </p:nvSpPr>
          <p:spPr>
            <a:xfrm>
              <a:off x="1717877" y="1343898"/>
              <a:ext cx="396044" cy="320005"/>
            </a:xfrm>
            <a:prstGeom prst="rightArrow">
              <a:avLst/>
            </a:prstGeom>
            <a:solidFill>
              <a:srgbClr val="FFFFFF"/>
            </a:solidFill>
            <a:ln w="12700">
              <a:solidFill>
                <a:srgbClr val="00285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Right Arrow 19"/>
            <p:cNvSpPr/>
            <p:nvPr/>
          </p:nvSpPr>
          <p:spPr>
            <a:xfrm rot="10800000">
              <a:off x="616632" y="1343898"/>
              <a:ext cx="396044" cy="320005"/>
            </a:xfrm>
            <a:prstGeom prst="rightArrow">
              <a:avLst/>
            </a:prstGeom>
            <a:solidFill>
              <a:srgbClr val="FFFFFF"/>
            </a:solidFill>
            <a:ln w="12700">
              <a:solidFill>
                <a:srgbClr val="00285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Trapezoid 20"/>
            <p:cNvSpPr/>
            <p:nvPr/>
          </p:nvSpPr>
          <p:spPr>
            <a:xfrm>
              <a:off x="732408" y="1748765"/>
              <a:ext cx="1020494" cy="478138"/>
            </a:xfrm>
            <a:custGeom>
              <a:avLst/>
              <a:gdLst>
                <a:gd name="connsiteX0" fmla="*/ 0 w 1607654"/>
                <a:gd name="connsiteY0" fmla="*/ 882359 h 882359"/>
                <a:gd name="connsiteX1" fmla="*/ 220590 w 1607654"/>
                <a:gd name="connsiteY1" fmla="*/ 0 h 882359"/>
                <a:gd name="connsiteX2" fmla="*/ 1387064 w 1607654"/>
                <a:gd name="connsiteY2" fmla="*/ 0 h 882359"/>
                <a:gd name="connsiteX3" fmla="*/ 1607654 w 1607654"/>
                <a:gd name="connsiteY3" fmla="*/ 882359 h 882359"/>
                <a:gd name="connsiteX4" fmla="*/ 0 w 1607654"/>
                <a:gd name="connsiteY4" fmla="*/ 882359 h 882359"/>
                <a:gd name="connsiteX0" fmla="*/ 0 w 1607654"/>
                <a:gd name="connsiteY0" fmla="*/ 882359 h 882359"/>
                <a:gd name="connsiteX1" fmla="*/ 220590 w 1607654"/>
                <a:gd name="connsiteY1" fmla="*/ 0 h 882359"/>
                <a:gd name="connsiteX2" fmla="*/ 1444664 w 1607654"/>
                <a:gd name="connsiteY2" fmla="*/ 0 h 882359"/>
                <a:gd name="connsiteX3" fmla="*/ 1607654 w 1607654"/>
                <a:gd name="connsiteY3" fmla="*/ 882359 h 882359"/>
                <a:gd name="connsiteX4" fmla="*/ 0 w 1607654"/>
                <a:gd name="connsiteY4" fmla="*/ 882359 h 88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7654" h="882359">
                  <a:moveTo>
                    <a:pt x="0" y="882359"/>
                  </a:moveTo>
                  <a:lnTo>
                    <a:pt x="220590" y="0"/>
                  </a:lnTo>
                  <a:lnTo>
                    <a:pt x="1444664" y="0"/>
                  </a:lnTo>
                  <a:lnTo>
                    <a:pt x="1607654" y="882359"/>
                  </a:lnTo>
                  <a:lnTo>
                    <a:pt x="0" y="882359"/>
                  </a:lnTo>
                  <a:close/>
                </a:path>
              </a:pathLst>
            </a:custGeom>
            <a:solidFill>
              <a:srgbClr val="FFC000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250549" y="1066274"/>
              <a:ext cx="2331759" cy="1097611"/>
              <a:chOff x="921789" y="1627145"/>
              <a:chExt cx="2331759" cy="1097611"/>
            </a:xfrm>
          </p:grpSpPr>
          <p:sp>
            <p:nvSpPr>
              <p:cNvPr id="23" name="Freeform 22"/>
              <p:cNvSpPr/>
              <p:nvPr/>
            </p:nvSpPr>
            <p:spPr>
              <a:xfrm>
                <a:off x="921789" y="1627145"/>
                <a:ext cx="2331759" cy="152518"/>
              </a:xfrm>
              <a:custGeom>
                <a:avLst/>
                <a:gdLst>
                  <a:gd name="connsiteX0" fmla="*/ 0 w 511200"/>
                  <a:gd name="connsiteY0" fmla="*/ 29668 h 29668"/>
                  <a:gd name="connsiteX1" fmla="*/ 36000 w 511200"/>
                  <a:gd name="connsiteY1" fmla="*/ 22468 h 29668"/>
                  <a:gd name="connsiteX2" fmla="*/ 93600 w 511200"/>
                  <a:gd name="connsiteY2" fmla="*/ 8068 h 29668"/>
                  <a:gd name="connsiteX3" fmla="*/ 511200 w 511200"/>
                  <a:gd name="connsiteY3" fmla="*/ 868 h 29668"/>
                  <a:gd name="connsiteX0" fmla="*/ 10159 w 521359"/>
                  <a:gd name="connsiteY0" fmla="*/ 28800 h 28800"/>
                  <a:gd name="connsiteX1" fmla="*/ 46159 w 521359"/>
                  <a:gd name="connsiteY1" fmla="*/ 21600 h 28800"/>
                  <a:gd name="connsiteX2" fmla="*/ 521359 w 521359"/>
                  <a:gd name="connsiteY2" fmla="*/ 0 h 28800"/>
                  <a:gd name="connsiteX0" fmla="*/ 137902 w 2391502"/>
                  <a:gd name="connsiteY0" fmla="*/ 7200 h 7200"/>
                  <a:gd name="connsiteX1" fmla="*/ 173902 w 2391502"/>
                  <a:gd name="connsiteY1" fmla="*/ 0 h 7200"/>
                  <a:gd name="connsiteX2" fmla="*/ 2391502 w 2391502"/>
                  <a:gd name="connsiteY2" fmla="*/ 0 h 7200"/>
                  <a:gd name="connsiteX0" fmla="*/ 581 w 10064"/>
                  <a:gd name="connsiteY0" fmla="*/ 10740 h 10740"/>
                  <a:gd name="connsiteX1" fmla="*/ 731 w 10064"/>
                  <a:gd name="connsiteY1" fmla="*/ 740 h 10740"/>
                  <a:gd name="connsiteX2" fmla="*/ 10064 w 10064"/>
                  <a:gd name="connsiteY2" fmla="*/ 740 h 10740"/>
                  <a:gd name="connsiteX0" fmla="*/ 0 w 9333"/>
                  <a:gd name="connsiteY0" fmla="*/ 740 h 740"/>
                  <a:gd name="connsiteX1" fmla="*/ 9333 w 9333"/>
                  <a:gd name="connsiteY1" fmla="*/ 740 h 740"/>
                  <a:gd name="connsiteX0" fmla="*/ 0 w 10000"/>
                  <a:gd name="connsiteY0" fmla="*/ 135066 h 135066"/>
                  <a:gd name="connsiteX1" fmla="*/ 2000 w 10000"/>
                  <a:gd name="connsiteY1" fmla="*/ 0 h 135066"/>
                  <a:gd name="connsiteX2" fmla="*/ 10000 w 10000"/>
                  <a:gd name="connsiteY2" fmla="*/ 135066 h 135066"/>
                  <a:gd name="connsiteX0" fmla="*/ 0 w 10000"/>
                  <a:gd name="connsiteY0" fmla="*/ 5947 h 55985"/>
                  <a:gd name="connsiteX1" fmla="*/ 1968 w 10000"/>
                  <a:gd name="connsiteY1" fmla="*/ 5966 h 55985"/>
                  <a:gd name="connsiteX2" fmla="*/ 10000 w 10000"/>
                  <a:gd name="connsiteY2" fmla="*/ 5947 h 55985"/>
                  <a:gd name="connsiteX0" fmla="*/ 0 w 10000"/>
                  <a:gd name="connsiteY0" fmla="*/ 56 h 5943584"/>
                  <a:gd name="connsiteX1" fmla="*/ 2683 w 10000"/>
                  <a:gd name="connsiteY1" fmla="*/ 5942027 h 5943584"/>
                  <a:gd name="connsiteX2" fmla="*/ 10000 w 10000"/>
                  <a:gd name="connsiteY2" fmla="*/ 56 h 5943584"/>
                  <a:gd name="connsiteX0" fmla="*/ 0 w 10000"/>
                  <a:gd name="connsiteY0" fmla="*/ 1557 h 206135"/>
                  <a:gd name="connsiteX1" fmla="*/ 2139 w 10000"/>
                  <a:gd name="connsiteY1" fmla="*/ 180282 h 206135"/>
                  <a:gd name="connsiteX2" fmla="*/ 10000 w 10000"/>
                  <a:gd name="connsiteY2" fmla="*/ 1557 h 206135"/>
                  <a:gd name="connsiteX0" fmla="*/ 0 w 10000"/>
                  <a:gd name="connsiteY0" fmla="*/ 1557 h 980581"/>
                  <a:gd name="connsiteX1" fmla="*/ 2139 w 10000"/>
                  <a:gd name="connsiteY1" fmla="*/ 180282 h 980581"/>
                  <a:gd name="connsiteX2" fmla="*/ 10000 w 10000"/>
                  <a:gd name="connsiteY2" fmla="*/ 1557 h 980581"/>
                  <a:gd name="connsiteX0" fmla="*/ 0 w 10000"/>
                  <a:gd name="connsiteY0" fmla="*/ 1557 h 926716"/>
                  <a:gd name="connsiteX1" fmla="*/ 2139 w 10000"/>
                  <a:gd name="connsiteY1" fmla="*/ 180282 h 926716"/>
                  <a:gd name="connsiteX2" fmla="*/ 2773 w 10000"/>
                  <a:gd name="connsiteY2" fmla="*/ 925684 h 926716"/>
                  <a:gd name="connsiteX3" fmla="*/ 10000 w 10000"/>
                  <a:gd name="connsiteY3" fmla="*/ 1557 h 926716"/>
                  <a:gd name="connsiteX0" fmla="*/ 0 w 10000"/>
                  <a:gd name="connsiteY0" fmla="*/ 1557 h 2400336"/>
                  <a:gd name="connsiteX1" fmla="*/ 2139 w 10000"/>
                  <a:gd name="connsiteY1" fmla="*/ 180282 h 2400336"/>
                  <a:gd name="connsiteX2" fmla="*/ 2602 w 10000"/>
                  <a:gd name="connsiteY2" fmla="*/ 2400017 h 2400336"/>
                  <a:gd name="connsiteX3" fmla="*/ 10000 w 10000"/>
                  <a:gd name="connsiteY3" fmla="*/ 1557 h 2400336"/>
                  <a:gd name="connsiteX0" fmla="*/ 0 w 10000"/>
                  <a:gd name="connsiteY0" fmla="*/ 1557 h 2400017"/>
                  <a:gd name="connsiteX1" fmla="*/ 2139 w 10000"/>
                  <a:gd name="connsiteY1" fmla="*/ 180282 h 2400017"/>
                  <a:gd name="connsiteX2" fmla="*/ 2602 w 10000"/>
                  <a:gd name="connsiteY2" fmla="*/ 2400017 h 2400017"/>
                  <a:gd name="connsiteX3" fmla="*/ 10000 w 10000"/>
                  <a:gd name="connsiteY3" fmla="*/ 1557 h 2400017"/>
                  <a:gd name="connsiteX0" fmla="*/ 0 w 10000"/>
                  <a:gd name="connsiteY0" fmla="*/ 1557 h 2400017"/>
                  <a:gd name="connsiteX1" fmla="*/ 2139 w 10000"/>
                  <a:gd name="connsiteY1" fmla="*/ 180282 h 2400017"/>
                  <a:gd name="connsiteX2" fmla="*/ 2602 w 10000"/>
                  <a:gd name="connsiteY2" fmla="*/ 2400017 h 2400017"/>
                  <a:gd name="connsiteX3" fmla="*/ 10000 w 10000"/>
                  <a:gd name="connsiteY3" fmla="*/ 1557 h 2400017"/>
                  <a:gd name="connsiteX0" fmla="*/ 0 w 10128"/>
                  <a:gd name="connsiteY0" fmla="*/ 134034 h 2398460"/>
                  <a:gd name="connsiteX1" fmla="*/ 2267 w 10128"/>
                  <a:gd name="connsiteY1" fmla="*/ 178725 h 2398460"/>
                  <a:gd name="connsiteX2" fmla="*/ 2730 w 10128"/>
                  <a:gd name="connsiteY2" fmla="*/ 2398460 h 2398460"/>
                  <a:gd name="connsiteX3" fmla="*/ 10128 w 10128"/>
                  <a:gd name="connsiteY3" fmla="*/ 0 h 2398460"/>
                  <a:gd name="connsiteX0" fmla="*/ 0 w 10128"/>
                  <a:gd name="connsiteY0" fmla="*/ 134034 h 2398460"/>
                  <a:gd name="connsiteX1" fmla="*/ 2267 w 10128"/>
                  <a:gd name="connsiteY1" fmla="*/ 178725 h 2398460"/>
                  <a:gd name="connsiteX2" fmla="*/ 2730 w 10128"/>
                  <a:gd name="connsiteY2" fmla="*/ 2398460 h 2398460"/>
                  <a:gd name="connsiteX3" fmla="*/ 10128 w 10128"/>
                  <a:gd name="connsiteY3" fmla="*/ 0 h 2398460"/>
                  <a:gd name="connsiteX0" fmla="*/ 0 w 10128"/>
                  <a:gd name="connsiteY0" fmla="*/ 134034 h 2422888"/>
                  <a:gd name="connsiteX1" fmla="*/ 2267 w 10128"/>
                  <a:gd name="connsiteY1" fmla="*/ 178725 h 2422888"/>
                  <a:gd name="connsiteX2" fmla="*/ 2730 w 10128"/>
                  <a:gd name="connsiteY2" fmla="*/ 2398460 h 2422888"/>
                  <a:gd name="connsiteX3" fmla="*/ 6219 w 10128"/>
                  <a:gd name="connsiteY3" fmla="*/ 1281538 h 2422888"/>
                  <a:gd name="connsiteX4" fmla="*/ 10128 w 10128"/>
                  <a:gd name="connsiteY4" fmla="*/ 0 h 2422888"/>
                  <a:gd name="connsiteX0" fmla="*/ 0 w 10128"/>
                  <a:gd name="connsiteY0" fmla="*/ 134034 h 2597428"/>
                  <a:gd name="connsiteX1" fmla="*/ 2267 w 10128"/>
                  <a:gd name="connsiteY1" fmla="*/ 178725 h 2597428"/>
                  <a:gd name="connsiteX2" fmla="*/ 2730 w 10128"/>
                  <a:gd name="connsiteY2" fmla="*/ 2398460 h 2597428"/>
                  <a:gd name="connsiteX3" fmla="*/ 6251 w 10128"/>
                  <a:gd name="connsiteY3" fmla="*/ 2353770 h 2597428"/>
                  <a:gd name="connsiteX4" fmla="*/ 10128 w 10128"/>
                  <a:gd name="connsiteY4" fmla="*/ 0 h 2597428"/>
                  <a:gd name="connsiteX0" fmla="*/ 0 w 10128"/>
                  <a:gd name="connsiteY0" fmla="*/ 134034 h 2488216"/>
                  <a:gd name="connsiteX1" fmla="*/ 2267 w 10128"/>
                  <a:gd name="connsiteY1" fmla="*/ 178725 h 2488216"/>
                  <a:gd name="connsiteX2" fmla="*/ 2730 w 10128"/>
                  <a:gd name="connsiteY2" fmla="*/ 2398460 h 2488216"/>
                  <a:gd name="connsiteX3" fmla="*/ 6251 w 10128"/>
                  <a:gd name="connsiteY3" fmla="*/ 2353770 h 2488216"/>
                  <a:gd name="connsiteX4" fmla="*/ 10128 w 10128"/>
                  <a:gd name="connsiteY4" fmla="*/ 0 h 2488216"/>
                  <a:gd name="connsiteX0" fmla="*/ 0 w 10128"/>
                  <a:gd name="connsiteY0" fmla="*/ 134034 h 2488216"/>
                  <a:gd name="connsiteX1" fmla="*/ 2267 w 10128"/>
                  <a:gd name="connsiteY1" fmla="*/ 178725 h 2488216"/>
                  <a:gd name="connsiteX2" fmla="*/ 2730 w 10128"/>
                  <a:gd name="connsiteY2" fmla="*/ 2398460 h 2488216"/>
                  <a:gd name="connsiteX3" fmla="*/ 6251 w 10128"/>
                  <a:gd name="connsiteY3" fmla="*/ 2353770 h 2488216"/>
                  <a:gd name="connsiteX4" fmla="*/ 10128 w 10128"/>
                  <a:gd name="connsiteY4" fmla="*/ 0 h 2488216"/>
                  <a:gd name="connsiteX0" fmla="*/ 0 w 10128"/>
                  <a:gd name="connsiteY0" fmla="*/ 134034 h 2488216"/>
                  <a:gd name="connsiteX1" fmla="*/ 2267 w 10128"/>
                  <a:gd name="connsiteY1" fmla="*/ 178725 h 2488216"/>
                  <a:gd name="connsiteX2" fmla="*/ 2730 w 10128"/>
                  <a:gd name="connsiteY2" fmla="*/ 2398460 h 2488216"/>
                  <a:gd name="connsiteX3" fmla="*/ 6251 w 10128"/>
                  <a:gd name="connsiteY3" fmla="*/ 2353770 h 2488216"/>
                  <a:gd name="connsiteX4" fmla="*/ 6806 w 10128"/>
                  <a:gd name="connsiteY4" fmla="*/ 1460243 h 2488216"/>
                  <a:gd name="connsiteX5" fmla="*/ 10128 w 10128"/>
                  <a:gd name="connsiteY5" fmla="*/ 0 h 2488216"/>
                  <a:gd name="connsiteX0" fmla="*/ 0 w 10128"/>
                  <a:gd name="connsiteY0" fmla="*/ 134034 h 2488216"/>
                  <a:gd name="connsiteX1" fmla="*/ 2267 w 10128"/>
                  <a:gd name="connsiteY1" fmla="*/ 178725 h 2488216"/>
                  <a:gd name="connsiteX2" fmla="*/ 2730 w 10128"/>
                  <a:gd name="connsiteY2" fmla="*/ 2398460 h 2488216"/>
                  <a:gd name="connsiteX3" fmla="*/ 6251 w 10128"/>
                  <a:gd name="connsiteY3" fmla="*/ 2353770 h 2488216"/>
                  <a:gd name="connsiteX4" fmla="*/ 6731 w 10128"/>
                  <a:gd name="connsiteY4" fmla="*/ 209306 h 2488216"/>
                  <a:gd name="connsiteX5" fmla="*/ 10128 w 10128"/>
                  <a:gd name="connsiteY5" fmla="*/ 0 h 2488216"/>
                  <a:gd name="connsiteX0" fmla="*/ 0 w 10128"/>
                  <a:gd name="connsiteY0" fmla="*/ 134034 h 2488216"/>
                  <a:gd name="connsiteX1" fmla="*/ 2267 w 10128"/>
                  <a:gd name="connsiteY1" fmla="*/ 178725 h 2488216"/>
                  <a:gd name="connsiteX2" fmla="*/ 2730 w 10128"/>
                  <a:gd name="connsiteY2" fmla="*/ 2398460 h 2488216"/>
                  <a:gd name="connsiteX3" fmla="*/ 6251 w 10128"/>
                  <a:gd name="connsiteY3" fmla="*/ 2353770 h 2488216"/>
                  <a:gd name="connsiteX4" fmla="*/ 6731 w 10128"/>
                  <a:gd name="connsiteY4" fmla="*/ 209306 h 2488216"/>
                  <a:gd name="connsiteX5" fmla="*/ 10128 w 10128"/>
                  <a:gd name="connsiteY5" fmla="*/ 0 h 2488216"/>
                  <a:gd name="connsiteX0" fmla="*/ 0 w 10128"/>
                  <a:gd name="connsiteY0" fmla="*/ 134034 h 2488216"/>
                  <a:gd name="connsiteX1" fmla="*/ 2267 w 10128"/>
                  <a:gd name="connsiteY1" fmla="*/ 178725 h 2488216"/>
                  <a:gd name="connsiteX2" fmla="*/ 2730 w 10128"/>
                  <a:gd name="connsiteY2" fmla="*/ 2398460 h 2488216"/>
                  <a:gd name="connsiteX3" fmla="*/ 6251 w 10128"/>
                  <a:gd name="connsiteY3" fmla="*/ 2353770 h 2488216"/>
                  <a:gd name="connsiteX4" fmla="*/ 6731 w 10128"/>
                  <a:gd name="connsiteY4" fmla="*/ 209306 h 2488216"/>
                  <a:gd name="connsiteX5" fmla="*/ 10128 w 10128"/>
                  <a:gd name="connsiteY5" fmla="*/ 0 h 2488216"/>
                  <a:gd name="connsiteX0" fmla="*/ 0 w 10117"/>
                  <a:gd name="connsiteY0" fmla="*/ 68762 h 2422944"/>
                  <a:gd name="connsiteX1" fmla="*/ 2267 w 10117"/>
                  <a:gd name="connsiteY1" fmla="*/ 113453 h 2422944"/>
                  <a:gd name="connsiteX2" fmla="*/ 2730 w 10117"/>
                  <a:gd name="connsiteY2" fmla="*/ 2333188 h 2422944"/>
                  <a:gd name="connsiteX3" fmla="*/ 6251 w 10117"/>
                  <a:gd name="connsiteY3" fmla="*/ 2288498 h 2422944"/>
                  <a:gd name="connsiteX4" fmla="*/ 6731 w 10117"/>
                  <a:gd name="connsiteY4" fmla="*/ 144034 h 2422944"/>
                  <a:gd name="connsiteX5" fmla="*/ 10117 w 10117"/>
                  <a:gd name="connsiteY5" fmla="*/ 68762 h 2422944"/>
                  <a:gd name="connsiteX0" fmla="*/ 0 w 10117"/>
                  <a:gd name="connsiteY0" fmla="*/ 115666 h 2469848"/>
                  <a:gd name="connsiteX1" fmla="*/ 2267 w 10117"/>
                  <a:gd name="connsiteY1" fmla="*/ 160357 h 2469848"/>
                  <a:gd name="connsiteX2" fmla="*/ 2730 w 10117"/>
                  <a:gd name="connsiteY2" fmla="*/ 2380092 h 2469848"/>
                  <a:gd name="connsiteX3" fmla="*/ 6251 w 10117"/>
                  <a:gd name="connsiteY3" fmla="*/ 2335402 h 2469848"/>
                  <a:gd name="connsiteX4" fmla="*/ 6731 w 10117"/>
                  <a:gd name="connsiteY4" fmla="*/ 190938 h 2469848"/>
                  <a:gd name="connsiteX5" fmla="*/ 10117 w 10117"/>
                  <a:gd name="connsiteY5" fmla="*/ 115666 h 2469848"/>
                  <a:gd name="connsiteX0" fmla="*/ 0 w 10192"/>
                  <a:gd name="connsiteY0" fmla="*/ 102664 h 2456846"/>
                  <a:gd name="connsiteX1" fmla="*/ 2267 w 10192"/>
                  <a:gd name="connsiteY1" fmla="*/ 147355 h 2456846"/>
                  <a:gd name="connsiteX2" fmla="*/ 2730 w 10192"/>
                  <a:gd name="connsiteY2" fmla="*/ 2367090 h 2456846"/>
                  <a:gd name="connsiteX3" fmla="*/ 6251 w 10192"/>
                  <a:gd name="connsiteY3" fmla="*/ 2322400 h 2456846"/>
                  <a:gd name="connsiteX4" fmla="*/ 6731 w 10192"/>
                  <a:gd name="connsiteY4" fmla="*/ 177936 h 2456846"/>
                  <a:gd name="connsiteX5" fmla="*/ 10192 w 10192"/>
                  <a:gd name="connsiteY5" fmla="*/ 147336 h 2456846"/>
                  <a:gd name="connsiteX0" fmla="*/ 0 w 10192"/>
                  <a:gd name="connsiteY0" fmla="*/ 125178 h 2479360"/>
                  <a:gd name="connsiteX1" fmla="*/ 2267 w 10192"/>
                  <a:gd name="connsiteY1" fmla="*/ 169869 h 2479360"/>
                  <a:gd name="connsiteX2" fmla="*/ 2730 w 10192"/>
                  <a:gd name="connsiteY2" fmla="*/ 2389604 h 2479360"/>
                  <a:gd name="connsiteX3" fmla="*/ 6251 w 10192"/>
                  <a:gd name="connsiteY3" fmla="*/ 2344914 h 2479360"/>
                  <a:gd name="connsiteX4" fmla="*/ 6731 w 10192"/>
                  <a:gd name="connsiteY4" fmla="*/ 200450 h 2479360"/>
                  <a:gd name="connsiteX5" fmla="*/ 10192 w 10192"/>
                  <a:gd name="connsiteY5" fmla="*/ 169850 h 2479360"/>
                  <a:gd name="connsiteX0" fmla="*/ 0 w 10192"/>
                  <a:gd name="connsiteY0" fmla="*/ 0 h 2354182"/>
                  <a:gd name="connsiteX1" fmla="*/ 2267 w 10192"/>
                  <a:gd name="connsiteY1" fmla="*/ 44691 h 2354182"/>
                  <a:gd name="connsiteX2" fmla="*/ 2730 w 10192"/>
                  <a:gd name="connsiteY2" fmla="*/ 2264426 h 2354182"/>
                  <a:gd name="connsiteX3" fmla="*/ 6251 w 10192"/>
                  <a:gd name="connsiteY3" fmla="*/ 2219736 h 2354182"/>
                  <a:gd name="connsiteX4" fmla="*/ 6731 w 10192"/>
                  <a:gd name="connsiteY4" fmla="*/ 75272 h 2354182"/>
                  <a:gd name="connsiteX5" fmla="*/ 10192 w 10192"/>
                  <a:gd name="connsiteY5" fmla="*/ 44672 h 2354182"/>
                  <a:gd name="connsiteX0" fmla="*/ 0 w 10447"/>
                  <a:gd name="connsiteY0" fmla="*/ 0 h 2354182"/>
                  <a:gd name="connsiteX1" fmla="*/ 2267 w 10447"/>
                  <a:gd name="connsiteY1" fmla="*/ 44691 h 2354182"/>
                  <a:gd name="connsiteX2" fmla="*/ 2730 w 10447"/>
                  <a:gd name="connsiteY2" fmla="*/ 2264426 h 2354182"/>
                  <a:gd name="connsiteX3" fmla="*/ 6251 w 10447"/>
                  <a:gd name="connsiteY3" fmla="*/ 2219736 h 2354182"/>
                  <a:gd name="connsiteX4" fmla="*/ 6731 w 10447"/>
                  <a:gd name="connsiteY4" fmla="*/ 75272 h 2354182"/>
                  <a:gd name="connsiteX5" fmla="*/ 10192 w 10447"/>
                  <a:gd name="connsiteY5" fmla="*/ 44672 h 2354182"/>
                  <a:gd name="connsiteX6" fmla="*/ 10188 w 10447"/>
                  <a:gd name="connsiteY6" fmla="*/ 25160 h 2354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47" h="2354182">
                    <a:moveTo>
                      <a:pt x="0" y="0"/>
                    </a:moveTo>
                    <a:cubicBezTo>
                      <a:pt x="514" y="66829"/>
                      <a:pt x="1850" y="72830"/>
                      <a:pt x="2267" y="44691"/>
                    </a:cubicBezTo>
                    <a:cubicBezTo>
                      <a:pt x="2409" y="690149"/>
                      <a:pt x="2626" y="1758104"/>
                      <a:pt x="2730" y="2264426"/>
                    </a:cubicBezTo>
                    <a:cubicBezTo>
                      <a:pt x="3389" y="2448228"/>
                      <a:pt x="5647" y="2306734"/>
                      <a:pt x="6251" y="2219736"/>
                    </a:cubicBezTo>
                    <a:cubicBezTo>
                      <a:pt x="6386" y="1616622"/>
                      <a:pt x="6672" y="378198"/>
                      <a:pt x="6731" y="75272"/>
                    </a:cubicBezTo>
                    <a:cubicBezTo>
                      <a:pt x="7313" y="-4296"/>
                      <a:pt x="9083" y="-24672"/>
                      <a:pt x="10192" y="44672"/>
                    </a:cubicBezTo>
                    <a:cubicBezTo>
                      <a:pt x="10768" y="36320"/>
                      <a:pt x="10189" y="29225"/>
                      <a:pt x="10188" y="25160"/>
                    </a:cubicBezTo>
                  </a:path>
                </a:pathLst>
              </a:custGeom>
              <a:noFill/>
              <a:ln w="28575">
                <a:solidFill>
                  <a:srgbClr val="00285F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921789" y="2303583"/>
                <a:ext cx="2274843" cy="421173"/>
              </a:xfrm>
              <a:custGeom>
                <a:avLst/>
                <a:gdLst>
                  <a:gd name="connsiteX0" fmla="*/ 0 w 511200"/>
                  <a:gd name="connsiteY0" fmla="*/ 29668 h 29668"/>
                  <a:gd name="connsiteX1" fmla="*/ 36000 w 511200"/>
                  <a:gd name="connsiteY1" fmla="*/ 22468 h 29668"/>
                  <a:gd name="connsiteX2" fmla="*/ 93600 w 511200"/>
                  <a:gd name="connsiteY2" fmla="*/ 8068 h 29668"/>
                  <a:gd name="connsiteX3" fmla="*/ 511200 w 511200"/>
                  <a:gd name="connsiteY3" fmla="*/ 868 h 29668"/>
                  <a:gd name="connsiteX0" fmla="*/ 10159 w 521359"/>
                  <a:gd name="connsiteY0" fmla="*/ 28800 h 28800"/>
                  <a:gd name="connsiteX1" fmla="*/ 46159 w 521359"/>
                  <a:gd name="connsiteY1" fmla="*/ 21600 h 28800"/>
                  <a:gd name="connsiteX2" fmla="*/ 521359 w 521359"/>
                  <a:gd name="connsiteY2" fmla="*/ 0 h 28800"/>
                  <a:gd name="connsiteX0" fmla="*/ 137902 w 2391502"/>
                  <a:gd name="connsiteY0" fmla="*/ 7200 h 7200"/>
                  <a:gd name="connsiteX1" fmla="*/ 173902 w 2391502"/>
                  <a:gd name="connsiteY1" fmla="*/ 0 h 7200"/>
                  <a:gd name="connsiteX2" fmla="*/ 2391502 w 2391502"/>
                  <a:gd name="connsiteY2" fmla="*/ 0 h 7200"/>
                  <a:gd name="connsiteX0" fmla="*/ 581 w 10064"/>
                  <a:gd name="connsiteY0" fmla="*/ 10740 h 10740"/>
                  <a:gd name="connsiteX1" fmla="*/ 731 w 10064"/>
                  <a:gd name="connsiteY1" fmla="*/ 740 h 10740"/>
                  <a:gd name="connsiteX2" fmla="*/ 10064 w 10064"/>
                  <a:gd name="connsiteY2" fmla="*/ 740 h 10740"/>
                  <a:gd name="connsiteX0" fmla="*/ 0 w 9333"/>
                  <a:gd name="connsiteY0" fmla="*/ 740 h 740"/>
                  <a:gd name="connsiteX1" fmla="*/ 9333 w 9333"/>
                  <a:gd name="connsiteY1" fmla="*/ 740 h 740"/>
                  <a:gd name="connsiteX0" fmla="*/ 0 w 10000"/>
                  <a:gd name="connsiteY0" fmla="*/ 135066 h 135066"/>
                  <a:gd name="connsiteX1" fmla="*/ 2000 w 10000"/>
                  <a:gd name="connsiteY1" fmla="*/ 0 h 135066"/>
                  <a:gd name="connsiteX2" fmla="*/ 10000 w 10000"/>
                  <a:gd name="connsiteY2" fmla="*/ 135066 h 135066"/>
                  <a:gd name="connsiteX0" fmla="*/ 0 w 10000"/>
                  <a:gd name="connsiteY0" fmla="*/ 5947 h 55985"/>
                  <a:gd name="connsiteX1" fmla="*/ 1968 w 10000"/>
                  <a:gd name="connsiteY1" fmla="*/ 5966 h 55985"/>
                  <a:gd name="connsiteX2" fmla="*/ 10000 w 10000"/>
                  <a:gd name="connsiteY2" fmla="*/ 5947 h 55985"/>
                  <a:gd name="connsiteX0" fmla="*/ 0 w 10000"/>
                  <a:gd name="connsiteY0" fmla="*/ 56 h 5943584"/>
                  <a:gd name="connsiteX1" fmla="*/ 2683 w 10000"/>
                  <a:gd name="connsiteY1" fmla="*/ 5942027 h 5943584"/>
                  <a:gd name="connsiteX2" fmla="*/ 10000 w 10000"/>
                  <a:gd name="connsiteY2" fmla="*/ 56 h 5943584"/>
                  <a:gd name="connsiteX0" fmla="*/ 0 w 10000"/>
                  <a:gd name="connsiteY0" fmla="*/ 1557 h 206135"/>
                  <a:gd name="connsiteX1" fmla="*/ 2139 w 10000"/>
                  <a:gd name="connsiteY1" fmla="*/ 180282 h 206135"/>
                  <a:gd name="connsiteX2" fmla="*/ 10000 w 10000"/>
                  <a:gd name="connsiteY2" fmla="*/ 1557 h 206135"/>
                  <a:gd name="connsiteX0" fmla="*/ 0 w 10000"/>
                  <a:gd name="connsiteY0" fmla="*/ 1557 h 980581"/>
                  <a:gd name="connsiteX1" fmla="*/ 2139 w 10000"/>
                  <a:gd name="connsiteY1" fmla="*/ 180282 h 980581"/>
                  <a:gd name="connsiteX2" fmla="*/ 10000 w 10000"/>
                  <a:gd name="connsiteY2" fmla="*/ 1557 h 980581"/>
                  <a:gd name="connsiteX0" fmla="*/ 0 w 10000"/>
                  <a:gd name="connsiteY0" fmla="*/ 1557 h 926716"/>
                  <a:gd name="connsiteX1" fmla="*/ 2139 w 10000"/>
                  <a:gd name="connsiteY1" fmla="*/ 180282 h 926716"/>
                  <a:gd name="connsiteX2" fmla="*/ 2773 w 10000"/>
                  <a:gd name="connsiteY2" fmla="*/ 925684 h 926716"/>
                  <a:gd name="connsiteX3" fmla="*/ 10000 w 10000"/>
                  <a:gd name="connsiteY3" fmla="*/ 1557 h 926716"/>
                  <a:gd name="connsiteX0" fmla="*/ 0 w 10000"/>
                  <a:gd name="connsiteY0" fmla="*/ 1557 h 2400336"/>
                  <a:gd name="connsiteX1" fmla="*/ 2139 w 10000"/>
                  <a:gd name="connsiteY1" fmla="*/ 180282 h 2400336"/>
                  <a:gd name="connsiteX2" fmla="*/ 2602 w 10000"/>
                  <a:gd name="connsiteY2" fmla="*/ 2400017 h 2400336"/>
                  <a:gd name="connsiteX3" fmla="*/ 10000 w 10000"/>
                  <a:gd name="connsiteY3" fmla="*/ 1557 h 2400336"/>
                  <a:gd name="connsiteX0" fmla="*/ 0 w 10000"/>
                  <a:gd name="connsiteY0" fmla="*/ 1557 h 2400017"/>
                  <a:gd name="connsiteX1" fmla="*/ 2139 w 10000"/>
                  <a:gd name="connsiteY1" fmla="*/ 180282 h 2400017"/>
                  <a:gd name="connsiteX2" fmla="*/ 2602 w 10000"/>
                  <a:gd name="connsiteY2" fmla="*/ 2400017 h 2400017"/>
                  <a:gd name="connsiteX3" fmla="*/ 10000 w 10000"/>
                  <a:gd name="connsiteY3" fmla="*/ 1557 h 2400017"/>
                  <a:gd name="connsiteX0" fmla="*/ 0 w 10000"/>
                  <a:gd name="connsiteY0" fmla="*/ 1557 h 2400017"/>
                  <a:gd name="connsiteX1" fmla="*/ 2139 w 10000"/>
                  <a:gd name="connsiteY1" fmla="*/ 180282 h 2400017"/>
                  <a:gd name="connsiteX2" fmla="*/ 2602 w 10000"/>
                  <a:gd name="connsiteY2" fmla="*/ 2400017 h 2400017"/>
                  <a:gd name="connsiteX3" fmla="*/ 10000 w 10000"/>
                  <a:gd name="connsiteY3" fmla="*/ 1557 h 2400017"/>
                  <a:gd name="connsiteX0" fmla="*/ 0 w 10128"/>
                  <a:gd name="connsiteY0" fmla="*/ 134034 h 2398460"/>
                  <a:gd name="connsiteX1" fmla="*/ 2267 w 10128"/>
                  <a:gd name="connsiteY1" fmla="*/ 178725 h 2398460"/>
                  <a:gd name="connsiteX2" fmla="*/ 2730 w 10128"/>
                  <a:gd name="connsiteY2" fmla="*/ 2398460 h 2398460"/>
                  <a:gd name="connsiteX3" fmla="*/ 10128 w 10128"/>
                  <a:gd name="connsiteY3" fmla="*/ 0 h 2398460"/>
                  <a:gd name="connsiteX0" fmla="*/ 0 w 10128"/>
                  <a:gd name="connsiteY0" fmla="*/ 134034 h 2398460"/>
                  <a:gd name="connsiteX1" fmla="*/ 2267 w 10128"/>
                  <a:gd name="connsiteY1" fmla="*/ 178725 h 2398460"/>
                  <a:gd name="connsiteX2" fmla="*/ 2730 w 10128"/>
                  <a:gd name="connsiteY2" fmla="*/ 2398460 h 2398460"/>
                  <a:gd name="connsiteX3" fmla="*/ 10128 w 10128"/>
                  <a:gd name="connsiteY3" fmla="*/ 0 h 2398460"/>
                  <a:gd name="connsiteX0" fmla="*/ 0 w 10128"/>
                  <a:gd name="connsiteY0" fmla="*/ 134034 h 2422888"/>
                  <a:gd name="connsiteX1" fmla="*/ 2267 w 10128"/>
                  <a:gd name="connsiteY1" fmla="*/ 178725 h 2422888"/>
                  <a:gd name="connsiteX2" fmla="*/ 2730 w 10128"/>
                  <a:gd name="connsiteY2" fmla="*/ 2398460 h 2422888"/>
                  <a:gd name="connsiteX3" fmla="*/ 6219 w 10128"/>
                  <a:gd name="connsiteY3" fmla="*/ 1281538 h 2422888"/>
                  <a:gd name="connsiteX4" fmla="*/ 10128 w 10128"/>
                  <a:gd name="connsiteY4" fmla="*/ 0 h 2422888"/>
                  <a:gd name="connsiteX0" fmla="*/ 0 w 10128"/>
                  <a:gd name="connsiteY0" fmla="*/ 134034 h 2597428"/>
                  <a:gd name="connsiteX1" fmla="*/ 2267 w 10128"/>
                  <a:gd name="connsiteY1" fmla="*/ 178725 h 2597428"/>
                  <a:gd name="connsiteX2" fmla="*/ 2730 w 10128"/>
                  <a:gd name="connsiteY2" fmla="*/ 2398460 h 2597428"/>
                  <a:gd name="connsiteX3" fmla="*/ 6251 w 10128"/>
                  <a:gd name="connsiteY3" fmla="*/ 2353770 h 2597428"/>
                  <a:gd name="connsiteX4" fmla="*/ 10128 w 10128"/>
                  <a:gd name="connsiteY4" fmla="*/ 0 h 2597428"/>
                  <a:gd name="connsiteX0" fmla="*/ 0 w 10128"/>
                  <a:gd name="connsiteY0" fmla="*/ 134034 h 2488216"/>
                  <a:gd name="connsiteX1" fmla="*/ 2267 w 10128"/>
                  <a:gd name="connsiteY1" fmla="*/ 178725 h 2488216"/>
                  <a:gd name="connsiteX2" fmla="*/ 2730 w 10128"/>
                  <a:gd name="connsiteY2" fmla="*/ 2398460 h 2488216"/>
                  <a:gd name="connsiteX3" fmla="*/ 6251 w 10128"/>
                  <a:gd name="connsiteY3" fmla="*/ 2353770 h 2488216"/>
                  <a:gd name="connsiteX4" fmla="*/ 10128 w 10128"/>
                  <a:gd name="connsiteY4" fmla="*/ 0 h 2488216"/>
                  <a:gd name="connsiteX0" fmla="*/ 0 w 10128"/>
                  <a:gd name="connsiteY0" fmla="*/ 134034 h 2488216"/>
                  <a:gd name="connsiteX1" fmla="*/ 2267 w 10128"/>
                  <a:gd name="connsiteY1" fmla="*/ 178725 h 2488216"/>
                  <a:gd name="connsiteX2" fmla="*/ 2730 w 10128"/>
                  <a:gd name="connsiteY2" fmla="*/ 2398460 h 2488216"/>
                  <a:gd name="connsiteX3" fmla="*/ 6251 w 10128"/>
                  <a:gd name="connsiteY3" fmla="*/ 2353770 h 2488216"/>
                  <a:gd name="connsiteX4" fmla="*/ 10128 w 10128"/>
                  <a:gd name="connsiteY4" fmla="*/ 0 h 2488216"/>
                  <a:gd name="connsiteX0" fmla="*/ 0 w 10128"/>
                  <a:gd name="connsiteY0" fmla="*/ 134034 h 2488216"/>
                  <a:gd name="connsiteX1" fmla="*/ 2267 w 10128"/>
                  <a:gd name="connsiteY1" fmla="*/ 178725 h 2488216"/>
                  <a:gd name="connsiteX2" fmla="*/ 2730 w 10128"/>
                  <a:gd name="connsiteY2" fmla="*/ 2398460 h 2488216"/>
                  <a:gd name="connsiteX3" fmla="*/ 6251 w 10128"/>
                  <a:gd name="connsiteY3" fmla="*/ 2353770 h 2488216"/>
                  <a:gd name="connsiteX4" fmla="*/ 6806 w 10128"/>
                  <a:gd name="connsiteY4" fmla="*/ 1460243 h 2488216"/>
                  <a:gd name="connsiteX5" fmla="*/ 10128 w 10128"/>
                  <a:gd name="connsiteY5" fmla="*/ 0 h 2488216"/>
                  <a:gd name="connsiteX0" fmla="*/ 0 w 10128"/>
                  <a:gd name="connsiteY0" fmla="*/ 134034 h 2488216"/>
                  <a:gd name="connsiteX1" fmla="*/ 2267 w 10128"/>
                  <a:gd name="connsiteY1" fmla="*/ 178725 h 2488216"/>
                  <a:gd name="connsiteX2" fmla="*/ 2730 w 10128"/>
                  <a:gd name="connsiteY2" fmla="*/ 2398460 h 2488216"/>
                  <a:gd name="connsiteX3" fmla="*/ 6251 w 10128"/>
                  <a:gd name="connsiteY3" fmla="*/ 2353770 h 2488216"/>
                  <a:gd name="connsiteX4" fmla="*/ 6731 w 10128"/>
                  <a:gd name="connsiteY4" fmla="*/ 209306 h 2488216"/>
                  <a:gd name="connsiteX5" fmla="*/ 10128 w 10128"/>
                  <a:gd name="connsiteY5" fmla="*/ 0 h 2488216"/>
                  <a:gd name="connsiteX0" fmla="*/ 0 w 10128"/>
                  <a:gd name="connsiteY0" fmla="*/ 134034 h 2488216"/>
                  <a:gd name="connsiteX1" fmla="*/ 2267 w 10128"/>
                  <a:gd name="connsiteY1" fmla="*/ 178725 h 2488216"/>
                  <a:gd name="connsiteX2" fmla="*/ 2730 w 10128"/>
                  <a:gd name="connsiteY2" fmla="*/ 2398460 h 2488216"/>
                  <a:gd name="connsiteX3" fmla="*/ 6251 w 10128"/>
                  <a:gd name="connsiteY3" fmla="*/ 2353770 h 2488216"/>
                  <a:gd name="connsiteX4" fmla="*/ 6731 w 10128"/>
                  <a:gd name="connsiteY4" fmla="*/ 209306 h 2488216"/>
                  <a:gd name="connsiteX5" fmla="*/ 10128 w 10128"/>
                  <a:gd name="connsiteY5" fmla="*/ 0 h 2488216"/>
                  <a:gd name="connsiteX0" fmla="*/ 0 w 10128"/>
                  <a:gd name="connsiteY0" fmla="*/ 134034 h 2488216"/>
                  <a:gd name="connsiteX1" fmla="*/ 2267 w 10128"/>
                  <a:gd name="connsiteY1" fmla="*/ 178725 h 2488216"/>
                  <a:gd name="connsiteX2" fmla="*/ 2730 w 10128"/>
                  <a:gd name="connsiteY2" fmla="*/ 2398460 h 2488216"/>
                  <a:gd name="connsiteX3" fmla="*/ 6251 w 10128"/>
                  <a:gd name="connsiteY3" fmla="*/ 2353770 h 2488216"/>
                  <a:gd name="connsiteX4" fmla="*/ 6731 w 10128"/>
                  <a:gd name="connsiteY4" fmla="*/ 209306 h 2488216"/>
                  <a:gd name="connsiteX5" fmla="*/ 10128 w 10128"/>
                  <a:gd name="connsiteY5" fmla="*/ 0 h 2488216"/>
                  <a:gd name="connsiteX0" fmla="*/ 0 w 10117"/>
                  <a:gd name="connsiteY0" fmla="*/ 68762 h 2422944"/>
                  <a:gd name="connsiteX1" fmla="*/ 2267 w 10117"/>
                  <a:gd name="connsiteY1" fmla="*/ 113453 h 2422944"/>
                  <a:gd name="connsiteX2" fmla="*/ 2730 w 10117"/>
                  <a:gd name="connsiteY2" fmla="*/ 2333188 h 2422944"/>
                  <a:gd name="connsiteX3" fmla="*/ 6251 w 10117"/>
                  <a:gd name="connsiteY3" fmla="*/ 2288498 h 2422944"/>
                  <a:gd name="connsiteX4" fmla="*/ 6731 w 10117"/>
                  <a:gd name="connsiteY4" fmla="*/ 144034 h 2422944"/>
                  <a:gd name="connsiteX5" fmla="*/ 10117 w 10117"/>
                  <a:gd name="connsiteY5" fmla="*/ 68762 h 2422944"/>
                  <a:gd name="connsiteX0" fmla="*/ 0 w 10117"/>
                  <a:gd name="connsiteY0" fmla="*/ 115666 h 2469848"/>
                  <a:gd name="connsiteX1" fmla="*/ 2267 w 10117"/>
                  <a:gd name="connsiteY1" fmla="*/ 160357 h 2469848"/>
                  <a:gd name="connsiteX2" fmla="*/ 2730 w 10117"/>
                  <a:gd name="connsiteY2" fmla="*/ 2380092 h 2469848"/>
                  <a:gd name="connsiteX3" fmla="*/ 6251 w 10117"/>
                  <a:gd name="connsiteY3" fmla="*/ 2335402 h 2469848"/>
                  <a:gd name="connsiteX4" fmla="*/ 6731 w 10117"/>
                  <a:gd name="connsiteY4" fmla="*/ 190938 h 2469848"/>
                  <a:gd name="connsiteX5" fmla="*/ 10117 w 10117"/>
                  <a:gd name="connsiteY5" fmla="*/ 115666 h 2469848"/>
                  <a:gd name="connsiteX0" fmla="*/ 0 w 10192"/>
                  <a:gd name="connsiteY0" fmla="*/ 102664 h 2456846"/>
                  <a:gd name="connsiteX1" fmla="*/ 2267 w 10192"/>
                  <a:gd name="connsiteY1" fmla="*/ 147355 h 2456846"/>
                  <a:gd name="connsiteX2" fmla="*/ 2730 w 10192"/>
                  <a:gd name="connsiteY2" fmla="*/ 2367090 h 2456846"/>
                  <a:gd name="connsiteX3" fmla="*/ 6251 w 10192"/>
                  <a:gd name="connsiteY3" fmla="*/ 2322400 h 2456846"/>
                  <a:gd name="connsiteX4" fmla="*/ 6731 w 10192"/>
                  <a:gd name="connsiteY4" fmla="*/ 177936 h 2456846"/>
                  <a:gd name="connsiteX5" fmla="*/ 10192 w 10192"/>
                  <a:gd name="connsiteY5" fmla="*/ 147336 h 2456846"/>
                  <a:gd name="connsiteX0" fmla="*/ 0 w 10192"/>
                  <a:gd name="connsiteY0" fmla="*/ 125178 h 2479360"/>
                  <a:gd name="connsiteX1" fmla="*/ 2267 w 10192"/>
                  <a:gd name="connsiteY1" fmla="*/ 169869 h 2479360"/>
                  <a:gd name="connsiteX2" fmla="*/ 2730 w 10192"/>
                  <a:gd name="connsiteY2" fmla="*/ 2389604 h 2479360"/>
                  <a:gd name="connsiteX3" fmla="*/ 6251 w 10192"/>
                  <a:gd name="connsiteY3" fmla="*/ 2344914 h 2479360"/>
                  <a:gd name="connsiteX4" fmla="*/ 6731 w 10192"/>
                  <a:gd name="connsiteY4" fmla="*/ 200450 h 2479360"/>
                  <a:gd name="connsiteX5" fmla="*/ 10192 w 10192"/>
                  <a:gd name="connsiteY5" fmla="*/ 169850 h 2479360"/>
                  <a:gd name="connsiteX0" fmla="*/ 0 w 10192"/>
                  <a:gd name="connsiteY0" fmla="*/ 0 h 2354182"/>
                  <a:gd name="connsiteX1" fmla="*/ 2267 w 10192"/>
                  <a:gd name="connsiteY1" fmla="*/ 44691 h 2354182"/>
                  <a:gd name="connsiteX2" fmla="*/ 2730 w 10192"/>
                  <a:gd name="connsiteY2" fmla="*/ 2264426 h 2354182"/>
                  <a:gd name="connsiteX3" fmla="*/ 6251 w 10192"/>
                  <a:gd name="connsiteY3" fmla="*/ 2219736 h 2354182"/>
                  <a:gd name="connsiteX4" fmla="*/ 6731 w 10192"/>
                  <a:gd name="connsiteY4" fmla="*/ 75272 h 2354182"/>
                  <a:gd name="connsiteX5" fmla="*/ 10192 w 10192"/>
                  <a:gd name="connsiteY5" fmla="*/ 44672 h 2354182"/>
                  <a:gd name="connsiteX0" fmla="*/ 0 w 10192"/>
                  <a:gd name="connsiteY0" fmla="*/ 4459247 h 6679837"/>
                  <a:gd name="connsiteX1" fmla="*/ 2267 w 10192"/>
                  <a:gd name="connsiteY1" fmla="*/ 4503938 h 6679837"/>
                  <a:gd name="connsiteX2" fmla="*/ 2719 w 10192"/>
                  <a:gd name="connsiteY2" fmla="*/ 32305 h 6679837"/>
                  <a:gd name="connsiteX3" fmla="*/ 6251 w 10192"/>
                  <a:gd name="connsiteY3" fmla="*/ 6678983 h 6679837"/>
                  <a:gd name="connsiteX4" fmla="*/ 6731 w 10192"/>
                  <a:gd name="connsiteY4" fmla="*/ 4534519 h 6679837"/>
                  <a:gd name="connsiteX5" fmla="*/ 10192 w 10192"/>
                  <a:gd name="connsiteY5" fmla="*/ 4503919 h 6679837"/>
                  <a:gd name="connsiteX0" fmla="*/ 0 w 10192"/>
                  <a:gd name="connsiteY0" fmla="*/ 4518258 h 4614626"/>
                  <a:gd name="connsiteX1" fmla="*/ 2267 w 10192"/>
                  <a:gd name="connsiteY1" fmla="*/ 4562949 h 4614626"/>
                  <a:gd name="connsiteX2" fmla="*/ 2719 w 10192"/>
                  <a:gd name="connsiteY2" fmla="*/ 91316 h 4614626"/>
                  <a:gd name="connsiteX3" fmla="*/ 6208 w 10192"/>
                  <a:gd name="connsiteY3" fmla="*/ 46628 h 4614626"/>
                  <a:gd name="connsiteX4" fmla="*/ 6731 w 10192"/>
                  <a:gd name="connsiteY4" fmla="*/ 4593530 h 4614626"/>
                  <a:gd name="connsiteX5" fmla="*/ 10192 w 10192"/>
                  <a:gd name="connsiteY5" fmla="*/ 4562930 h 4614626"/>
                  <a:gd name="connsiteX0" fmla="*/ 0 w 10192"/>
                  <a:gd name="connsiteY0" fmla="*/ 4518258 h 4614626"/>
                  <a:gd name="connsiteX1" fmla="*/ 2267 w 10192"/>
                  <a:gd name="connsiteY1" fmla="*/ 4562949 h 4614626"/>
                  <a:gd name="connsiteX2" fmla="*/ 2719 w 10192"/>
                  <a:gd name="connsiteY2" fmla="*/ 91316 h 4614626"/>
                  <a:gd name="connsiteX3" fmla="*/ 6208 w 10192"/>
                  <a:gd name="connsiteY3" fmla="*/ 46628 h 4614626"/>
                  <a:gd name="connsiteX4" fmla="*/ 6731 w 10192"/>
                  <a:gd name="connsiteY4" fmla="*/ 4593530 h 4614626"/>
                  <a:gd name="connsiteX5" fmla="*/ 10192 w 10192"/>
                  <a:gd name="connsiteY5" fmla="*/ 4562930 h 4614626"/>
                  <a:gd name="connsiteX0" fmla="*/ 0 w 10192"/>
                  <a:gd name="connsiteY0" fmla="*/ 4471630 h 4567998"/>
                  <a:gd name="connsiteX1" fmla="*/ 2267 w 10192"/>
                  <a:gd name="connsiteY1" fmla="*/ 4516321 h 4567998"/>
                  <a:gd name="connsiteX2" fmla="*/ 2719 w 10192"/>
                  <a:gd name="connsiteY2" fmla="*/ 44688 h 4567998"/>
                  <a:gd name="connsiteX3" fmla="*/ 6208 w 10192"/>
                  <a:gd name="connsiteY3" fmla="*/ 0 h 4567998"/>
                  <a:gd name="connsiteX4" fmla="*/ 6731 w 10192"/>
                  <a:gd name="connsiteY4" fmla="*/ 4546902 h 4567998"/>
                  <a:gd name="connsiteX5" fmla="*/ 10192 w 10192"/>
                  <a:gd name="connsiteY5" fmla="*/ 4516302 h 4567998"/>
                  <a:gd name="connsiteX0" fmla="*/ 0 w 10192"/>
                  <a:gd name="connsiteY0" fmla="*/ 4471630 h 4569539"/>
                  <a:gd name="connsiteX1" fmla="*/ 2267 w 10192"/>
                  <a:gd name="connsiteY1" fmla="*/ 4516321 h 4569539"/>
                  <a:gd name="connsiteX2" fmla="*/ 2698 w 10192"/>
                  <a:gd name="connsiteY2" fmla="*/ 219454 h 4569539"/>
                  <a:gd name="connsiteX3" fmla="*/ 6208 w 10192"/>
                  <a:gd name="connsiteY3" fmla="*/ 0 h 4569539"/>
                  <a:gd name="connsiteX4" fmla="*/ 6731 w 10192"/>
                  <a:gd name="connsiteY4" fmla="*/ 4546902 h 4569539"/>
                  <a:gd name="connsiteX5" fmla="*/ 10192 w 10192"/>
                  <a:gd name="connsiteY5" fmla="*/ 4516302 h 4569539"/>
                  <a:gd name="connsiteX0" fmla="*/ 0 w 10192"/>
                  <a:gd name="connsiteY0" fmla="*/ 4471630 h 4601529"/>
                  <a:gd name="connsiteX1" fmla="*/ 2267 w 10192"/>
                  <a:gd name="connsiteY1" fmla="*/ 4516321 h 4601529"/>
                  <a:gd name="connsiteX2" fmla="*/ 2698 w 10192"/>
                  <a:gd name="connsiteY2" fmla="*/ 219454 h 4601529"/>
                  <a:gd name="connsiteX3" fmla="*/ 6208 w 10192"/>
                  <a:gd name="connsiteY3" fmla="*/ 0 h 4601529"/>
                  <a:gd name="connsiteX4" fmla="*/ 6731 w 10192"/>
                  <a:gd name="connsiteY4" fmla="*/ 4546902 h 4601529"/>
                  <a:gd name="connsiteX5" fmla="*/ 10192 w 10192"/>
                  <a:gd name="connsiteY5" fmla="*/ 4516302 h 4601529"/>
                  <a:gd name="connsiteX0" fmla="*/ 0 w 10192"/>
                  <a:gd name="connsiteY0" fmla="*/ 4471630 h 4564558"/>
                  <a:gd name="connsiteX1" fmla="*/ 2267 w 10192"/>
                  <a:gd name="connsiteY1" fmla="*/ 4516321 h 4564558"/>
                  <a:gd name="connsiteX2" fmla="*/ 2698 w 10192"/>
                  <a:gd name="connsiteY2" fmla="*/ 219454 h 4564558"/>
                  <a:gd name="connsiteX3" fmla="*/ 6208 w 10192"/>
                  <a:gd name="connsiteY3" fmla="*/ 0 h 4564558"/>
                  <a:gd name="connsiteX4" fmla="*/ 6731 w 10192"/>
                  <a:gd name="connsiteY4" fmla="*/ 4546902 h 4564558"/>
                  <a:gd name="connsiteX5" fmla="*/ 10192 w 10192"/>
                  <a:gd name="connsiteY5" fmla="*/ 4516302 h 4564558"/>
                  <a:gd name="connsiteX0" fmla="*/ 0 w 10192"/>
                  <a:gd name="connsiteY0" fmla="*/ 4471630 h 4564558"/>
                  <a:gd name="connsiteX1" fmla="*/ 2267 w 10192"/>
                  <a:gd name="connsiteY1" fmla="*/ 4516321 h 4564558"/>
                  <a:gd name="connsiteX2" fmla="*/ 2698 w 10192"/>
                  <a:gd name="connsiteY2" fmla="*/ 219454 h 4564558"/>
                  <a:gd name="connsiteX3" fmla="*/ 6208 w 10192"/>
                  <a:gd name="connsiteY3" fmla="*/ 0 h 4564558"/>
                  <a:gd name="connsiteX4" fmla="*/ 6731 w 10192"/>
                  <a:gd name="connsiteY4" fmla="*/ 4546902 h 4564558"/>
                  <a:gd name="connsiteX5" fmla="*/ 10192 w 10192"/>
                  <a:gd name="connsiteY5" fmla="*/ 4516302 h 4564558"/>
                  <a:gd name="connsiteX0" fmla="*/ 0 w 10192"/>
                  <a:gd name="connsiteY0" fmla="*/ 4321818 h 4415449"/>
                  <a:gd name="connsiteX1" fmla="*/ 2267 w 10192"/>
                  <a:gd name="connsiteY1" fmla="*/ 4366509 h 4415449"/>
                  <a:gd name="connsiteX2" fmla="*/ 2698 w 10192"/>
                  <a:gd name="connsiteY2" fmla="*/ 69642 h 4415449"/>
                  <a:gd name="connsiteX3" fmla="*/ 6261 w 10192"/>
                  <a:gd name="connsiteY3" fmla="*/ 0 h 4415449"/>
                  <a:gd name="connsiteX4" fmla="*/ 6731 w 10192"/>
                  <a:gd name="connsiteY4" fmla="*/ 4397090 h 4415449"/>
                  <a:gd name="connsiteX5" fmla="*/ 10192 w 10192"/>
                  <a:gd name="connsiteY5" fmla="*/ 4366490 h 4415449"/>
                  <a:gd name="connsiteX0" fmla="*/ 0 w 10192"/>
                  <a:gd name="connsiteY0" fmla="*/ 4321818 h 4416068"/>
                  <a:gd name="connsiteX1" fmla="*/ 2267 w 10192"/>
                  <a:gd name="connsiteY1" fmla="*/ 4366509 h 4416068"/>
                  <a:gd name="connsiteX2" fmla="*/ 2698 w 10192"/>
                  <a:gd name="connsiteY2" fmla="*/ 69642 h 4416068"/>
                  <a:gd name="connsiteX3" fmla="*/ 6261 w 10192"/>
                  <a:gd name="connsiteY3" fmla="*/ 0 h 4416068"/>
                  <a:gd name="connsiteX4" fmla="*/ 6731 w 10192"/>
                  <a:gd name="connsiteY4" fmla="*/ 4397090 h 4416068"/>
                  <a:gd name="connsiteX5" fmla="*/ 10192 w 10192"/>
                  <a:gd name="connsiteY5" fmla="*/ 4366490 h 4416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92" h="4416068">
                    <a:moveTo>
                      <a:pt x="0" y="4321818"/>
                    </a:moveTo>
                    <a:cubicBezTo>
                      <a:pt x="514" y="4388647"/>
                      <a:pt x="1850" y="4394648"/>
                      <a:pt x="2267" y="4366509"/>
                    </a:cubicBezTo>
                    <a:cubicBezTo>
                      <a:pt x="2398" y="3264230"/>
                      <a:pt x="2594" y="1835386"/>
                      <a:pt x="2698" y="69642"/>
                    </a:cubicBezTo>
                    <a:cubicBezTo>
                      <a:pt x="3517" y="53705"/>
                      <a:pt x="5614" y="37065"/>
                      <a:pt x="6261" y="0"/>
                    </a:cubicBezTo>
                    <a:cubicBezTo>
                      <a:pt x="6374" y="1294435"/>
                      <a:pt x="6672" y="4700016"/>
                      <a:pt x="6731" y="4397090"/>
                    </a:cubicBezTo>
                    <a:cubicBezTo>
                      <a:pt x="7313" y="4317522"/>
                      <a:pt x="9083" y="4297146"/>
                      <a:pt x="10192" y="4366490"/>
                    </a:cubicBezTo>
                  </a:path>
                </a:pathLst>
              </a:custGeom>
              <a:noFill/>
              <a:ln w="28575">
                <a:solidFill>
                  <a:srgbClr val="00285F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cxnSp>
          <p:nvCxnSpPr>
            <p:cNvPr id="26" name="Straight Arrow Connector 25"/>
            <p:cNvCxnSpPr/>
            <p:nvPr/>
          </p:nvCxnSpPr>
          <p:spPr>
            <a:xfrm>
              <a:off x="1027597" y="1742712"/>
              <a:ext cx="0" cy="441137"/>
            </a:xfrm>
            <a:prstGeom prst="straightConnector1">
              <a:avLst/>
            </a:prstGeom>
            <a:ln w="28575"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LoKale</a:t>
            </a:r>
            <a:r>
              <a:rPr lang="en-US" dirty="0" smtClean="0"/>
              <a:t> </a:t>
            </a:r>
            <a:r>
              <a:rPr lang="en-US" dirty="0" err="1" smtClean="0"/>
              <a:t>Isostasie</a:t>
            </a:r>
            <a:r>
              <a:rPr lang="en-US" dirty="0" smtClean="0"/>
              <a:t> Rift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716016" y="965948"/>
            <a:ext cx="3958805" cy="105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dirty="0" err="1" smtClean="0">
                <a:latin typeface="Calibri" panose="020F0502020204030204" pitchFamily="34" charset="0"/>
              </a:rPr>
              <a:t>Gewicht</a:t>
            </a:r>
            <a:r>
              <a:rPr lang="en-US" altLang="en-US" sz="2000" dirty="0" smtClean="0">
                <a:latin typeface="Calibri" panose="020F0502020204030204" pitchFamily="34" charset="0"/>
              </a:rPr>
              <a:t> </a:t>
            </a:r>
            <a:r>
              <a:rPr lang="en-US" altLang="en-US" sz="2000" dirty="0" err="1" smtClean="0">
                <a:latin typeface="Calibri" panose="020F0502020204030204" pitchFamily="34" charset="0"/>
              </a:rPr>
              <a:t>kolom</a:t>
            </a:r>
            <a:r>
              <a:rPr lang="en-US" altLang="en-US" sz="2000" dirty="0" smtClean="0">
                <a:latin typeface="Calibri" panose="020F0502020204030204" pitchFamily="34" charset="0"/>
              </a:rPr>
              <a:t> 1 </a:t>
            </a:r>
            <a:r>
              <a:rPr lang="en-US" altLang="en-US" sz="2000" dirty="0" err="1" smtClean="0">
                <a:latin typeface="Calibri" panose="020F0502020204030204" pitchFamily="34" charset="0"/>
              </a:rPr>
              <a:t>moet</a:t>
            </a:r>
            <a:r>
              <a:rPr lang="en-US" altLang="en-US" sz="2000" dirty="0" smtClean="0">
                <a:latin typeface="Calibri" panose="020F0502020204030204" pitchFamily="34" charset="0"/>
              </a:rPr>
              <a:t> </a:t>
            </a:r>
            <a:r>
              <a:rPr lang="en-US" altLang="en-US" sz="2000" dirty="0" err="1" smtClean="0">
                <a:latin typeface="Calibri" panose="020F0502020204030204" pitchFamily="34" charset="0"/>
              </a:rPr>
              <a:t>gelijk</a:t>
            </a:r>
            <a:r>
              <a:rPr lang="en-US" altLang="en-US" sz="2000" dirty="0" smtClean="0">
                <a:latin typeface="Calibri" panose="020F0502020204030204" pitchFamily="34" charset="0"/>
              </a:rPr>
              <a:t> </a:t>
            </a:r>
            <a:r>
              <a:rPr lang="en-US" altLang="en-US" sz="2000" dirty="0" err="1" smtClean="0">
                <a:latin typeface="Calibri" panose="020F0502020204030204" pitchFamily="34" charset="0"/>
              </a:rPr>
              <a:t>zijn</a:t>
            </a:r>
            <a:r>
              <a:rPr lang="en-US" altLang="en-US" sz="2000" dirty="0" smtClean="0">
                <a:latin typeface="Calibri" panose="020F0502020204030204" pitchFamily="34" charset="0"/>
              </a:rPr>
              <a:t> </a:t>
            </a:r>
            <a:r>
              <a:rPr lang="en-US" altLang="en-US" sz="2000" dirty="0" err="1" smtClean="0">
                <a:latin typeface="Calibri" panose="020F0502020204030204" pitchFamily="34" charset="0"/>
              </a:rPr>
              <a:t>aan</a:t>
            </a:r>
            <a:r>
              <a:rPr lang="en-US" altLang="en-US" sz="2000" dirty="0" smtClean="0">
                <a:latin typeface="Calibri" panose="020F0502020204030204" pitchFamily="34" charset="0"/>
              </a:rPr>
              <a:t> </a:t>
            </a:r>
            <a:r>
              <a:rPr lang="en-US" altLang="en-US" sz="2000" dirty="0" err="1" smtClean="0">
                <a:latin typeface="Calibri" panose="020F0502020204030204" pitchFamily="34" charset="0"/>
              </a:rPr>
              <a:t>gewicht</a:t>
            </a:r>
            <a:r>
              <a:rPr lang="en-US" altLang="en-US" sz="2000" dirty="0" smtClean="0">
                <a:latin typeface="Calibri" panose="020F0502020204030204" pitchFamily="34" charset="0"/>
              </a:rPr>
              <a:t> </a:t>
            </a:r>
            <a:r>
              <a:rPr lang="en-US" altLang="en-US" sz="2000" dirty="0" err="1" smtClean="0">
                <a:latin typeface="Calibri" panose="020F0502020204030204" pitchFamily="34" charset="0"/>
              </a:rPr>
              <a:t>kolom</a:t>
            </a:r>
            <a:r>
              <a:rPr lang="en-US" altLang="en-US" sz="2000" dirty="0" smtClean="0">
                <a:latin typeface="Calibri" panose="020F0502020204030204" pitchFamily="34" charset="0"/>
              </a:rPr>
              <a:t> 2! </a:t>
            </a:r>
          </a:p>
          <a:p>
            <a:pPr eaLnBrk="1" hangingPunct="1">
              <a:buNone/>
            </a:pPr>
            <a:r>
              <a:rPr lang="en-US" altLang="en-US" sz="2000" b="1" dirty="0">
                <a:latin typeface="Calibri" panose="020F0502020204030204" pitchFamily="34" charset="0"/>
              </a:rPr>
              <a:t>Wat is het </a:t>
            </a:r>
            <a:r>
              <a:rPr lang="en-US" altLang="en-US" sz="2000" b="1" dirty="0" err="1">
                <a:latin typeface="Calibri" panose="020F0502020204030204" pitchFamily="34" charset="0"/>
              </a:rPr>
              <a:t>verschil</a:t>
            </a:r>
            <a:r>
              <a:rPr lang="en-US" altLang="en-US" sz="2000" b="1" dirty="0">
                <a:latin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</a:rPr>
              <a:t>tussen</a:t>
            </a:r>
            <a:r>
              <a:rPr lang="en-US" altLang="en-US" sz="2000" b="1" dirty="0">
                <a:latin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</a:rPr>
              <a:t>beide</a:t>
            </a:r>
            <a:r>
              <a:rPr lang="en-US" altLang="en-US" sz="2000" b="1" dirty="0">
                <a:latin typeface="Calibri" panose="020F0502020204030204" pitchFamily="34" charset="0"/>
              </a:rPr>
              <a:t>? </a:t>
            </a:r>
            <a:endParaRPr lang="en-GB" altLang="en-US" sz="2000" b="1" dirty="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endParaRPr lang="en-US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5139" y="2551413"/>
            <a:ext cx="660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Calibri" panose="020F0502020204030204" pitchFamily="34" charset="0"/>
              </a:rPr>
              <a:t>korst</a:t>
            </a:r>
            <a:endParaRPr lang="nl-NL" b="1" dirty="0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47067" y="3367716"/>
            <a:ext cx="856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</a:rPr>
              <a:t>mantel</a:t>
            </a:r>
            <a:endParaRPr lang="nl-NL" b="1" dirty="0"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3414" y="1416396"/>
            <a:ext cx="874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latin typeface="Calibri" panose="020F0502020204030204" pitchFamily="34" charset="0"/>
              </a:rPr>
              <a:t>Dikte</a:t>
            </a:r>
            <a:r>
              <a:rPr lang="en-US" sz="1200" b="1" dirty="0" smtClean="0">
                <a:latin typeface="Calibri" panose="020F0502020204030204" pitchFamily="34" charset="0"/>
              </a:rPr>
              <a:t> </a:t>
            </a:r>
            <a:r>
              <a:rPr lang="en-US" sz="1200" b="1" dirty="0" err="1" smtClean="0">
                <a:latin typeface="Calibri" panose="020F0502020204030204" pitchFamily="34" charset="0"/>
              </a:rPr>
              <a:t>korst</a:t>
            </a:r>
            <a:endParaRPr lang="en-US" sz="1200" b="1" dirty="0" smtClean="0">
              <a:latin typeface="Calibri" panose="020F0502020204030204" pitchFamily="34" charset="0"/>
            </a:endParaRPr>
          </a:p>
          <a:p>
            <a:r>
              <a:rPr lang="en-US" sz="1200" b="1" dirty="0" smtClean="0">
                <a:latin typeface="Calibri" panose="020F0502020204030204" pitchFamily="34" charset="0"/>
              </a:rPr>
              <a:t>(Tc)</a:t>
            </a:r>
            <a:endParaRPr lang="nl-NL" sz="1200" b="1" dirty="0"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41519" y="1146086"/>
            <a:ext cx="12176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latin typeface="Calibri" panose="020F0502020204030204" pitchFamily="34" charset="0"/>
              </a:rPr>
              <a:t>Diepte</a:t>
            </a:r>
            <a:r>
              <a:rPr lang="en-US" sz="1200" b="1" dirty="0" smtClean="0">
                <a:latin typeface="Calibri" panose="020F0502020204030204" pitchFamily="34" charset="0"/>
              </a:rPr>
              <a:t> water (y)</a:t>
            </a:r>
            <a:endParaRPr lang="nl-NL" sz="1200" b="1" dirty="0">
              <a:latin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99427" y="2614600"/>
            <a:ext cx="906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latin typeface="Calibri" panose="020F0502020204030204" pitchFamily="34" charset="0"/>
              </a:rPr>
              <a:t>Stijging</a:t>
            </a:r>
            <a:r>
              <a:rPr lang="en-US" sz="1200" b="1" dirty="0" smtClean="0">
                <a:latin typeface="Calibri" panose="020F0502020204030204" pitchFamily="34" charset="0"/>
              </a:rPr>
              <a:t> mantel (x)</a:t>
            </a:r>
            <a:endParaRPr lang="nl-NL" sz="1200" b="1" dirty="0">
              <a:latin typeface="Calibri" panose="020F0502020204030204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1198570" y="3166980"/>
            <a:ext cx="1723063" cy="3340"/>
          </a:xfrm>
          <a:prstGeom prst="line">
            <a:avLst/>
          </a:prstGeom>
          <a:ln>
            <a:solidFill>
              <a:srgbClr val="005B9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3891140" y="1064582"/>
            <a:ext cx="216024" cy="2500940"/>
          </a:xfrm>
          <a:prstGeom prst="rect">
            <a:avLst/>
          </a:prstGeom>
          <a:solidFill>
            <a:srgbClr val="FFFFCC">
              <a:alpha val="65098"/>
            </a:srgbClr>
          </a:solidFill>
          <a:ln w="12700">
            <a:solidFill>
              <a:srgbClr val="00285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Rectangle 29"/>
          <p:cNvSpPr/>
          <p:nvPr/>
        </p:nvSpPr>
        <p:spPr>
          <a:xfrm>
            <a:off x="2367686" y="1078922"/>
            <a:ext cx="216024" cy="2500940"/>
          </a:xfrm>
          <a:prstGeom prst="rect">
            <a:avLst/>
          </a:prstGeom>
          <a:solidFill>
            <a:srgbClr val="FFFFCC">
              <a:alpha val="65098"/>
            </a:srgbClr>
          </a:solidFill>
          <a:ln w="12700">
            <a:solidFill>
              <a:srgbClr val="00285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xtBox 3"/>
          <p:cNvSpPr txBox="1"/>
          <p:nvPr/>
        </p:nvSpPr>
        <p:spPr>
          <a:xfrm>
            <a:off x="2068107" y="802342"/>
            <a:ext cx="881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latin typeface="Calibri" panose="020F0502020204030204" pitchFamily="34" charset="0"/>
              </a:rPr>
              <a:t>Kolom</a:t>
            </a:r>
            <a:r>
              <a:rPr lang="en-US" sz="1600" b="1" dirty="0" smtClean="0">
                <a:latin typeface="Calibri" panose="020F0502020204030204" pitchFamily="34" charset="0"/>
              </a:rPr>
              <a:t> 1</a:t>
            </a:r>
            <a:endParaRPr lang="nl-NL" sz="1600" b="1" dirty="0">
              <a:latin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21759" y="815229"/>
            <a:ext cx="881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latin typeface="Calibri" panose="020F0502020204030204" pitchFamily="34" charset="0"/>
              </a:rPr>
              <a:t>Kolom</a:t>
            </a:r>
            <a:r>
              <a:rPr lang="en-US" sz="1600" b="1" dirty="0" smtClean="0">
                <a:latin typeface="Calibri" panose="020F0502020204030204" pitchFamily="34" charset="0"/>
              </a:rPr>
              <a:t> 2</a:t>
            </a:r>
            <a:endParaRPr lang="nl-NL" sz="1600" b="1" dirty="0">
              <a:latin typeface="Calibri" panose="020F0502020204030204" pitchFamily="34" charset="0"/>
            </a:endParaRPr>
          </a:p>
        </p:txBody>
      </p:sp>
      <p:sp>
        <p:nvSpPr>
          <p:cNvPr id="33" name="Text Placeholder 2"/>
          <p:cNvSpPr txBox="1">
            <a:spLocks/>
          </p:cNvSpPr>
          <p:nvPr/>
        </p:nvSpPr>
        <p:spPr bwMode="auto">
          <a:xfrm>
            <a:off x="58829" y="3795886"/>
            <a:ext cx="3960812" cy="1586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70000" indent="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Arial" pitchFamily="34" charset="0"/>
              <a:buChar char="&g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Arial" pitchFamily="34" charset="0"/>
              <a:buChar char="&gt;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700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Arial" pitchFamily="34" charset="0"/>
              <a:buChar char="&gt;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Arial" pitchFamily="34" charset="0"/>
              <a:buChar char="&gt;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err="1" smtClean="0">
                <a:latin typeface="Calibri" panose="020F0502020204030204" pitchFamily="34" charset="0"/>
              </a:rPr>
              <a:t>Dichtheden</a:t>
            </a:r>
            <a:r>
              <a:rPr lang="en-US" sz="1800" b="1" dirty="0" smtClean="0">
                <a:latin typeface="Calibri" panose="020F0502020204030204" pitchFamily="34" charset="0"/>
              </a:rPr>
              <a:t> (</a:t>
            </a:r>
            <a:r>
              <a:rPr lang="el-GR" sz="1800" b="1" dirty="0" smtClean="0">
                <a:latin typeface="Calibri" panose="020F0502020204030204" pitchFamily="34" charset="0"/>
              </a:rPr>
              <a:t>ρ</a:t>
            </a:r>
            <a:r>
              <a:rPr lang="en-US" sz="1800" b="1" dirty="0" smtClean="0">
                <a:latin typeface="Calibri" panose="020F0502020204030204" pitchFamily="34" charset="0"/>
              </a:rPr>
              <a:t>):</a:t>
            </a:r>
            <a:br>
              <a:rPr lang="en-US" sz="1800" b="1" dirty="0" smtClean="0">
                <a:latin typeface="Calibri" panose="020F0502020204030204" pitchFamily="34" charset="0"/>
              </a:rPr>
            </a:br>
            <a:r>
              <a:rPr lang="en-US" sz="1800" b="1" dirty="0" smtClean="0">
                <a:latin typeface="Calibri" panose="020F0502020204030204" pitchFamily="34" charset="0"/>
              </a:rPr>
              <a:t>Water: 1000 kg/m</a:t>
            </a:r>
            <a:r>
              <a:rPr lang="en-US" sz="1800" b="1" baseline="30000" dirty="0" smtClean="0">
                <a:latin typeface="Calibri" panose="020F0502020204030204" pitchFamily="34" charset="0"/>
              </a:rPr>
              <a:t>3</a:t>
            </a:r>
            <a:r>
              <a:rPr lang="en-US" sz="1800" b="1" dirty="0" smtClean="0">
                <a:latin typeface="Calibri" panose="020F0502020204030204" pitchFamily="34" charset="0"/>
              </a:rPr>
              <a:t> (</a:t>
            </a:r>
            <a:r>
              <a:rPr lang="el-GR" sz="1800" b="1" dirty="0" smtClean="0">
                <a:latin typeface="Calibri" panose="020F0502020204030204" pitchFamily="34" charset="0"/>
              </a:rPr>
              <a:t>ρ</a:t>
            </a:r>
            <a:r>
              <a:rPr lang="en-US" sz="1800" b="1" baseline="-25000" dirty="0" smtClean="0">
                <a:latin typeface="Calibri" panose="020F0502020204030204" pitchFamily="34" charset="0"/>
              </a:rPr>
              <a:t>w</a:t>
            </a:r>
            <a:r>
              <a:rPr lang="en-US" sz="1800" b="1" dirty="0" smtClean="0">
                <a:latin typeface="Calibri" panose="020F0502020204030204" pitchFamily="34" charset="0"/>
              </a:rPr>
              <a:t>)</a:t>
            </a:r>
            <a:br>
              <a:rPr lang="en-US" sz="1800" b="1" dirty="0" smtClean="0">
                <a:latin typeface="Calibri" panose="020F0502020204030204" pitchFamily="34" charset="0"/>
              </a:rPr>
            </a:br>
            <a:r>
              <a:rPr lang="en-US" sz="1800" b="1" dirty="0" err="1" smtClean="0">
                <a:latin typeface="Calibri" panose="020F0502020204030204" pitchFamily="34" charset="0"/>
              </a:rPr>
              <a:t>Continentale</a:t>
            </a:r>
            <a:r>
              <a:rPr lang="en-US" sz="1800" b="1" dirty="0" smtClean="0">
                <a:latin typeface="Calibri" panose="020F0502020204030204" pitchFamily="34" charset="0"/>
              </a:rPr>
              <a:t> </a:t>
            </a:r>
            <a:r>
              <a:rPr lang="en-US" sz="1800" b="1" dirty="0" err="1" smtClean="0">
                <a:latin typeface="Calibri" panose="020F0502020204030204" pitchFamily="34" charset="0"/>
              </a:rPr>
              <a:t>korst</a:t>
            </a:r>
            <a:r>
              <a:rPr lang="en-US" sz="1800" b="1" dirty="0" smtClean="0">
                <a:latin typeface="Calibri" panose="020F0502020204030204" pitchFamily="34" charset="0"/>
              </a:rPr>
              <a:t>: 2750 kg/m</a:t>
            </a:r>
            <a:r>
              <a:rPr lang="en-US" sz="1800" b="1" baseline="30000" dirty="0" smtClean="0">
                <a:latin typeface="Calibri" panose="020F0502020204030204" pitchFamily="34" charset="0"/>
              </a:rPr>
              <a:t>3</a:t>
            </a:r>
            <a:r>
              <a:rPr lang="en-US" sz="1800" b="1" dirty="0" smtClean="0">
                <a:latin typeface="Calibri" panose="020F0502020204030204" pitchFamily="34" charset="0"/>
              </a:rPr>
              <a:t> (</a:t>
            </a:r>
            <a:r>
              <a:rPr lang="el-GR" sz="1800" b="1" dirty="0" smtClean="0">
                <a:latin typeface="Calibri" panose="020F0502020204030204" pitchFamily="34" charset="0"/>
              </a:rPr>
              <a:t>ρ</a:t>
            </a:r>
            <a:r>
              <a:rPr lang="en-US" sz="1800" b="1" baseline="-25000" dirty="0" smtClean="0">
                <a:latin typeface="Calibri" panose="020F0502020204030204" pitchFamily="34" charset="0"/>
              </a:rPr>
              <a:t>c</a:t>
            </a:r>
            <a:r>
              <a:rPr lang="en-US" sz="1800" b="1" dirty="0" smtClean="0">
                <a:latin typeface="Calibri" panose="020F0502020204030204" pitchFamily="34" charset="0"/>
              </a:rPr>
              <a:t>)</a:t>
            </a:r>
            <a:br>
              <a:rPr lang="en-US" sz="1800" b="1" dirty="0" smtClean="0">
                <a:latin typeface="Calibri" panose="020F0502020204030204" pitchFamily="34" charset="0"/>
              </a:rPr>
            </a:br>
            <a:r>
              <a:rPr lang="en-US" sz="1800" b="1" dirty="0" smtClean="0">
                <a:latin typeface="Calibri" panose="020F0502020204030204" pitchFamily="34" charset="0"/>
              </a:rPr>
              <a:t>Mantel: 3300 kg/m</a:t>
            </a:r>
            <a:r>
              <a:rPr lang="en-US" sz="1800" b="1" baseline="30000" dirty="0" smtClean="0">
                <a:latin typeface="Calibri" panose="020F0502020204030204" pitchFamily="34" charset="0"/>
              </a:rPr>
              <a:t>3</a:t>
            </a:r>
            <a:r>
              <a:rPr lang="en-US" sz="1800" b="1" dirty="0" smtClean="0">
                <a:latin typeface="Calibri" panose="020F0502020204030204" pitchFamily="34" charset="0"/>
              </a:rPr>
              <a:t> (</a:t>
            </a:r>
            <a:r>
              <a:rPr lang="el-GR" sz="1800" b="1" dirty="0" smtClean="0">
                <a:latin typeface="Calibri" panose="020F0502020204030204" pitchFamily="34" charset="0"/>
              </a:rPr>
              <a:t>ρ</a:t>
            </a:r>
            <a:r>
              <a:rPr lang="en-US" sz="1800" b="1" baseline="-25000" dirty="0" smtClean="0">
                <a:latin typeface="Calibri" panose="020F0502020204030204" pitchFamily="34" charset="0"/>
              </a:rPr>
              <a:t>m</a:t>
            </a:r>
            <a:r>
              <a:rPr lang="en-US" sz="1800" b="1" dirty="0" smtClean="0">
                <a:latin typeface="Calibri" panose="020F0502020204030204" pitchFamily="34" charset="0"/>
              </a:rPr>
              <a:t>)</a:t>
            </a:r>
            <a:endParaRPr lang="en-US" sz="18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86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323528" y="1130593"/>
            <a:ext cx="4032448" cy="2953325"/>
            <a:chOff x="250549" y="1058585"/>
            <a:chExt cx="2331759" cy="1600366"/>
          </a:xfrm>
        </p:grpSpPr>
        <p:sp>
          <p:nvSpPr>
            <p:cNvPr id="8" name="Rectangle 7"/>
            <p:cNvSpPr/>
            <p:nvPr/>
          </p:nvSpPr>
          <p:spPr>
            <a:xfrm>
              <a:off x="250549" y="2082887"/>
              <a:ext cx="2274843" cy="576064"/>
            </a:xfrm>
            <a:prstGeom prst="rect">
              <a:avLst/>
            </a:prstGeom>
            <a:solidFill>
              <a:srgbClr val="FFC000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50549" y="1066274"/>
              <a:ext cx="2274843" cy="1097611"/>
            </a:xfrm>
            <a:prstGeom prst="rect">
              <a:avLst/>
            </a:prstGeom>
            <a:solidFill>
              <a:srgbClr val="FFFF00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Trapezoid 40"/>
            <p:cNvSpPr/>
            <p:nvPr/>
          </p:nvSpPr>
          <p:spPr>
            <a:xfrm flipV="1">
              <a:off x="756541" y="1070012"/>
              <a:ext cx="1005618" cy="143446"/>
            </a:xfrm>
            <a:custGeom>
              <a:avLst/>
              <a:gdLst>
                <a:gd name="connsiteX0" fmla="*/ 0 w 903224"/>
                <a:gd name="connsiteY0" fmla="*/ 72008 h 72008"/>
                <a:gd name="connsiteX1" fmla="*/ 18002 w 903224"/>
                <a:gd name="connsiteY1" fmla="*/ 0 h 72008"/>
                <a:gd name="connsiteX2" fmla="*/ 885222 w 903224"/>
                <a:gd name="connsiteY2" fmla="*/ 0 h 72008"/>
                <a:gd name="connsiteX3" fmla="*/ 903224 w 903224"/>
                <a:gd name="connsiteY3" fmla="*/ 72008 h 72008"/>
                <a:gd name="connsiteX4" fmla="*/ 0 w 903224"/>
                <a:gd name="connsiteY4" fmla="*/ 72008 h 72008"/>
                <a:gd name="connsiteX0" fmla="*/ 0 w 903224"/>
                <a:gd name="connsiteY0" fmla="*/ 133920 h 133920"/>
                <a:gd name="connsiteX1" fmla="*/ 98965 w 903224"/>
                <a:gd name="connsiteY1" fmla="*/ 0 h 133920"/>
                <a:gd name="connsiteX2" fmla="*/ 885222 w 903224"/>
                <a:gd name="connsiteY2" fmla="*/ 61912 h 133920"/>
                <a:gd name="connsiteX3" fmla="*/ 903224 w 903224"/>
                <a:gd name="connsiteY3" fmla="*/ 133920 h 133920"/>
                <a:gd name="connsiteX4" fmla="*/ 0 w 903224"/>
                <a:gd name="connsiteY4" fmla="*/ 133920 h 133920"/>
                <a:gd name="connsiteX0" fmla="*/ 0 w 903224"/>
                <a:gd name="connsiteY0" fmla="*/ 138683 h 138683"/>
                <a:gd name="connsiteX1" fmla="*/ 98965 w 903224"/>
                <a:gd name="connsiteY1" fmla="*/ 4763 h 138683"/>
                <a:gd name="connsiteX2" fmla="*/ 897128 w 903224"/>
                <a:gd name="connsiteY2" fmla="*/ 0 h 138683"/>
                <a:gd name="connsiteX3" fmla="*/ 903224 w 903224"/>
                <a:gd name="connsiteY3" fmla="*/ 138683 h 138683"/>
                <a:gd name="connsiteX4" fmla="*/ 0 w 903224"/>
                <a:gd name="connsiteY4" fmla="*/ 138683 h 138683"/>
                <a:gd name="connsiteX0" fmla="*/ 0 w 1005618"/>
                <a:gd name="connsiteY0" fmla="*/ 138683 h 143446"/>
                <a:gd name="connsiteX1" fmla="*/ 98965 w 1005618"/>
                <a:gd name="connsiteY1" fmla="*/ 4763 h 143446"/>
                <a:gd name="connsiteX2" fmla="*/ 897128 w 1005618"/>
                <a:gd name="connsiteY2" fmla="*/ 0 h 143446"/>
                <a:gd name="connsiteX3" fmla="*/ 1005618 w 1005618"/>
                <a:gd name="connsiteY3" fmla="*/ 143446 h 143446"/>
                <a:gd name="connsiteX4" fmla="*/ 0 w 1005618"/>
                <a:gd name="connsiteY4" fmla="*/ 138683 h 143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5618" h="143446">
                  <a:moveTo>
                    <a:pt x="0" y="138683"/>
                  </a:moveTo>
                  <a:lnTo>
                    <a:pt x="98965" y="4763"/>
                  </a:lnTo>
                  <a:lnTo>
                    <a:pt x="897128" y="0"/>
                  </a:lnTo>
                  <a:lnTo>
                    <a:pt x="1005618" y="143446"/>
                  </a:lnTo>
                  <a:lnTo>
                    <a:pt x="0" y="138683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13" name="Straight Connector 12"/>
            <p:cNvCxnSpPr>
              <a:stCxn id="23" idx="1"/>
              <a:endCxn id="23" idx="4"/>
            </p:cNvCxnSpPr>
            <p:nvPr/>
          </p:nvCxnSpPr>
          <p:spPr>
            <a:xfrm>
              <a:off x="756541" y="1069169"/>
              <a:ext cx="996360" cy="19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372368" y="1071151"/>
              <a:ext cx="0" cy="1092734"/>
            </a:xfrm>
            <a:prstGeom prst="straightConnector1">
              <a:avLst/>
            </a:prstGeom>
            <a:ln w="28575">
              <a:solidFill>
                <a:schemeClr val="tx2"/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1254721" y="1754820"/>
              <a:ext cx="620" cy="409065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1027597" y="1058585"/>
              <a:ext cx="620" cy="160207"/>
            </a:xfrm>
            <a:prstGeom prst="straightConnector1">
              <a:avLst/>
            </a:prstGeom>
            <a:ln w="28575"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ight Arrow 18"/>
            <p:cNvSpPr/>
            <p:nvPr/>
          </p:nvSpPr>
          <p:spPr>
            <a:xfrm>
              <a:off x="1717877" y="1343898"/>
              <a:ext cx="396044" cy="320005"/>
            </a:xfrm>
            <a:prstGeom prst="rightArrow">
              <a:avLst/>
            </a:prstGeom>
            <a:solidFill>
              <a:srgbClr val="FFFFFF"/>
            </a:solidFill>
            <a:ln w="12700">
              <a:solidFill>
                <a:srgbClr val="00285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Right Arrow 19"/>
            <p:cNvSpPr/>
            <p:nvPr/>
          </p:nvSpPr>
          <p:spPr>
            <a:xfrm rot="10800000">
              <a:off x="616632" y="1343898"/>
              <a:ext cx="396044" cy="320005"/>
            </a:xfrm>
            <a:prstGeom prst="rightArrow">
              <a:avLst/>
            </a:prstGeom>
            <a:solidFill>
              <a:srgbClr val="FFFFFF"/>
            </a:solidFill>
            <a:ln w="12700">
              <a:solidFill>
                <a:srgbClr val="00285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Trapezoid 20"/>
            <p:cNvSpPr/>
            <p:nvPr/>
          </p:nvSpPr>
          <p:spPr>
            <a:xfrm>
              <a:off x="732408" y="1748765"/>
              <a:ext cx="1020494" cy="478138"/>
            </a:xfrm>
            <a:custGeom>
              <a:avLst/>
              <a:gdLst>
                <a:gd name="connsiteX0" fmla="*/ 0 w 1607654"/>
                <a:gd name="connsiteY0" fmla="*/ 882359 h 882359"/>
                <a:gd name="connsiteX1" fmla="*/ 220590 w 1607654"/>
                <a:gd name="connsiteY1" fmla="*/ 0 h 882359"/>
                <a:gd name="connsiteX2" fmla="*/ 1387064 w 1607654"/>
                <a:gd name="connsiteY2" fmla="*/ 0 h 882359"/>
                <a:gd name="connsiteX3" fmla="*/ 1607654 w 1607654"/>
                <a:gd name="connsiteY3" fmla="*/ 882359 h 882359"/>
                <a:gd name="connsiteX4" fmla="*/ 0 w 1607654"/>
                <a:gd name="connsiteY4" fmla="*/ 882359 h 882359"/>
                <a:gd name="connsiteX0" fmla="*/ 0 w 1607654"/>
                <a:gd name="connsiteY0" fmla="*/ 882359 h 882359"/>
                <a:gd name="connsiteX1" fmla="*/ 220590 w 1607654"/>
                <a:gd name="connsiteY1" fmla="*/ 0 h 882359"/>
                <a:gd name="connsiteX2" fmla="*/ 1444664 w 1607654"/>
                <a:gd name="connsiteY2" fmla="*/ 0 h 882359"/>
                <a:gd name="connsiteX3" fmla="*/ 1607654 w 1607654"/>
                <a:gd name="connsiteY3" fmla="*/ 882359 h 882359"/>
                <a:gd name="connsiteX4" fmla="*/ 0 w 1607654"/>
                <a:gd name="connsiteY4" fmla="*/ 882359 h 88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7654" h="882359">
                  <a:moveTo>
                    <a:pt x="0" y="882359"/>
                  </a:moveTo>
                  <a:lnTo>
                    <a:pt x="220590" y="0"/>
                  </a:lnTo>
                  <a:lnTo>
                    <a:pt x="1444664" y="0"/>
                  </a:lnTo>
                  <a:lnTo>
                    <a:pt x="1607654" y="882359"/>
                  </a:lnTo>
                  <a:lnTo>
                    <a:pt x="0" y="882359"/>
                  </a:lnTo>
                  <a:close/>
                </a:path>
              </a:pathLst>
            </a:custGeom>
            <a:solidFill>
              <a:srgbClr val="FFC000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250549" y="1066274"/>
              <a:ext cx="2331759" cy="1097611"/>
              <a:chOff x="921789" y="1627145"/>
              <a:chExt cx="2331759" cy="1097611"/>
            </a:xfrm>
          </p:grpSpPr>
          <p:sp>
            <p:nvSpPr>
              <p:cNvPr id="23" name="Freeform 22"/>
              <p:cNvSpPr/>
              <p:nvPr/>
            </p:nvSpPr>
            <p:spPr>
              <a:xfrm>
                <a:off x="921789" y="1627145"/>
                <a:ext cx="2331759" cy="152518"/>
              </a:xfrm>
              <a:custGeom>
                <a:avLst/>
                <a:gdLst>
                  <a:gd name="connsiteX0" fmla="*/ 0 w 511200"/>
                  <a:gd name="connsiteY0" fmla="*/ 29668 h 29668"/>
                  <a:gd name="connsiteX1" fmla="*/ 36000 w 511200"/>
                  <a:gd name="connsiteY1" fmla="*/ 22468 h 29668"/>
                  <a:gd name="connsiteX2" fmla="*/ 93600 w 511200"/>
                  <a:gd name="connsiteY2" fmla="*/ 8068 h 29668"/>
                  <a:gd name="connsiteX3" fmla="*/ 511200 w 511200"/>
                  <a:gd name="connsiteY3" fmla="*/ 868 h 29668"/>
                  <a:gd name="connsiteX0" fmla="*/ 10159 w 521359"/>
                  <a:gd name="connsiteY0" fmla="*/ 28800 h 28800"/>
                  <a:gd name="connsiteX1" fmla="*/ 46159 w 521359"/>
                  <a:gd name="connsiteY1" fmla="*/ 21600 h 28800"/>
                  <a:gd name="connsiteX2" fmla="*/ 521359 w 521359"/>
                  <a:gd name="connsiteY2" fmla="*/ 0 h 28800"/>
                  <a:gd name="connsiteX0" fmla="*/ 137902 w 2391502"/>
                  <a:gd name="connsiteY0" fmla="*/ 7200 h 7200"/>
                  <a:gd name="connsiteX1" fmla="*/ 173902 w 2391502"/>
                  <a:gd name="connsiteY1" fmla="*/ 0 h 7200"/>
                  <a:gd name="connsiteX2" fmla="*/ 2391502 w 2391502"/>
                  <a:gd name="connsiteY2" fmla="*/ 0 h 7200"/>
                  <a:gd name="connsiteX0" fmla="*/ 581 w 10064"/>
                  <a:gd name="connsiteY0" fmla="*/ 10740 h 10740"/>
                  <a:gd name="connsiteX1" fmla="*/ 731 w 10064"/>
                  <a:gd name="connsiteY1" fmla="*/ 740 h 10740"/>
                  <a:gd name="connsiteX2" fmla="*/ 10064 w 10064"/>
                  <a:gd name="connsiteY2" fmla="*/ 740 h 10740"/>
                  <a:gd name="connsiteX0" fmla="*/ 0 w 9333"/>
                  <a:gd name="connsiteY0" fmla="*/ 740 h 740"/>
                  <a:gd name="connsiteX1" fmla="*/ 9333 w 9333"/>
                  <a:gd name="connsiteY1" fmla="*/ 740 h 740"/>
                  <a:gd name="connsiteX0" fmla="*/ 0 w 10000"/>
                  <a:gd name="connsiteY0" fmla="*/ 135066 h 135066"/>
                  <a:gd name="connsiteX1" fmla="*/ 2000 w 10000"/>
                  <a:gd name="connsiteY1" fmla="*/ 0 h 135066"/>
                  <a:gd name="connsiteX2" fmla="*/ 10000 w 10000"/>
                  <a:gd name="connsiteY2" fmla="*/ 135066 h 135066"/>
                  <a:gd name="connsiteX0" fmla="*/ 0 w 10000"/>
                  <a:gd name="connsiteY0" fmla="*/ 5947 h 55985"/>
                  <a:gd name="connsiteX1" fmla="*/ 1968 w 10000"/>
                  <a:gd name="connsiteY1" fmla="*/ 5966 h 55985"/>
                  <a:gd name="connsiteX2" fmla="*/ 10000 w 10000"/>
                  <a:gd name="connsiteY2" fmla="*/ 5947 h 55985"/>
                  <a:gd name="connsiteX0" fmla="*/ 0 w 10000"/>
                  <a:gd name="connsiteY0" fmla="*/ 56 h 5943584"/>
                  <a:gd name="connsiteX1" fmla="*/ 2683 w 10000"/>
                  <a:gd name="connsiteY1" fmla="*/ 5942027 h 5943584"/>
                  <a:gd name="connsiteX2" fmla="*/ 10000 w 10000"/>
                  <a:gd name="connsiteY2" fmla="*/ 56 h 5943584"/>
                  <a:gd name="connsiteX0" fmla="*/ 0 w 10000"/>
                  <a:gd name="connsiteY0" fmla="*/ 1557 h 206135"/>
                  <a:gd name="connsiteX1" fmla="*/ 2139 w 10000"/>
                  <a:gd name="connsiteY1" fmla="*/ 180282 h 206135"/>
                  <a:gd name="connsiteX2" fmla="*/ 10000 w 10000"/>
                  <a:gd name="connsiteY2" fmla="*/ 1557 h 206135"/>
                  <a:gd name="connsiteX0" fmla="*/ 0 w 10000"/>
                  <a:gd name="connsiteY0" fmla="*/ 1557 h 980581"/>
                  <a:gd name="connsiteX1" fmla="*/ 2139 w 10000"/>
                  <a:gd name="connsiteY1" fmla="*/ 180282 h 980581"/>
                  <a:gd name="connsiteX2" fmla="*/ 10000 w 10000"/>
                  <a:gd name="connsiteY2" fmla="*/ 1557 h 980581"/>
                  <a:gd name="connsiteX0" fmla="*/ 0 w 10000"/>
                  <a:gd name="connsiteY0" fmla="*/ 1557 h 926716"/>
                  <a:gd name="connsiteX1" fmla="*/ 2139 w 10000"/>
                  <a:gd name="connsiteY1" fmla="*/ 180282 h 926716"/>
                  <a:gd name="connsiteX2" fmla="*/ 2773 w 10000"/>
                  <a:gd name="connsiteY2" fmla="*/ 925684 h 926716"/>
                  <a:gd name="connsiteX3" fmla="*/ 10000 w 10000"/>
                  <a:gd name="connsiteY3" fmla="*/ 1557 h 926716"/>
                  <a:gd name="connsiteX0" fmla="*/ 0 w 10000"/>
                  <a:gd name="connsiteY0" fmla="*/ 1557 h 2400336"/>
                  <a:gd name="connsiteX1" fmla="*/ 2139 w 10000"/>
                  <a:gd name="connsiteY1" fmla="*/ 180282 h 2400336"/>
                  <a:gd name="connsiteX2" fmla="*/ 2602 w 10000"/>
                  <a:gd name="connsiteY2" fmla="*/ 2400017 h 2400336"/>
                  <a:gd name="connsiteX3" fmla="*/ 10000 w 10000"/>
                  <a:gd name="connsiteY3" fmla="*/ 1557 h 2400336"/>
                  <a:gd name="connsiteX0" fmla="*/ 0 w 10000"/>
                  <a:gd name="connsiteY0" fmla="*/ 1557 h 2400017"/>
                  <a:gd name="connsiteX1" fmla="*/ 2139 w 10000"/>
                  <a:gd name="connsiteY1" fmla="*/ 180282 h 2400017"/>
                  <a:gd name="connsiteX2" fmla="*/ 2602 w 10000"/>
                  <a:gd name="connsiteY2" fmla="*/ 2400017 h 2400017"/>
                  <a:gd name="connsiteX3" fmla="*/ 10000 w 10000"/>
                  <a:gd name="connsiteY3" fmla="*/ 1557 h 2400017"/>
                  <a:gd name="connsiteX0" fmla="*/ 0 w 10000"/>
                  <a:gd name="connsiteY0" fmla="*/ 1557 h 2400017"/>
                  <a:gd name="connsiteX1" fmla="*/ 2139 w 10000"/>
                  <a:gd name="connsiteY1" fmla="*/ 180282 h 2400017"/>
                  <a:gd name="connsiteX2" fmla="*/ 2602 w 10000"/>
                  <a:gd name="connsiteY2" fmla="*/ 2400017 h 2400017"/>
                  <a:gd name="connsiteX3" fmla="*/ 10000 w 10000"/>
                  <a:gd name="connsiteY3" fmla="*/ 1557 h 2400017"/>
                  <a:gd name="connsiteX0" fmla="*/ 0 w 10128"/>
                  <a:gd name="connsiteY0" fmla="*/ 134034 h 2398460"/>
                  <a:gd name="connsiteX1" fmla="*/ 2267 w 10128"/>
                  <a:gd name="connsiteY1" fmla="*/ 178725 h 2398460"/>
                  <a:gd name="connsiteX2" fmla="*/ 2730 w 10128"/>
                  <a:gd name="connsiteY2" fmla="*/ 2398460 h 2398460"/>
                  <a:gd name="connsiteX3" fmla="*/ 10128 w 10128"/>
                  <a:gd name="connsiteY3" fmla="*/ 0 h 2398460"/>
                  <a:gd name="connsiteX0" fmla="*/ 0 w 10128"/>
                  <a:gd name="connsiteY0" fmla="*/ 134034 h 2398460"/>
                  <a:gd name="connsiteX1" fmla="*/ 2267 w 10128"/>
                  <a:gd name="connsiteY1" fmla="*/ 178725 h 2398460"/>
                  <a:gd name="connsiteX2" fmla="*/ 2730 w 10128"/>
                  <a:gd name="connsiteY2" fmla="*/ 2398460 h 2398460"/>
                  <a:gd name="connsiteX3" fmla="*/ 10128 w 10128"/>
                  <a:gd name="connsiteY3" fmla="*/ 0 h 2398460"/>
                  <a:gd name="connsiteX0" fmla="*/ 0 w 10128"/>
                  <a:gd name="connsiteY0" fmla="*/ 134034 h 2422888"/>
                  <a:gd name="connsiteX1" fmla="*/ 2267 w 10128"/>
                  <a:gd name="connsiteY1" fmla="*/ 178725 h 2422888"/>
                  <a:gd name="connsiteX2" fmla="*/ 2730 w 10128"/>
                  <a:gd name="connsiteY2" fmla="*/ 2398460 h 2422888"/>
                  <a:gd name="connsiteX3" fmla="*/ 6219 w 10128"/>
                  <a:gd name="connsiteY3" fmla="*/ 1281538 h 2422888"/>
                  <a:gd name="connsiteX4" fmla="*/ 10128 w 10128"/>
                  <a:gd name="connsiteY4" fmla="*/ 0 h 2422888"/>
                  <a:gd name="connsiteX0" fmla="*/ 0 w 10128"/>
                  <a:gd name="connsiteY0" fmla="*/ 134034 h 2597428"/>
                  <a:gd name="connsiteX1" fmla="*/ 2267 w 10128"/>
                  <a:gd name="connsiteY1" fmla="*/ 178725 h 2597428"/>
                  <a:gd name="connsiteX2" fmla="*/ 2730 w 10128"/>
                  <a:gd name="connsiteY2" fmla="*/ 2398460 h 2597428"/>
                  <a:gd name="connsiteX3" fmla="*/ 6251 w 10128"/>
                  <a:gd name="connsiteY3" fmla="*/ 2353770 h 2597428"/>
                  <a:gd name="connsiteX4" fmla="*/ 10128 w 10128"/>
                  <a:gd name="connsiteY4" fmla="*/ 0 h 2597428"/>
                  <a:gd name="connsiteX0" fmla="*/ 0 w 10128"/>
                  <a:gd name="connsiteY0" fmla="*/ 134034 h 2488216"/>
                  <a:gd name="connsiteX1" fmla="*/ 2267 w 10128"/>
                  <a:gd name="connsiteY1" fmla="*/ 178725 h 2488216"/>
                  <a:gd name="connsiteX2" fmla="*/ 2730 w 10128"/>
                  <a:gd name="connsiteY2" fmla="*/ 2398460 h 2488216"/>
                  <a:gd name="connsiteX3" fmla="*/ 6251 w 10128"/>
                  <a:gd name="connsiteY3" fmla="*/ 2353770 h 2488216"/>
                  <a:gd name="connsiteX4" fmla="*/ 10128 w 10128"/>
                  <a:gd name="connsiteY4" fmla="*/ 0 h 2488216"/>
                  <a:gd name="connsiteX0" fmla="*/ 0 w 10128"/>
                  <a:gd name="connsiteY0" fmla="*/ 134034 h 2488216"/>
                  <a:gd name="connsiteX1" fmla="*/ 2267 w 10128"/>
                  <a:gd name="connsiteY1" fmla="*/ 178725 h 2488216"/>
                  <a:gd name="connsiteX2" fmla="*/ 2730 w 10128"/>
                  <a:gd name="connsiteY2" fmla="*/ 2398460 h 2488216"/>
                  <a:gd name="connsiteX3" fmla="*/ 6251 w 10128"/>
                  <a:gd name="connsiteY3" fmla="*/ 2353770 h 2488216"/>
                  <a:gd name="connsiteX4" fmla="*/ 10128 w 10128"/>
                  <a:gd name="connsiteY4" fmla="*/ 0 h 2488216"/>
                  <a:gd name="connsiteX0" fmla="*/ 0 w 10128"/>
                  <a:gd name="connsiteY0" fmla="*/ 134034 h 2488216"/>
                  <a:gd name="connsiteX1" fmla="*/ 2267 w 10128"/>
                  <a:gd name="connsiteY1" fmla="*/ 178725 h 2488216"/>
                  <a:gd name="connsiteX2" fmla="*/ 2730 w 10128"/>
                  <a:gd name="connsiteY2" fmla="*/ 2398460 h 2488216"/>
                  <a:gd name="connsiteX3" fmla="*/ 6251 w 10128"/>
                  <a:gd name="connsiteY3" fmla="*/ 2353770 h 2488216"/>
                  <a:gd name="connsiteX4" fmla="*/ 6806 w 10128"/>
                  <a:gd name="connsiteY4" fmla="*/ 1460243 h 2488216"/>
                  <a:gd name="connsiteX5" fmla="*/ 10128 w 10128"/>
                  <a:gd name="connsiteY5" fmla="*/ 0 h 2488216"/>
                  <a:gd name="connsiteX0" fmla="*/ 0 w 10128"/>
                  <a:gd name="connsiteY0" fmla="*/ 134034 h 2488216"/>
                  <a:gd name="connsiteX1" fmla="*/ 2267 w 10128"/>
                  <a:gd name="connsiteY1" fmla="*/ 178725 h 2488216"/>
                  <a:gd name="connsiteX2" fmla="*/ 2730 w 10128"/>
                  <a:gd name="connsiteY2" fmla="*/ 2398460 h 2488216"/>
                  <a:gd name="connsiteX3" fmla="*/ 6251 w 10128"/>
                  <a:gd name="connsiteY3" fmla="*/ 2353770 h 2488216"/>
                  <a:gd name="connsiteX4" fmla="*/ 6731 w 10128"/>
                  <a:gd name="connsiteY4" fmla="*/ 209306 h 2488216"/>
                  <a:gd name="connsiteX5" fmla="*/ 10128 w 10128"/>
                  <a:gd name="connsiteY5" fmla="*/ 0 h 2488216"/>
                  <a:gd name="connsiteX0" fmla="*/ 0 w 10128"/>
                  <a:gd name="connsiteY0" fmla="*/ 134034 h 2488216"/>
                  <a:gd name="connsiteX1" fmla="*/ 2267 w 10128"/>
                  <a:gd name="connsiteY1" fmla="*/ 178725 h 2488216"/>
                  <a:gd name="connsiteX2" fmla="*/ 2730 w 10128"/>
                  <a:gd name="connsiteY2" fmla="*/ 2398460 h 2488216"/>
                  <a:gd name="connsiteX3" fmla="*/ 6251 w 10128"/>
                  <a:gd name="connsiteY3" fmla="*/ 2353770 h 2488216"/>
                  <a:gd name="connsiteX4" fmla="*/ 6731 w 10128"/>
                  <a:gd name="connsiteY4" fmla="*/ 209306 h 2488216"/>
                  <a:gd name="connsiteX5" fmla="*/ 10128 w 10128"/>
                  <a:gd name="connsiteY5" fmla="*/ 0 h 2488216"/>
                  <a:gd name="connsiteX0" fmla="*/ 0 w 10128"/>
                  <a:gd name="connsiteY0" fmla="*/ 134034 h 2488216"/>
                  <a:gd name="connsiteX1" fmla="*/ 2267 w 10128"/>
                  <a:gd name="connsiteY1" fmla="*/ 178725 h 2488216"/>
                  <a:gd name="connsiteX2" fmla="*/ 2730 w 10128"/>
                  <a:gd name="connsiteY2" fmla="*/ 2398460 h 2488216"/>
                  <a:gd name="connsiteX3" fmla="*/ 6251 w 10128"/>
                  <a:gd name="connsiteY3" fmla="*/ 2353770 h 2488216"/>
                  <a:gd name="connsiteX4" fmla="*/ 6731 w 10128"/>
                  <a:gd name="connsiteY4" fmla="*/ 209306 h 2488216"/>
                  <a:gd name="connsiteX5" fmla="*/ 10128 w 10128"/>
                  <a:gd name="connsiteY5" fmla="*/ 0 h 2488216"/>
                  <a:gd name="connsiteX0" fmla="*/ 0 w 10117"/>
                  <a:gd name="connsiteY0" fmla="*/ 68762 h 2422944"/>
                  <a:gd name="connsiteX1" fmla="*/ 2267 w 10117"/>
                  <a:gd name="connsiteY1" fmla="*/ 113453 h 2422944"/>
                  <a:gd name="connsiteX2" fmla="*/ 2730 w 10117"/>
                  <a:gd name="connsiteY2" fmla="*/ 2333188 h 2422944"/>
                  <a:gd name="connsiteX3" fmla="*/ 6251 w 10117"/>
                  <a:gd name="connsiteY3" fmla="*/ 2288498 h 2422944"/>
                  <a:gd name="connsiteX4" fmla="*/ 6731 w 10117"/>
                  <a:gd name="connsiteY4" fmla="*/ 144034 h 2422944"/>
                  <a:gd name="connsiteX5" fmla="*/ 10117 w 10117"/>
                  <a:gd name="connsiteY5" fmla="*/ 68762 h 2422944"/>
                  <a:gd name="connsiteX0" fmla="*/ 0 w 10117"/>
                  <a:gd name="connsiteY0" fmla="*/ 115666 h 2469848"/>
                  <a:gd name="connsiteX1" fmla="*/ 2267 w 10117"/>
                  <a:gd name="connsiteY1" fmla="*/ 160357 h 2469848"/>
                  <a:gd name="connsiteX2" fmla="*/ 2730 w 10117"/>
                  <a:gd name="connsiteY2" fmla="*/ 2380092 h 2469848"/>
                  <a:gd name="connsiteX3" fmla="*/ 6251 w 10117"/>
                  <a:gd name="connsiteY3" fmla="*/ 2335402 h 2469848"/>
                  <a:gd name="connsiteX4" fmla="*/ 6731 w 10117"/>
                  <a:gd name="connsiteY4" fmla="*/ 190938 h 2469848"/>
                  <a:gd name="connsiteX5" fmla="*/ 10117 w 10117"/>
                  <a:gd name="connsiteY5" fmla="*/ 115666 h 2469848"/>
                  <a:gd name="connsiteX0" fmla="*/ 0 w 10192"/>
                  <a:gd name="connsiteY0" fmla="*/ 102664 h 2456846"/>
                  <a:gd name="connsiteX1" fmla="*/ 2267 w 10192"/>
                  <a:gd name="connsiteY1" fmla="*/ 147355 h 2456846"/>
                  <a:gd name="connsiteX2" fmla="*/ 2730 w 10192"/>
                  <a:gd name="connsiteY2" fmla="*/ 2367090 h 2456846"/>
                  <a:gd name="connsiteX3" fmla="*/ 6251 w 10192"/>
                  <a:gd name="connsiteY3" fmla="*/ 2322400 h 2456846"/>
                  <a:gd name="connsiteX4" fmla="*/ 6731 w 10192"/>
                  <a:gd name="connsiteY4" fmla="*/ 177936 h 2456846"/>
                  <a:gd name="connsiteX5" fmla="*/ 10192 w 10192"/>
                  <a:gd name="connsiteY5" fmla="*/ 147336 h 2456846"/>
                  <a:gd name="connsiteX0" fmla="*/ 0 w 10192"/>
                  <a:gd name="connsiteY0" fmla="*/ 125178 h 2479360"/>
                  <a:gd name="connsiteX1" fmla="*/ 2267 w 10192"/>
                  <a:gd name="connsiteY1" fmla="*/ 169869 h 2479360"/>
                  <a:gd name="connsiteX2" fmla="*/ 2730 w 10192"/>
                  <a:gd name="connsiteY2" fmla="*/ 2389604 h 2479360"/>
                  <a:gd name="connsiteX3" fmla="*/ 6251 w 10192"/>
                  <a:gd name="connsiteY3" fmla="*/ 2344914 h 2479360"/>
                  <a:gd name="connsiteX4" fmla="*/ 6731 w 10192"/>
                  <a:gd name="connsiteY4" fmla="*/ 200450 h 2479360"/>
                  <a:gd name="connsiteX5" fmla="*/ 10192 w 10192"/>
                  <a:gd name="connsiteY5" fmla="*/ 169850 h 2479360"/>
                  <a:gd name="connsiteX0" fmla="*/ 0 w 10192"/>
                  <a:gd name="connsiteY0" fmla="*/ 0 h 2354182"/>
                  <a:gd name="connsiteX1" fmla="*/ 2267 w 10192"/>
                  <a:gd name="connsiteY1" fmla="*/ 44691 h 2354182"/>
                  <a:gd name="connsiteX2" fmla="*/ 2730 w 10192"/>
                  <a:gd name="connsiteY2" fmla="*/ 2264426 h 2354182"/>
                  <a:gd name="connsiteX3" fmla="*/ 6251 w 10192"/>
                  <a:gd name="connsiteY3" fmla="*/ 2219736 h 2354182"/>
                  <a:gd name="connsiteX4" fmla="*/ 6731 w 10192"/>
                  <a:gd name="connsiteY4" fmla="*/ 75272 h 2354182"/>
                  <a:gd name="connsiteX5" fmla="*/ 10192 w 10192"/>
                  <a:gd name="connsiteY5" fmla="*/ 44672 h 2354182"/>
                  <a:gd name="connsiteX0" fmla="*/ 0 w 10447"/>
                  <a:gd name="connsiteY0" fmla="*/ 0 h 2354182"/>
                  <a:gd name="connsiteX1" fmla="*/ 2267 w 10447"/>
                  <a:gd name="connsiteY1" fmla="*/ 44691 h 2354182"/>
                  <a:gd name="connsiteX2" fmla="*/ 2730 w 10447"/>
                  <a:gd name="connsiteY2" fmla="*/ 2264426 h 2354182"/>
                  <a:gd name="connsiteX3" fmla="*/ 6251 w 10447"/>
                  <a:gd name="connsiteY3" fmla="*/ 2219736 h 2354182"/>
                  <a:gd name="connsiteX4" fmla="*/ 6731 w 10447"/>
                  <a:gd name="connsiteY4" fmla="*/ 75272 h 2354182"/>
                  <a:gd name="connsiteX5" fmla="*/ 10192 w 10447"/>
                  <a:gd name="connsiteY5" fmla="*/ 44672 h 2354182"/>
                  <a:gd name="connsiteX6" fmla="*/ 10188 w 10447"/>
                  <a:gd name="connsiteY6" fmla="*/ 25160 h 2354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47" h="2354182">
                    <a:moveTo>
                      <a:pt x="0" y="0"/>
                    </a:moveTo>
                    <a:cubicBezTo>
                      <a:pt x="514" y="66829"/>
                      <a:pt x="1850" y="72830"/>
                      <a:pt x="2267" y="44691"/>
                    </a:cubicBezTo>
                    <a:cubicBezTo>
                      <a:pt x="2409" y="690149"/>
                      <a:pt x="2626" y="1758104"/>
                      <a:pt x="2730" y="2264426"/>
                    </a:cubicBezTo>
                    <a:cubicBezTo>
                      <a:pt x="3389" y="2448228"/>
                      <a:pt x="5647" y="2306734"/>
                      <a:pt x="6251" y="2219736"/>
                    </a:cubicBezTo>
                    <a:cubicBezTo>
                      <a:pt x="6386" y="1616622"/>
                      <a:pt x="6672" y="378198"/>
                      <a:pt x="6731" y="75272"/>
                    </a:cubicBezTo>
                    <a:cubicBezTo>
                      <a:pt x="7313" y="-4296"/>
                      <a:pt x="9083" y="-24672"/>
                      <a:pt x="10192" y="44672"/>
                    </a:cubicBezTo>
                    <a:cubicBezTo>
                      <a:pt x="10768" y="36320"/>
                      <a:pt x="10189" y="29225"/>
                      <a:pt x="10188" y="25160"/>
                    </a:cubicBezTo>
                  </a:path>
                </a:pathLst>
              </a:custGeom>
              <a:noFill/>
              <a:ln w="28575">
                <a:solidFill>
                  <a:srgbClr val="00285F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921789" y="2303583"/>
                <a:ext cx="2274843" cy="421173"/>
              </a:xfrm>
              <a:custGeom>
                <a:avLst/>
                <a:gdLst>
                  <a:gd name="connsiteX0" fmla="*/ 0 w 511200"/>
                  <a:gd name="connsiteY0" fmla="*/ 29668 h 29668"/>
                  <a:gd name="connsiteX1" fmla="*/ 36000 w 511200"/>
                  <a:gd name="connsiteY1" fmla="*/ 22468 h 29668"/>
                  <a:gd name="connsiteX2" fmla="*/ 93600 w 511200"/>
                  <a:gd name="connsiteY2" fmla="*/ 8068 h 29668"/>
                  <a:gd name="connsiteX3" fmla="*/ 511200 w 511200"/>
                  <a:gd name="connsiteY3" fmla="*/ 868 h 29668"/>
                  <a:gd name="connsiteX0" fmla="*/ 10159 w 521359"/>
                  <a:gd name="connsiteY0" fmla="*/ 28800 h 28800"/>
                  <a:gd name="connsiteX1" fmla="*/ 46159 w 521359"/>
                  <a:gd name="connsiteY1" fmla="*/ 21600 h 28800"/>
                  <a:gd name="connsiteX2" fmla="*/ 521359 w 521359"/>
                  <a:gd name="connsiteY2" fmla="*/ 0 h 28800"/>
                  <a:gd name="connsiteX0" fmla="*/ 137902 w 2391502"/>
                  <a:gd name="connsiteY0" fmla="*/ 7200 h 7200"/>
                  <a:gd name="connsiteX1" fmla="*/ 173902 w 2391502"/>
                  <a:gd name="connsiteY1" fmla="*/ 0 h 7200"/>
                  <a:gd name="connsiteX2" fmla="*/ 2391502 w 2391502"/>
                  <a:gd name="connsiteY2" fmla="*/ 0 h 7200"/>
                  <a:gd name="connsiteX0" fmla="*/ 581 w 10064"/>
                  <a:gd name="connsiteY0" fmla="*/ 10740 h 10740"/>
                  <a:gd name="connsiteX1" fmla="*/ 731 w 10064"/>
                  <a:gd name="connsiteY1" fmla="*/ 740 h 10740"/>
                  <a:gd name="connsiteX2" fmla="*/ 10064 w 10064"/>
                  <a:gd name="connsiteY2" fmla="*/ 740 h 10740"/>
                  <a:gd name="connsiteX0" fmla="*/ 0 w 9333"/>
                  <a:gd name="connsiteY0" fmla="*/ 740 h 740"/>
                  <a:gd name="connsiteX1" fmla="*/ 9333 w 9333"/>
                  <a:gd name="connsiteY1" fmla="*/ 740 h 740"/>
                  <a:gd name="connsiteX0" fmla="*/ 0 w 10000"/>
                  <a:gd name="connsiteY0" fmla="*/ 135066 h 135066"/>
                  <a:gd name="connsiteX1" fmla="*/ 2000 w 10000"/>
                  <a:gd name="connsiteY1" fmla="*/ 0 h 135066"/>
                  <a:gd name="connsiteX2" fmla="*/ 10000 w 10000"/>
                  <a:gd name="connsiteY2" fmla="*/ 135066 h 135066"/>
                  <a:gd name="connsiteX0" fmla="*/ 0 w 10000"/>
                  <a:gd name="connsiteY0" fmla="*/ 5947 h 55985"/>
                  <a:gd name="connsiteX1" fmla="*/ 1968 w 10000"/>
                  <a:gd name="connsiteY1" fmla="*/ 5966 h 55985"/>
                  <a:gd name="connsiteX2" fmla="*/ 10000 w 10000"/>
                  <a:gd name="connsiteY2" fmla="*/ 5947 h 55985"/>
                  <a:gd name="connsiteX0" fmla="*/ 0 w 10000"/>
                  <a:gd name="connsiteY0" fmla="*/ 56 h 5943584"/>
                  <a:gd name="connsiteX1" fmla="*/ 2683 w 10000"/>
                  <a:gd name="connsiteY1" fmla="*/ 5942027 h 5943584"/>
                  <a:gd name="connsiteX2" fmla="*/ 10000 w 10000"/>
                  <a:gd name="connsiteY2" fmla="*/ 56 h 5943584"/>
                  <a:gd name="connsiteX0" fmla="*/ 0 w 10000"/>
                  <a:gd name="connsiteY0" fmla="*/ 1557 h 206135"/>
                  <a:gd name="connsiteX1" fmla="*/ 2139 w 10000"/>
                  <a:gd name="connsiteY1" fmla="*/ 180282 h 206135"/>
                  <a:gd name="connsiteX2" fmla="*/ 10000 w 10000"/>
                  <a:gd name="connsiteY2" fmla="*/ 1557 h 206135"/>
                  <a:gd name="connsiteX0" fmla="*/ 0 w 10000"/>
                  <a:gd name="connsiteY0" fmla="*/ 1557 h 980581"/>
                  <a:gd name="connsiteX1" fmla="*/ 2139 w 10000"/>
                  <a:gd name="connsiteY1" fmla="*/ 180282 h 980581"/>
                  <a:gd name="connsiteX2" fmla="*/ 10000 w 10000"/>
                  <a:gd name="connsiteY2" fmla="*/ 1557 h 980581"/>
                  <a:gd name="connsiteX0" fmla="*/ 0 w 10000"/>
                  <a:gd name="connsiteY0" fmla="*/ 1557 h 926716"/>
                  <a:gd name="connsiteX1" fmla="*/ 2139 w 10000"/>
                  <a:gd name="connsiteY1" fmla="*/ 180282 h 926716"/>
                  <a:gd name="connsiteX2" fmla="*/ 2773 w 10000"/>
                  <a:gd name="connsiteY2" fmla="*/ 925684 h 926716"/>
                  <a:gd name="connsiteX3" fmla="*/ 10000 w 10000"/>
                  <a:gd name="connsiteY3" fmla="*/ 1557 h 926716"/>
                  <a:gd name="connsiteX0" fmla="*/ 0 w 10000"/>
                  <a:gd name="connsiteY0" fmla="*/ 1557 h 2400336"/>
                  <a:gd name="connsiteX1" fmla="*/ 2139 w 10000"/>
                  <a:gd name="connsiteY1" fmla="*/ 180282 h 2400336"/>
                  <a:gd name="connsiteX2" fmla="*/ 2602 w 10000"/>
                  <a:gd name="connsiteY2" fmla="*/ 2400017 h 2400336"/>
                  <a:gd name="connsiteX3" fmla="*/ 10000 w 10000"/>
                  <a:gd name="connsiteY3" fmla="*/ 1557 h 2400336"/>
                  <a:gd name="connsiteX0" fmla="*/ 0 w 10000"/>
                  <a:gd name="connsiteY0" fmla="*/ 1557 h 2400017"/>
                  <a:gd name="connsiteX1" fmla="*/ 2139 w 10000"/>
                  <a:gd name="connsiteY1" fmla="*/ 180282 h 2400017"/>
                  <a:gd name="connsiteX2" fmla="*/ 2602 w 10000"/>
                  <a:gd name="connsiteY2" fmla="*/ 2400017 h 2400017"/>
                  <a:gd name="connsiteX3" fmla="*/ 10000 w 10000"/>
                  <a:gd name="connsiteY3" fmla="*/ 1557 h 2400017"/>
                  <a:gd name="connsiteX0" fmla="*/ 0 w 10000"/>
                  <a:gd name="connsiteY0" fmla="*/ 1557 h 2400017"/>
                  <a:gd name="connsiteX1" fmla="*/ 2139 w 10000"/>
                  <a:gd name="connsiteY1" fmla="*/ 180282 h 2400017"/>
                  <a:gd name="connsiteX2" fmla="*/ 2602 w 10000"/>
                  <a:gd name="connsiteY2" fmla="*/ 2400017 h 2400017"/>
                  <a:gd name="connsiteX3" fmla="*/ 10000 w 10000"/>
                  <a:gd name="connsiteY3" fmla="*/ 1557 h 2400017"/>
                  <a:gd name="connsiteX0" fmla="*/ 0 w 10128"/>
                  <a:gd name="connsiteY0" fmla="*/ 134034 h 2398460"/>
                  <a:gd name="connsiteX1" fmla="*/ 2267 w 10128"/>
                  <a:gd name="connsiteY1" fmla="*/ 178725 h 2398460"/>
                  <a:gd name="connsiteX2" fmla="*/ 2730 w 10128"/>
                  <a:gd name="connsiteY2" fmla="*/ 2398460 h 2398460"/>
                  <a:gd name="connsiteX3" fmla="*/ 10128 w 10128"/>
                  <a:gd name="connsiteY3" fmla="*/ 0 h 2398460"/>
                  <a:gd name="connsiteX0" fmla="*/ 0 w 10128"/>
                  <a:gd name="connsiteY0" fmla="*/ 134034 h 2398460"/>
                  <a:gd name="connsiteX1" fmla="*/ 2267 w 10128"/>
                  <a:gd name="connsiteY1" fmla="*/ 178725 h 2398460"/>
                  <a:gd name="connsiteX2" fmla="*/ 2730 w 10128"/>
                  <a:gd name="connsiteY2" fmla="*/ 2398460 h 2398460"/>
                  <a:gd name="connsiteX3" fmla="*/ 10128 w 10128"/>
                  <a:gd name="connsiteY3" fmla="*/ 0 h 2398460"/>
                  <a:gd name="connsiteX0" fmla="*/ 0 w 10128"/>
                  <a:gd name="connsiteY0" fmla="*/ 134034 h 2422888"/>
                  <a:gd name="connsiteX1" fmla="*/ 2267 w 10128"/>
                  <a:gd name="connsiteY1" fmla="*/ 178725 h 2422888"/>
                  <a:gd name="connsiteX2" fmla="*/ 2730 w 10128"/>
                  <a:gd name="connsiteY2" fmla="*/ 2398460 h 2422888"/>
                  <a:gd name="connsiteX3" fmla="*/ 6219 w 10128"/>
                  <a:gd name="connsiteY3" fmla="*/ 1281538 h 2422888"/>
                  <a:gd name="connsiteX4" fmla="*/ 10128 w 10128"/>
                  <a:gd name="connsiteY4" fmla="*/ 0 h 2422888"/>
                  <a:gd name="connsiteX0" fmla="*/ 0 w 10128"/>
                  <a:gd name="connsiteY0" fmla="*/ 134034 h 2597428"/>
                  <a:gd name="connsiteX1" fmla="*/ 2267 w 10128"/>
                  <a:gd name="connsiteY1" fmla="*/ 178725 h 2597428"/>
                  <a:gd name="connsiteX2" fmla="*/ 2730 w 10128"/>
                  <a:gd name="connsiteY2" fmla="*/ 2398460 h 2597428"/>
                  <a:gd name="connsiteX3" fmla="*/ 6251 w 10128"/>
                  <a:gd name="connsiteY3" fmla="*/ 2353770 h 2597428"/>
                  <a:gd name="connsiteX4" fmla="*/ 10128 w 10128"/>
                  <a:gd name="connsiteY4" fmla="*/ 0 h 2597428"/>
                  <a:gd name="connsiteX0" fmla="*/ 0 w 10128"/>
                  <a:gd name="connsiteY0" fmla="*/ 134034 h 2488216"/>
                  <a:gd name="connsiteX1" fmla="*/ 2267 w 10128"/>
                  <a:gd name="connsiteY1" fmla="*/ 178725 h 2488216"/>
                  <a:gd name="connsiteX2" fmla="*/ 2730 w 10128"/>
                  <a:gd name="connsiteY2" fmla="*/ 2398460 h 2488216"/>
                  <a:gd name="connsiteX3" fmla="*/ 6251 w 10128"/>
                  <a:gd name="connsiteY3" fmla="*/ 2353770 h 2488216"/>
                  <a:gd name="connsiteX4" fmla="*/ 10128 w 10128"/>
                  <a:gd name="connsiteY4" fmla="*/ 0 h 2488216"/>
                  <a:gd name="connsiteX0" fmla="*/ 0 w 10128"/>
                  <a:gd name="connsiteY0" fmla="*/ 134034 h 2488216"/>
                  <a:gd name="connsiteX1" fmla="*/ 2267 w 10128"/>
                  <a:gd name="connsiteY1" fmla="*/ 178725 h 2488216"/>
                  <a:gd name="connsiteX2" fmla="*/ 2730 w 10128"/>
                  <a:gd name="connsiteY2" fmla="*/ 2398460 h 2488216"/>
                  <a:gd name="connsiteX3" fmla="*/ 6251 w 10128"/>
                  <a:gd name="connsiteY3" fmla="*/ 2353770 h 2488216"/>
                  <a:gd name="connsiteX4" fmla="*/ 10128 w 10128"/>
                  <a:gd name="connsiteY4" fmla="*/ 0 h 2488216"/>
                  <a:gd name="connsiteX0" fmla="*/ 0 w 10128"/>
                  <a:gd name="connsiteY0" fmla="*/ 134034 h 2488216"/>
                  <a:gd name="connsiteX1" fmla="*/ 2267 w 10128"/>
                  <a:gd name="connsiteY1" fmla="*/ 178725 h 2488216"/>
                  <a:gd name="connsiteX2" fmla="*/ 2730 w 10128"/>
                  <a:gd name="connsiteY2" fmla="*/ 2398460 h 2488216"/>
                  <a:gd name="connsiteX3" fmla="*/ 6251 w 10128"/>
                  <a:gd name="connsiteY3" fmla="*/ 2353770 h 2488216"/>
                  <a:gd name="connsiteX4" fmla="*/ 6806 w 10128"/>
                  <a:gd name="connsiteY4" fmla="*/ 1460243 h 2488216"/>
                  <a:gd name="connsiteX5" fmla="*/ 10128 w 10128"/>
                  <a:gd name="connsiteY5" fmla="*/ 0 h 2488216"/>
                  <a:gd name="connsiteX0" fmla="*/ 0 w 10128"/>
                  <a:gd name="connsiteY0" fmla="*/ 134034 h 2488216"/>
                  <a:gd name="connsiteX1" fmla="*/ 2267 w 10128"/>
                  <a:gd name="connsiteY1" fmla="*/ 178725 h 2488216"/>
                  <a:gd name="connsiteX2" fmla="*/ 2730 w 10128"/>
                  <a:gd name="connsiteY2" fmla="*/ 2398460 h 2488216"/>
                  <a:gd name="connsiteX3" fmla="*/ 6251 w 10128"/>
                  <a:gd name="connsiteY3" fmla="*/ 2353770 h 2488216"/>
                  <a:gd name="connsiteX4" fmla="*/ 6731 w 10128"/>
                  <a:gd name="connsiteY4" fmla="*/ 209306 h 2488216"/>
                  <a:gd name="connsiteX5" fmla="*/ 10128 w 10128"/>
                  <a:gd name="connsiteY5" fmla="*/ 0 h 2488216"/>
                  <a:gd name="connsiteX0" fmla="*/ 0 w 10128"/>
                  <a:gd name="connsiteY0" fmla="*/ 134034 h 2488216"/>
                  <a:gd name="connsiteX1" fmla="*/ 2267 w 10128"/>
                  <a:gd name="connsiteY1" fmla="*/ 178725 h 2488216"/>
                  <a:gd name="connsiteX2" fmla="*/ 2730 w 10128"/>
                  <a:gd name="connsiteY2" fmla="*/ 2398460 h 2488216"/>
                  <a:gd name="connsiteX3" fmla="*/ 6251 w 10128"/>
                  <a:gd name="connsiteY3" fmla="*/ 2353770 h 2488216"/>
                  <a:gd name="connsiteX4" fmla="*/ 6731 w 10128"/>
                  <a:gd name="connsiteY4" fmla="*/ 209306 h 2488216"/>
                  <a:gd name="connsiteX5" fmla="*/ 10128 w 10128"/>
                  <a:gd name="connsiteY5" fmla="*/ 0 h 2488216"/>
                  <a:gd name="connsiteX0" fmla="*/ 0 w 10128"/>
                  <a:gd name="connsiteY0" fmla="*/ 134034 h 2488216"/>
                  <a:gd name="connsiteX1" fmla="*/ 2267 w 10128"/>
                  <a:gd name="connsiteY1" fmla="*/ 178725 h 2488216"/>
                  <a:gd name="connsiteX2" fmla="*/ 2730 w 10128"/>
                  <a:gd name="connsiteY2" fmla="*/ 2398460 h 2488216"/>
                  <a:gd name="connsiteX3" fmla="*/ 6251 w 10128"/>
                  <a:gd name="connsiteY3" fmla="*/ 2353770 h 2488216"/>
                  <a:gd name="connsiteX4" fmla="*/ 6731 w 10128"/>
                  <a:gd name="connsiteY4" fmla="*/ 209306 h 2488216"/>
                  <a:gd name="connsiteX5" fmla="*/ 10128 w 10128"/>
                  <a:gd name="connsiteY5" fmla="*/ 0 h 2488216"/>
                  <a:gd name="connsiteX0" fmla="*/ 0 w 10117"/>
                  <a:gd name="connsiteY0" fmla="*/ 68762 h 2422944"/>
                  <a:gd name="connsiteX1" fmla="*/ 2267 w 10117"/>
                  <a:gd name="connsiteY1" fmla="*/ 113453 h 2422944"/>
                  <a:gd name="connsiteX2" fmla="*/ 2730 w 10117"/>
                  <a:gd name="connsiteY2" fmla="*/ 2333188 h 2422944"/>
                  <a:gd name="connsiteX3" fmla="*/ 6251 w 10117"/>
                  <a:gd name="connsiteY3" fmla="*/ 2288498 h 2422944"/>
                  <a:gd name="connsiteX4" fmla="*/ 6731 w 10117"/>
                  <a:gd name="connsiteY4" fmla="*/ 144034 h 2422944"/>
                  <a:gd name="connsiteX5" fmla="*/ 10117 w 10117"/>
                  <a:gd name="connsiteY5" fmla="*/ 68762 h 2422944"/>
                  <a:gd name="connsiteX0" fmla="*/ 0 w 10117"/>
                  <a:gd name="connsiteY0" fmla="*/ 115666 h 2469848"/>
                  <a:gd name="connsiteX1" fmla="*/ 2267 w 10117"/>
                  <a:gd name="connsiteY1" fmla="*/ 160357 h 2469848"/>
                  <a:gd name="connsiteX2" fmla="*/ 2730 w 10117"/>
                  <a:gd name="connsiteY2" fmla="*/ 2380092 h 2469848"/>
                  <a:gd name="connsiteX3" fmla="*/ 6251 w 10117"/>
                  <a:gd name="connsiteY3" fmla="*/ 2335402 h 2469848"/>
                  <a:gd name="connsiteX4" fmla="*/ 6731 w 10117"/>
                  <a:gd name="connsiteY4" fmla="*/ 190938 h 2469848"/>
                  <a:gd name="connsiteX5" fmla="*/ 10117 w 10117"/>
                  <a:gd name="connsiteY5" fmla="*/ 115666 h 2469848"/>
                  <a:gd name="connsiteX0" fmla="*/ 0 w 10192"/>
                  <a:gd name="connsiteY0" fmla="*/ 102664 h 2456846"/>
                  <a:gd name="connsiteX1" fmla="*/ 2267 w 10192"/>
                  <a:gd name="connsiteY1" fmla="*/ 147355 h 2456846"/>
                  <a:gd name="connsiteX2" fmla="*/ 2730 w 10192"/>
                  <a:gd name="connsiteY2" fmla="*/ 2367090 h 2456846"/>
                  <a:gd name="connsiteX3" fmla="*/ 6251 w 10192"/>
                  <a:gd name="connsiteY3" fmla="*/ 2322400 h 2456846"/>
                  <a:gd name="connsiteX4" fmla="*/ 6731 w 10192"/>
                  <a:gd name="connsiteY4" fmla="*/ 177936 h 2456846"/>
                  <a:gd name="connsiteX5" fmla="*/ 10192 w 10192"/>
                  <a:gd name="connsiteY5" fmla="*/ 147336 h 2456846"/>
                  <a:gd name="connsiteX0" fmla="*/ 0 w 10192"/>
                  <a:gd name="connsiteY0" fmla="*/ 125178 h 2479360"/>
                  <a:gd name="connsiteX1" fmla="*/ 2267 w 10192"/>
                  <a:gd name="connsiteY1" fmla="*/ 169869 h 2479360"/>
                  <a:gd name="connsiteX2" fmla="*/ 2730 w 10192"/>
                  <a:gd name="connsiteY2" fmla="*/ 2389604 h 2479360"/>
                  <a:gd name="connsiteX3" fmla="*/ 6251 w 10192"/>
                  <a:gd name="connsiteY3" fmla="*/ 2344914 h 2479360"/>
                  <a:gd name="connsiteX4" fmla="*/ 6731 w 10192"/>
                  <a:gd name="connsiteY4" fmla="*/ 200450 h 2479360"/>
                  <a:gd name="connsiteX5" fmla="*/ 10192 w 10192"/>
                  <a:gd name="connsiteY5" fmla="*/ 169850 h 2479360"/>
                  <a:gd name="connsiteX0" fmla="*/ 0 w 10192"/>
                  <a:gd name="connsiteY0" fmla="*/ 0 h 2354182"/>
                  <a:gd name="connsiteX1" fmla="*/ 2267 w 10192"/>
                  <a:gd name="connsiteY1" fmla="*/ 44691 h 2354182"/>
                  <a:gd name="connsiteX2" fmla="*/ 2730 w 10192"/>
                  <a:gd name="connsiteY2" fmla="*/ 2264426 h 2354182"/>
                  <a:gd name="connsiteX3" fmla="*/ 6251 w 10192"/>
                  <a:gd name="connsiteY3" fmla="*/ 2219736 h 2354182"/>
                  <a:gd name="connsiteX4" fmla="*/ 6731 w 10192"/>
                  <a:gd name="connsiteY4" fmla="*/ 75272 h 2354182"/>
                  <a:gd name="connsiteX5" fmla="*/ 10192 w 10192"/>
                  <a:gd name="connsiteY5" fmla="*/ 44672 h 2354182"/>
                  <a:gd name="connsiteX0" fmla="*/ 0 w 10192"/>
                  <a:gd name="connsiteY0" fmla="*/ 4459247 h 6679837"/>
                  <a:gd name="connsiteX1" fmla="*/ 2267 w 10192"/>
                  <a:gd name="connsiteY1" fmla="*/ 4503938 h 6679837"/>
                  <a:gd name="connsiteX2" fmla="*/ 2719 w 10192"/>
                  <a:gd name="connsiteY2" fmla="*/ 32305 h 6679837"/>
                  <a:gd name="connsiteX3" fmla="*/ 6251 w 10192"/>
                  <a:gd name="connsiteY3" fmla="*/ 6678983 h 6679837"/>
                  <a:gd name="connsiteX4" fmla="*/ 6731 w 10192"/>
                  <a:gd name="connsiteY4" fmla="*/ 4534519 h 6679837"/>
                  <a:gd name="connsiteX5" fmla="*/ 10192 w 10192"/>
                  <a:gd name="connsiteY5" fmla="*/ 4503919 h 6679837"/>
                  <a:gd name="connsiteX0" fmla="*/ 0 w 10192"/>
                  <a:gd name="connsiteY0" fmla="*/ 4518258 h 4614626"/>
                  <a:gd name="connsiteX1" fmla="*/ 2267 w 10192"/>
                  <a:gd name="connsiteY1" fmla="*/ 4562949 h 4614626"/>
                  <a:gd name="connsiteX2" fmla="*/ 2719 w 10192"/>
                  <a:gd name="connsiteY2" fmla="*/ 91316 h 4614626"/>
                  <a:gd name="connsiteX3" fmla="*/ 6208 w 10192"/>
                  <a:gd name="connsiteY3" fmla="*/ 46628 h 4614626"/>
                  <a:gd name="connsiteX4" fmla="*/ 6731 w 10192"/>
                  <a:gd name="connsiteY4" fmla="*/ 4593530 h 4614626"/>
                  <a:gd name="connsiteX5" fmla="*/ 10192 w 10192"/>
                  <a:gd name="connsiteY5" fmla="*/ 4562930 h 4614626"/>
                  <a:gd name="connsiteX0" fmla="*/ 0 w 10192"/>
                  <a:gd name="connsiteY0" fmla="*/ 4518258 h 4614626"/>
                  <a:gd name="connsiteX1" fmla="*/ 2267 w 10192"/>
                  <a:gd name="connsiteY1" fmla="*/ 4562949 h 4614626"/>
                  <a:gd name="connsiteX2" fmla="*/ 2719 w 10192"/>
                  <a:gd name="connsiteY2" fmla="*/ 91316 h 4614626"/>
                  <a:gd name="connsiteX3" fmla="*/ 6208 w 10192"/>
                  <a:gd name="connsiteY3" fmla="*/ 46628 h 4614626"/>
                  <a:gd name="connsiteX4" fmla="*/ 6731 w 10192"/>
                  <a:gd name="connsiteY4" fmla="*/ 4593530 h 4614626"/>
                  <a:gd name="connsiteX5" fmla="*/ 10192 w 10192"/>
                  <a:gd name="connsiteY5" fmla="*/ 4562930 h 4614626"/>
                  <a:gd name="connsiteX0" fmla="*/ 0 w 10192"/>
                  <a:gd name="connsiteY0" fmla="*/ 4471630 h 4567998"/>
                  <a:gd name="connsiteX1" fmla="*/ 2267 w 10192"/>
                  <a:gd name="connsiteY1" fmla="*/ 4516321 h 4567998"/>
                  <a:gd name="connsiteX2" fmla="*/ 2719 w 10192"/>
                  <a:gd name="connsiteY2" fmla="*/ 44688 h 4567998"/>
                  <a:gd name="connsiteX3" fmla="*/ 6208 w 10192"/>
                  <a:gd name="connsiteY3" fmla="*/ 0 h 4567998"/>
                  <a:gd name="connsiteX4" fmla="*/ 6731 w 10192"/>
                  <a:gd name="connsiteY4" fmla="*/ 4546902 h 4567998"/>
                  <a:gd name="connsiteX5" fmla="*/ 10192 w 10192"/>
                  <a:gd name="connsiteY5" fmla="*/ 4516302 h 4567998"/>
                  <a:gd name="connsiteX0" fmla="*/ 0 w 10192"/>
                  <a:gd name="connsiteY0" fmla="*/ 4471630 h 4569539"/>
                  <a:gd name="connsiteX1" fmla="*/ 2267 w 10192"/>
                  <a:gd name="connsiteY1" fmla="*/ 4516321 h 4569539"/>
                  <a:gd name="connsiteX2" fmla="*/ 2698 w 10192"/>
                  <a:gd name="connsiteY2" fmla="*/ 219454 h 4569539"/>
                  <a:gd name="connsiteX3" fmla="*/ 6208 w 10192"/>
                  <a:gd name="connsiteY3" fmla="*/ 0 h 4569539"/>
                  <a:gd name="connsiteX4" fmla="*/ 6731 w 10192"/>
                  <a:gd name="connsiteY4" fmla="*/ 4546902 h 4569539"/>
                  <a:gd name="connsiteX5" fmla="*/ 10192 w 10192"/>
                  <a:gd name="connsiteY5" fmla="*/ 4516302 h 4569539"/>
                  <a:gd name="connsiteX0" fmla="*/ 0 w 10192"/>
                  <a:gd name="connsiteY0" fmla="*/ 4471630 h 4601529"/>
                  <a:gd name="connsiteX1" fmla="*/ 2267 w 10192"/>
                  <a:gd name="connsiteY1" fmla="*/ 4516321 h 4601529"/>
                  <a:gd name="connsiteX2" fmla="*/ 2698 w 10192"/>
                  <a:gd name="connsiteY2" fmla="*/ 219454 h 4601529"/>
                  <a:gd name="connsiteX3" fmla="*/ 6208 w 10192"/>
                  <a:gd name="connsiteY3" fmla="*/ 0 h 4601529"/>
                  <a:gd name="connsiteX4" fmla="*/ 6731 w 10192"/>
                  <a:gd name="connsiteY4" fmla="*/ 4546902 h 4601529"/>
                  <a:gd name="connsiteX5" fmla="*/ 10192 w 10192"/>
                  <a:gd name="connsiteY5" fmla="*/ 4516302 h 4601529"/>
                  <a:gd name="connsiteX0" fmla="*/ 0 w 10192"/>
                  <a:gd name="connsiteY0" fmla="*/ 4471630 h 4564558"/>
                  <a:gd name="connsiteX1" fmla="*/ 2267 w 10192"/>
                  <a:gd name="connsiteY1" fmla="*/ 4516321 h 4564558"/>
                  <a:gd name="connsiteX2" fmla="*/ 2698 w 10192"/>
                  <a:gd name="connsiteY2" fmla="*/ 219454 h 4564558"/>
                  <a:gd name="connsiteX3" fmla="*/ 6208 w 10192"/>
                  <a:gd name="connsiteY3" fmla="*/ 0 h 4564558"/>
                  <a:gd name="connsiteX4" fmla="*/ 6731 w 10192"/>
                  <a:gd name="connsiteY4" fmla="*/ 4546902 h 4564558"/>
                  <a:gd name="connsiteX5" fmla="*/ 10192 w 10192"/>
                  <a:gd name="connsiteY5" fmla="*/ 4516302 h 4564558"/>
                  <a:gd name="connsiteX0" fmla="*/ 0 w 10192"/>
                  <a:gd name="connsiteY0" fmla="*/ 4471630 h 4564558"/>
                  <a:gd name="connsiteX1" fmla="*/ 2267 w 10192"/>
                  <a:gd name="connsiteY1" fmla="*/ 4516321 h 4564558"/>
                  <a:gd name="connsiteX2" fmla="*/ 2698 w 10192"/>
                  <a:gd name="connsiteY2" fmla="*/ 219454 h 4564558"/>
                  <a:gd name="connsiteX3" fmla="*/ 6208 w 10192"/>
                  <a:gd name="connsiteY3" fmla="*/ 0 h 4564558"/>
                  <a:gd name="connsiteX4" fmla="*/ 6731 w 10192"/>
                  <a:gd name="connsiteY4" fmla="*/ 4546902 h 4564558"/>
                  <a:gd name="connsiteX5" fmla="*/ 10192 w 10192"/>
                  <a:gd name="connsiteY5" fmla="*/ 4516302 h 4564558"/>
                  <a:gd name="connsiteX0" fmla="*/ 0 w 10192"/>
                  <a:gd name="connsiteY0" fmla="*/ 4321818 h 4415449"/>
                  <a:gd name="connsiteX1" fmla="*/ 2267 w 10192"/>
                  <a:gd name="connsiteY1" fmla="*/ 4366509 h 4415449"/>
                  <a:gd name="connsiteX2" fmla="*/ 2698 w 10192"/>
                  <a:gd name="connsiteY2" fmla="*/ 69642 h 4415449"/>
                  <a:gd name="connsiteX3" fmla="*/ 6261 w 10192"/>
                  <a:gd name="connsiteY3" fmla="*/ 0 h 4415449"/>
                  <a:gd name="connsiteX4" fmla="*/ 6731 w 10192"/>
                  <a:gd name="connsiteY4" fmla="*/ 4397090 h 4415449"/>
                  <a:gd name="connsiteX5" fmla="*/ 10192 w 10192"/>
                  <a:gd name="connsiteY5" fmla="*/ 4366490 h 4415449"/>
                  <a:gd name="connsiteX0" fmla="*/ 0 w 10192"/>
                  <a:gd name="connsiteY0" fmla="*/ 4321818 h 4416068"/>
                  <a:gd name="connsiteX1" fmla="*/ 2267 w 10192"/>
                  <a:gd name="connsiteY1" fmla="*/ 4366509 h 4416068"/>
                  <a:gd name="connsiteX2" fmla="*/ 2698 w 10192"/>
                  <a:gd name="connsiteY2" fmla="*/ 69642 h 4416068"/>
                  <a:gd name="connsiteX3" fmla="*/ 6261 w 10192"/>
                  <a:gd name="connsiteY3" fmla="*/ 0 h 4416068"/>
                  <a:gd name="connsiteX4" fmla="*/ 6731 w 10192"/>
                  <a:gd name="connsiteY4" fmla="*/ 4397090 h 4416068"/>
                  <a:gd name="connsiteX5" fmla="*/ 10192 w 10192"/>
                  <a:gd name="connsiteY5" fmla="*/ 4366490 h 4416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92" h="4416068">
                    <a:moveTo>
                      <a:pt x="0" y="4321818"/>
                    </a:moveTo>
                    <a:cubicBezTo>
                      <a:pt x="514" y="4388647"/>
                      <a:pt x="1850" y="4394648"/>
                      <a:pt x="2267" y="4366509"/>
                    </a:cubicBezTo>
                    <a:cubicBezTo>
                      <a:pt x="2398" y="3264230"/>
                      <a:pt x="2594" y="1835386"/>
                      <a:pt x="2698" y="69642"/>
                    </a:cubicBezTo>
                    <a:cubicBezTo>
                      <a:pt x="3517" y="53705"/>
                      <a:pt x="5614" y="37065"/>
                      <a:pt x="6261" y="0"/>
                    </a:cubicBezTo>
                    <a:cubicBezTo>
                      <a:pt x="6374" y="1294435"/>
                      <a:pt x="6672" y="4700016"/>
                      <a:pt x="6731" y="4397090"/>
                    </a:cubicBezTo>
                    <a:cubicBezTo>
                      <a:pt x="7313" y="4317522"/>
                      <a:pt x="9083" y="4297146"/>
                      <a:pt x="10192" y="4366490"/>
                    </a:cubicBezTo>
                  </a:path>
                </a:pathLst>
              </a:custGeom>
              <a:noFill/>
              <a:ln w="28575">
                <a:solidFill>
                  <a:srgbClr val="00285F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cxnSp>
          <p:nvCxnSpPr>
            <p:cNvPr id="26" name="Straight Arrow Connector 25"/>
            <p:cNvCxnSpPr/>
            <p:nvPr/>
          </p:nvCxnSpPr>
          <p:spPr>
            <a:xfrm>
              <a:off x="1027597" y="1742712"/>
              <a:ext cx="0" cy="441137"/>
            </a:xfrm>
            <a:prstGeom prst="straightConnector1">
              <a:avLst/>
            </a:prstGeom>
            <a:ln w="28575"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LoKale</a:t>
            </a:r>
            <a:r>
              <a:rPr lang="en-US" dirty="0" smtClean="0"/>
              <a:t> </a:t>
            </a:r>
            <a:r>
              <a:rPr lang="en-US" dirty="0" err="1" smtClean="0"/>
              <a:t>Isostasie</a:t>
            </a:r>
            <a:r>
              <a:rPr lang="en-US" dirty="0" smtClean="0"/>
              <a:t> Rift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716016" y="965948"/>
            <a:ext cx="3958805" cy="105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dirty="0" err="1" smtClean="0">
                <a:latin typeface="Calibri" panose="020F0502020204030204" pitchFamily="34" charset="0"/>
              </a:rPr>
              <a:t>Gewicht</a:t>
            </a:r>
            <a:r>
              <a:rPr lang="en-US" altLang="en-US" sz="2000" dirty="0" smtClean="0">
                <a:latin typeface="Calibri" panose="020F0502020204030204" pitchFamily="34" charset="0"/>
              </a:rPr>
              <a:t> </a:t>
            </a:r>
            <a:r>
              <a:rPr lang="en-US" altLang="en-US" sz="2000" dirty="0" err="1" smtClean="0">
                <a:latin typeface="Calibri" panose="020F0502020204030204" pitchFamily="34" charset="0"/>
              </a:rPr>
              <a:t>kolom</a:t>
            </a:r>
            <a:r>
              <a:rPr lang="en-US" altLang="en-US" sz="2000" dirty="0" smtClean="0">
                <a:latin typeface="Calibri" panose="020F0502020204030204" pitchFamily="34" charset="0"/>
              </a:rPr>
              <a:t> 1 </a:t>
            </a:r>
            <a:r>
              <a:rPr lang="en-US" altLang="en-US" sz="2000" dirty="0" err="1" smtClean="0">
                <a:latin typeface="Calibri" panose="020F0502020204030204" pitchFamily="34" charset="0"/>
              </a:rPr>
              <a:t>moet</a:t>
            </a:r>
            <a:r>
              <a:rPr lang="en-US" altLang="en-US" sz="2000" dirty="0" smtClean="0">
                <a:latin typeface="Calibri" panose="020F0502020204030204" pitchFamily="34" charset="0"/>
              </a:rPr>
              <a:t> </a:t>
            </a:r>
            <a:r>
              <a:rPr lang="en-US" altLang="en-US" sz="2000" dirty="0" err="1" smtClean="0">
                <a:latin typeface="Calibri" panose="020F0502020204030204" pitchFamily="34" charset="0"/>
              </a:rPr>
              <a:t>gelijk</a:t>
            </a:r>
            <a:r>
              <a:rPr lang="en-US" altLang="en-US" sz="2000" dirty="0" smtClean="0">
                <a:latin typeface="Calibri" panose="020F0502020204030204" pitchFamily="34" charset="0"/>
              </a:rPr>
              <a:t> </a:t>
            </a:r>
            <a:r>
              <a:rPr lang="en-US" altLang="en-US" sz="2000" dirty="0" err="1" smtClean="0">
                <a:latin typeface="Calibri" panose="020F0502020204030204" pitchFamily="34" charset="0"/>
              </a:rPr>
              <a:t>zijn</a:t>
            </a:r>
            <a:r>
              <a:rPr lang="en-US" altLang="en-US" sz="2000" dirty="0" smtClean="0">
                <a:latin typeface="Calibri" panose="020F0502020204030204" pitchFamily="34" charset="0"/>
              </a:rPr>
              <a:t> </a:t>
            </a:r>
            <a:r>
              <a:rPr lang="en-US" altLang="en-US" sz="2000" dirty="0" err="1" smtClean="0">
                <a:latin typeface="Calibri" panose="020F0502020204030204" pitchFamily="34" charset="0"/>
              </a:rPr>
              <a:t>aan</a:t>
            </a:r>
            <a:r>
              <a:rPr lang="en-US" altLang="en-US" sz="2000" dirty="0" smtClean="0">
                <a:latin typeface="Calibri" panose="020F0502020204030204" pitchFamily="34" charset="0"/>
              </a:rPr>
              <a:t> </a:t>
            </a:r>
            <a:r>
              <a:rPr lang="en-US" altLang="en-US" sz="2000" dirty="0" err="1" smtClean="0">
                <a:latin typeface="Calibri" panose="020F0502020204030204" pitchFamily="34" charset="0"/>
              </a:rPr>
              <a:t>gewicht</a:t>
            </a:r>
            <a:r>
              <a:rPr lang="en-US" altLang="en-US" sz="2000" dirty="0" smtClean="0">
                <a:latin typeface="Calibri" panose="020F0502020204030204" pitchFamily="34" charset="0"/>
              </a:rPr>
              <a:t> </a:t>
            </a:r>
            <a:r>
              <a:rPr lang="en-US" altLang="en-US" sz="2000" dirty="0" err="1" smtClean="0">
                <a:latin typeface="Calibri" panose="020F0502020204030204" pitchFamily="34" charset="0"/>
              </a:rPr>
              <a:t>kolom</a:t>
            </a:r>
            <a:r>
              <a:rPr lang="en-US" altLang="en-US" sz="2000" dirty="0" smtClean="0">
                <a:latin typeface="Calibri" panose="020F0502020204030204" pitchFamily="34" charset="0"/>
              </a:rPr>
              <a:t> 2! </a:t>
            </a:r>
          </a:p>
          <a:p>
            <a:pPr eaLnBrk="1" hangingPunct="1">
              <a:buNone/>
            </a:pPr>
            <a:r>
              <a:rPr lang="en-US" altLang="en-US" sz="2000" b="1" dirty="0">
                <a:latin typeface="Calibri" panose="020F0502020204030204" pitchFamily="34" charset="0"/>
              </a:rPr>
              <a:t>Wat is het </a:t>
            </a:r>
            <a:r>
              <a:rPr lang="en-US" altLang="en-US" sz="2000" b="1" dirty="0" err="1">
                <a:latin typeface="Calibri" panose="020F0502020204030204" pitchFamily="34" charset="0"/>
              </a:rPr>
              <a:t>verschil</a:t>
            </a:r>
            <a:r>
              <a:rPr lang="en-US" altLang="en-US" sz="2000" b="1" dirty="0">
                <a:latin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</a:rPr>
              <a:t>tussen</a:t>
            </a:r>
            <a:r>
              <a:rPr lang="en-US" altLang="en-US" sz="2000" b="1" dirty="0">
                <a:latin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</a:rPr>
              <a:t>beide</a:t>
            </a:r>
            <a:r>
              <a:rPr lang="en-US" altLang="en-US" sz="2000" b="1" dirty="0">
                <a:latin typeface="Calibri" panose="020F0502020204030204" pitchFamily="34" charset="0"/>
              </a:rPr>
              <a:t>? </a:t>
            </a:r>
            <a:endParaRPr lang="en-GB" altLang="en-US" sz="2000" b="1" dirty="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endParaRPr lang="en-US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5139" y="2551413"/>
            <a:ext cx="660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Calibri" panose="020F0502020204030204" pitchFamily="34" charset="0"/>
              </a:rPr>
              <a:t>korst</a:t>
            </a:r>
            <a:endParaRPr lang="nl-NL" b="1" dirty="0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47067" y="3367716"/>
            <a:ext cx="856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</a:rPr>
              <a:t>mantel</a:t>
            </a:r>
            <a:endParaRPr lang="nl-NL" b="1" dirty="0"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3414" y="1416396"/>
            <a:ext cx="874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latin typeface="Calibri" panose="020F0502020204030204" pitchFamily="34" charset="0"/>
              </a:rPr>
              <a:t>Dikte</a:t>
            </a:r>
            <a:r>
              <a:rPr lang="en-US" sz="1200" b="1" dirty="0" smtClean="0">
                <a:latin typeface="Calibri" panose="020F0502020204030204" pitchFamily="34" charset="0"/>
              </a:rPr>
              <a:t> </a:t>
            </a:r>
            <a:r>
              <a:rPr lang="en-US" sz="1200" b="1" dirty="0" err="1" smtClean="0">
                <a:latin typeface="Calibri" panose="020F0502020204030204" pitchFamily="34" charset="0"/>
              </a:rPr>
              <a:t>korst</a:t>
            </a:r>
            <a:endParaRPr lang="en-US" sz="1200" b="1" dirty="0" smtClean="0">
              <a:latin typeface="Calibri" panose="020F0502020204030204" pitchFamily="34" charset="0"/>
            </a:endParaRPr>
          </a:p>
          <a:p>
            <a:r>
              <a:rPr lang="en-US" sz="1200" b="1" dirty="0" smtClean="0">
                <a:latin typeface="Calibri" panose="020F0502020204030204" pitchFamily="34" charset="0"/>
              </a:rPr>
              <a:t>(Tc)</a:t>
            </a:r>
            <a:endParaRPr lang="nl-NL" sz="1200" b="1" dirty="0"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41519" y="1146086"/>
            <a:ext cx="12176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latin typeface="Calibri" panose="020F0502020204030204" pitchFamily="34" charset="0"/>
              </a:rPr>
              <a:t>Diepte</a:t>
            </a:r>
            <a:r>
              <a:rPr lang="en-US" sz="1200" b="1" dirty="0" smtClean="0">
                <a:latin typeface="Calibri" panose="020F0502020204030204" pitchFamily="34" charset="0"/>
              </a:rPr>
              <a:t> water (y)</a:t>
            </a:r>
            <a:endParaRPr lang="nl-NL" sz="1200" b="1" dirty="0">
              <a:latin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99427" y="2614600"/>
            <a:ext cx="906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latin typeface="Calibri" panose="020F0502020204030204" pitchFamily="34" charset="0"/>
              </a:rPr>
              <a:t>Stijging</a:t>
            </a:r>
            <a:r>
              <a:rPr lang="en-US" sz="1200" b="1" dirty="0" smtClean="0">
                <a:latin typeface="Calibri" panose="020F0502020204030204" pitchFamily="34" charset="0"/>
              </a:rPr>
              <a:t> mantel (x)</a:t>
            </a:r>
            <a:endParaRPr lang="nl-NL" sz="1200" b="1" dirty="0">
              <a:latin typeface="Calibri" panose="020F0502020204030204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1198570" y="3166980"/>
            <a:ext cx="1723063" cy="3340"/>
          </a:xfrm>
          <a:prstGeom prst="line">
            <a:avLst/>
          </a:prstGeom>
          <a:ln>
            <a:solidFill>
              <a:srgbClr val="005B9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3891140" y="1064582"/>
            <a:ext cx="216024" cy="2500940"/>
          </a:xfrm>
          <a:prstGeom prst="rect">
            <a:avLst/>
          </a:prstGeom>
          <a:solidFill>
            <a:srgbClr val="FFFFCC">
              <a:alpha val="65098"/>
            </a:srgbClr>
          </a:solidFill>
          <a:ln w="12700">
            <a:solidFill>
              <a:srgbClr val="00285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Rectangle 29"/>
          <p:cNvSpPr/>
          <p:nvPr/>
        </p:nvSpPr>
        <p:spPr>
          <a:xfrm>
            <a:off x="2367686" y="1078922"/>
            <a:ext cx="216024" cy="2500940"/>
          </a:xfrm>
          <a:prstGeom prst="rect">
            <a:avLst/>
          </a:prstGeom>
          <a:solidFill>
            <a:srgbClr val="FFFFCC">
              <a:alpha val="65098"/>
            </a:srgbClr>
          </a:solidFill>
          <a:ln w="12700">
            <a:solidFill>
              <a:srgbClr val="00285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xtBox 3"/>
          <p:cNvSpPr txBox="1"/>
          <p:nvPr/>
        </p:nvSpPr>
        <p:spPr>
          <a:xfrm>
            <a:off x="2068107" y="802342"/>
            <a:ext cx="881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latin typeface="Calibri" panose="020F0502020204030204" pitchFamily="34" charset="0"/>
              </a:rPr>
              <a:t>Kolom</a:t>
            </a:r>
            <a:r>
              <a:rPr lang="en-US" sz="1600" b="1" dirty="0" smtClean="0">
                <a:latin typeface="Calibri" panose="020F0502020204030204" pitchFamily="34" charset="0"/>
              </a:rPr>
              <a:t> 1</a:t>
            </a:r>
            <a:endParaRPr lang="nl-NL" sz="1600" b="1" dirty="0">
              <a:latin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21759" y="815229"/>
            <a:ext cx="881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latin typeface="Calibri" panose="020F0502020204030204" pitchFamily="34" charset="0"/>
              </a:rPr>
              <a:t>Kolom</a:t>
            </a:r>
            <a:r>
              <a:rPr lang="en-US" sz="1600" b="1" dirty="0" smtClean="0">
                <a:latin typeface="Calibri" panose="020F0502020204030204" pitchFamily="34" charset="0"/>
              </a:rPr>
              <a:t> 2</a:t>
            </a:r>
            <a:endParaRPr lang="nl-NL" sz="1600" b="1" dirty="0">
              <a:latin typeface="Calibri" panose="020F05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499992" y="2105437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en-US" altLang="en-US" sz="1600" dirty="0" err="1" smtClean="0">
                <a:latin typeface="Calibri" panose="020F0502020204030204" pitchFamily="34" charset="0"/>
              </a:rPr>
              <a:t>Diepte</a:t>
            </a:r>
            <a:r>
              <a:rPr lang="en-US" altLang="en-US" sz="1600" dirty="0" smtClean="0">
                <a:latin typeface="Calibri" panose="020F0502020204030204" pitchFamily="34" charset="0"/>
              </a:rPr>
              <a:t> water * </a:t>
            </a:r>
            <a:r>
              <a:rPr lang="en-US" altLang="en-US" sz="1600" dirty="0" err="1" smtClean="0">
                <a:latin typeface="Calibri" panose="020F0502020204030204" pitchFamily="34" charset="0"/>
              </a:rPr>
              <a:t>verschil</a:t>
            </a:r>
            <a:r>
              <a:rPr lang="en-US" altLang="en-US" sz="1600" dirty="0" smtClean="0">
                <a:latin typeface="Calibri" panose="020F0502020204030204" pitchFamily="34" charset="0"/>
              </a:rPr>
              <a:t> in </a:t>
            </a:r>
            <a:r>
              <a:rPr lang="en-US" altLang="en-US" sz="1600" dirty="0" err="1" smtClean="0">
                <a:latin typeface="Calibri" panose="020F0502020204030204" pitchFamily="34" charset="0"/>
              </a:rPr>
              <a:t>gewicht</a:t>
            </a:r>
            <a:r>
              <a:rPr lang="en-US" altLang="en-US" sz="1600" dirty="0" smtClean="0">
                <a:latin typeface="Calibri" panose="020F0502020204030204" pitchFamily="34" charset="0"/>
              </a:rPr>
              <a:t> </a:t>
            </a:r>
            <a:r>
              <a:rPr lang="en-US" altLang="en-US" sz="1600" dirty="0" err="1" smtClean="0">
                <a:latin typeface="Calibri" panose="020F0502020204030204" pitchFamily="34" charset="0"/>
              </a:rPr>
              <a:t>korst</a:t>
            </a:r>
            <a:r>
              <a:rPr lang="en-US" altLang="en-US" sz="1600" dirty="0" smtClean="0">
                <a:latin typeface="Calibri" panose="020F0502020204030204" pitchFamily="34" charset="0"/>
              </a:rPr>
              <a:t>-water =</a:t>
            </a:r>
          </a:p>
          <a:p>
            <a:pPr eaLnBrk="1" hangingPunct="1">
              <a:buFontTx/>
              <a:buNone/>
            </a:pPr>
            <a:r>
              <a:rPr lang="en-US" altLang="en-US" sz="1600" dirty="0" err="1" smtClean="0">
                <a:latin typeface="Calibri" panose="020F0502020204030204" pitchFamily="34" charset="0"/>
              </a:rPr>
              <a:t>Stijging</a:t>
            </a:r>
            <a:r>
              <a:rPr lang="en-US" altLang="en-US" sz="1600" dirty="0" smtClean="0">
                <a:latin typeface="Calibri" panose="020F0502020204030204" pitchFamily="34" charset="0"/>
              </a:rPr>
              <a:t> mantel * </a:t>
            </a:r>
            <a:r>
              <a:rPr lang="en-US" altLang="en-US" sz="1600" dirty="0" err="1" smtClean="0">
                <a:latin typeface="Calibri" panose="020F0502020204030204" pitchFamily="34" charset="0"/>
              </a:rPr>
              <a:t>verschil</a:t>
            </a:r>
            <a:r>
              <a:rPr lang="en-US" altLang="en-US" sz="1600" dirty="0" smtClean="0">
                <a:latin typeface="Calibri" panose="020F0502020204030204" pitchFamily="34" charset="0"/>
              </a:rPr>
              <a:t> </a:t>
            </a:r>
            <a:r>
              <a:rPr lang="en-US" altLang="en-US" sz="1600" dirty="0" err="1" smtClean="0">
                <a:latin typeface="Calibri" panose="020F0502020204030204" pitchFamily="34" charset="0"/>
              </a:rPr>
              <a:t>gewicht</a:t>
            </a:r>
            <a:r>
              <a:rPr lang="en-US" altLang="en-US" sz="1600" dirty="0" smtClean="0">
                <a:latin typeface="Calibri" panose="020F0502020204030204" pitchFamily="34" charset="0"/>
              </a:rPr>
              <a:t> mantel-</a:t>
            </a:r>
            <a:r>
              <a:rPr lang="en-US" altLang="en-US" sz="1600" dirty="0" err="1" smtClean="0">
                <a:latin typeface="Calibri" panose="020F0502020204030204" pitchFamily="34" charset="0"/>
              </a:rPr>
              <a:t>korst</a:t>
            </a:r>
            <a:endParaRPr lang="nl-NL" altLang="en-US" sz="1600" dirty="0" smtClean="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nl-NL" altLang="en-US" dirty="0" smtClean="0">
                <a:latin typeface="Calibri" panose="020F0502020204030204" pitchFamily="34" charset="0"/>
              </a:rPr>
              <a:t>y</a:t>
            </a:r>
            <a:r>
              <a:rPr lang="nl-NL" altLang="en-US" dirty="0">
                <a:latin typeface="Calibri" panose="020F0502020204030204" pitchFamily="34" charset="0"/>
              </a:rPr>
              <a:t>*(</a:t>
            </a:r>
            <a:r>
              <a:rPr lang="el-GR" altLang="en-US" dirty="0">
                <a:latin typeface="Calibri" panose="020F0502020204030204" pitchFamily="34" charset="0"/>
              </a:rPr>
              <a:t>ρ</a:t>
            </a:r>
            <a:r>
              <a:rPr lang="en-US" altLang="en-US" baseline="-25000" dirty="0">
                <a:latin typeface="Calibri" panose="020F0502020204030204" pitchFamily="34" charset="0"/>
              </a:rPr>
              <a:t>c</a:t>
            </a:r>
            <a:r>
              <a:rPr lang="en-US" altLang="en-US" dirty="0">
                <a:latin typeface="Calibri" panose="020F0502020204030204" pitchFamily="34" charset="0"/>
              </a:rPr>
              <a:t> – </a:t>
            </a:r>
            <a:r>
              <a:rPr lang="el-GR" altLang="en-US" dirty="0">
                <a:latin typeface="Calibri" panose="020F0502020204030204" pitchFamily="34" charset="0"/>
              </a:rPr>
              <a:t>ρ</a:t>
            </a:r>
            <a:r>
              <a:rPr lang="en-US" altLang="en-US" baseline="-25000" dirty="0">
                <a:latin typeface="Calibri" panose="020F0502020204030204" pitchFamily="34" charset="0"/>
              </a:rPr>
              <a:t>w</a:t>
            </a:r>
            <a:r>
              <a:rPr lang="en-US" altLang="en-US" dirty="0">
                <a:latin typeface="Calibri" panose="020F0502020204030204" pitchFamily="34" charset="0"/>
              </a:rPr>
              <a:t>)</a:t>
            </a:r>
            <a:r>
              <a:rPr lang="nl-NL" altLang="en-US" dirty="0">
                <a:latin typeface="Calibri" panose="020F0502020204030204" pitchFamily="34" charset="0"/>
              </a:rPr>
              <a:t> = x*(</a:t>
            </a:r>
            <a:r>
              <a:rPr lang="el-GR" altLang="en-US" dirty="0">
                <a:latin typeface="Calibri" panose="020F0502020204030204" pitchFamily="34" charset="0"/>
              </a:rPr>
              <a:t>ρ</a:t>
            </a:r>
            <a:r>
              <a:rPr lang="en-US" altLang="en-US" baseline="-25000" dirty="0">
                <a:latin typeface="Calibri" panose="020F0502020204030204" pitchFamily="34" charset="0"/>
              </a:rPr>
              <a:t>m</a:t>
            </a:r>
            <a:r>
              <a:rPr lang="en-US" altLang="en-US" dirty="0">
                <a:latin typeface="Calibri" panose="020F0502020204030204" pitchFamily="34" charset="0"/>
              </a:rPr>
              <a:t> – </a:t>
            </a:r>
            <a:r>
              <a:rPr lang="el-GR" altLang="en-US" dirty="0">
                <a:latin typeface="Calibri" panose="020F0502020204030204" pitchFamily="34" charset="0"/>
              </a:rPr>
              <a:t>ρ</a:t>
            </a:r>
            <a:r>
              <a:rPr lang="en-US" altLang="en-US" baseline="-25000" dirty="0">
                <a:latin typeface="Calibri" panose="020F0502020204030204" pitchFamily="34" charset="0"/>
              </a:rPr>
              <a:t>c</a:t>
            </a:r>
            <a:r>
              <a:rPr lang="en-US" altLang="en-US" dirty="0">
                <a:latin typeface="Calibri" panose="020F0502020204030204" pitchFamily="34" charset="0"/>
              </a:rPr>
              <a:t>)</a:t>
            </a:r>
            <a:br>
              <a:rPr lang="en-US" altLang="en-US" dirty="0">
                <a:latin typeface="Calibri" panose="020F0502020204030204" pitchFamily="34" charset="0"/>
              </a:rPr>
            </a:br>
            <a:endParaRPr lang="en-US" altLang="en-US" dirty="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en-US" altLang="en-US" dirty="0">
                <a:latin typeface="Calibri" panose="020F0502020204030204" pitchFamily="34" charset="0"/>
              </a:rPr>
              <a:t>-&gt; x = </a:t>
            </a:r>
            <a:r>
              <a:rPr lang="nl-NL" altLang="en-US" dirty="0">
                <a:latin typeface="Calibri" panose="020F0502020204030204" pitchFamily="34" charset="0"/>
              </a:rPr>
              <a:t>y*(</a:t>
            </a:r>
            <a:r>
              <a:rPr lang="el-GR" altLang="en-US" dirty="0">
                <a:latin typeface="Calibri" panose="020F0502020204030204" pitchFamily="34" charset="0"/>
              </a:rPr>
              <a:t>ρ</a:t>
            </a:r>
            <a:r>
              <a:rPr lang="en-US" altLang="en-US" baseline="-25000" dirty="0">
                <a:latin typeface="Calibri" panose="020F0502020204030204" pitchFamily="34" charset="0"/>
              </a:rPr>
              <a:t>c</a:t>
            </a:r>
            <a:r>
              <a:rPr lang="en-US" altLang="en-US" dirty="0">
                <a:latin typeface="Calibri" panose="020F0502020204030204" pitchFamily="34" charset="0"/>
              </a:rPr>
              <a:t> – </a:t>
            </a:r>
            <a:r>
              <a:rPr lang="el-GR" altLang="en-US" dirty="0">
                <a:latin typeface="Calibri" panose="020F0502020204030204" pitchFamily="34" charset="0"/>
              </a:rPr>
              <a:t>ρ</a:t>
            </a:r>
            <a:r>
              <a:rPr lang="en-US" altLang="en-US" baseline="-25000" dirty="0">
                <a:latin typeface="Calibri" panose="020F0502020204030204" pitchFamily="34" charset="0"/>
              </a:rPr>
              <a:t>w</a:t>
            </a:r>
            <a:r>
              <a:rPr lang="en-US" altLang="en-US" dirty="0">
                <a:latin typeface="Calibri" panose="020F0502020204030204" pitchFamily="34" charset="0"/>
              </a:rPr>
              <a:t>)</a:t>
            </a:r>
            <a:r>
              <a:rPr lang="nl-NL" altLang="en-US" dirty="0">
                <a:latin typeface="Calibri" panose="020F0502020204030204" pitchFamily="34" charset="0"/>
              </a:rPr>
              <a:t>/(</a:t>
            </a:r>
            <a:r>
              <a:rPr lang="el-GR" altLang="en-US" dirty="0">
                <a:latin typeface="Calibri" panose="020F0502020204030204" pitchFamily="34" charset="0"/>
              </a:rPr>
              <a:t>ρ</a:t>
            </a:r>
            <a:r>
              <a:rPr lang="en-US" altLang="en-US" baseline="-25000" dirty="0">
                <a:latin typeface="Calibri" panose="020F0502020204030204" pitchFamily="34" charset="0"/>
              </a:rPr>
              <a:t>m</a:t>
            </a:r>
            <a:r>
              <a:rPr lang="en-US" altLang="en-US" dirty="0">
                <a:latin typeface="Calibri" panose="020F0502020204030204" pitchFamily="34" charset="0"/>
              </a:rPr>
              <a:t> – </a:t>
            </a:r>
            <a:r>
              <a:rPr lang="el-GR" altLang="en-US" dirty="0">
                <a:latin typeface="Calibri" panose="020F0502020204030204" pitchFamily="34" charset="0"/>
              </a:rPr>
              <a:t>ρ</a:t>
            </a:r>
            <a:r>
              <a:rPr lang="en-US" altLang="en-US" baseline="-25000" dirty="0">
                <a:latin typeface="Calibri" panose="020F0502020204030204" pitchFamily="34" charset="0"/>
              </a:rPr>
              <a:t>c</a:t>
            </a:r>
            <a:r>
              <a:rPr lang="en-US" altLang="en-US" dirty="0">
                <a:latin typeface="Calibri" panose="020F0502020204030204" pitchFamily="34" charset="0"/>
              </a:rPr>
              <a:t>)</a:t>
            </a:r>
          </a:p>
          <a:p>
            <a:pPr eaLnBrk="1" hangingPunct="1">
              <a:buFontTx/>
              <a:buNone/>
            </a:pPr>
            <a:endParaRPr lang="nl-NL" altLang="en-US" dirty="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nl-NL" altLang="en-US" dirty="0">
                <a:latin typeface="Calibri" panose="020F0502020204030204" pitchFamily="34" charset="0"/>
              </a:rPr>
              <a:t>x = 2km*(2750-1000)/(3300-2750) = </a:t>
            </a:r>
            <a:r>
              <a:rPr lang="nl-NL" altLang="en-US" dirty="0" smtClean="0">
                <a:latin typeface="Calibri" panose="020F0502020204030204" pitchFamily="34" charset="0"/>
              </a:rPr>
              <a:t>6,36km</a:t>
            </a:r>
          </a:p>
          <a:p>
            <a:pPr eaLnBrk="1" hangingPunct="1">
              <a:buFontTx/>
              <a:buNone/>
            </a:pPr>
            <a:endParaRPr lang="nl-NL" altLang="en-US" dirty="0" smtClean="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en-US" altLang="en-US" dirty="0" smtClean="0">
                <a:latin typeface="Calibri" panose="020F0502020204030204" pitchFamily="34" charset="0"/>
              </a:rPr>
              <a:t>Mantel </a:t>
            </a:r>
            <a:r>
              <a:rPr lang="en-US" altLang="en-US" dirty="0" err="1" smtClean="0">
                <a:latin typeface="Calibri" panose="020F0502020204030204" pitchFamily="34" charset="0"/>
              </a:rPr>
              <a:t>komt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dus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meer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dan</a:t>
            </a:r>
            <a:r>
              <a:rPr lang="en-US" altLang="en-US" dirty="0" smtClean="0">
                <a:latin typeface="Calibri" panose="020F0502020204030204" pitchFamily="34" charset="0"/>
              </a:rPr>
              <a:t> 3x </a:t>
            </a:r>
            <a:r>
              <a:rPr lang="en-US" altLang="en-US" dirty="0" err="1" smtClean="0">
                <a:latin typeface="Calibri" panose="020F0502020204030204" pitchFamily="34" charset="0"/>
              </a:rPr>
              <a:t>meer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 smtClean="0">
                <a:latin typeface="Calibri" panose="020F0502020204030204" pitchFamily="34" charset="0"/>
              </a:rPr>
              <a:t>omhoog</a:t>
            </a:r>
            <a:endParaRPr lang="en-US" altLang="en-US" dirty="0" smtClean="0">
              <a:latin typeface="Calibri" panose="020F0502020204030204" pitchFamily="34" charset="0"/>
            </a:endParaRPr>
          </a:p>
        </p:txBody>
      </p:sp>
      <p:sp>
        <p:nvSpPr>
          <p:cNvPr id="34" name="Text Placeholder 2"/>
          <p:cNvSpPr txBox="1">
            <a:spLocks/>
          </p:cNvSpPr>
          <p:nvPr/>
        </p:nvSpPr>
        <p:spPr bwMode="auto">
          <a:xfrm>
            <a:off x="58829" y="3795886"/>
            <a:ext cx="3960812" cy="1586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70000" indent="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Arial" pitchFamily="34" charset="0"/>
              <a:buChar char="&g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Arial" pitchFamily="34" charset="0"/>
              <a:buChar char="&gt;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700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Arial" pitchFamily="34" charset="0"/>
              <a:buChar char="&gt;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Arial" pitchFamily="34" charset="0"/>
              <a:buChar char="&gt;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err="1" smtClean="0">
                <a:latin typeface="Calibri" panose="020F0502020204030204" pitchFamily="34" charset="0"/>
              </a:rPr>
              <a:t>Dichtheden</a:t>
            </a:r>
            <a:r>
              <a:rPr lang="en-US" sz="1800" b="1" dirty="0" smtClean="0">
                <a:latin typeface="Calibri" panose="020F0502020204030204" pitchFamily="34" charset="0"/>
              </a:rPr>
              <a:t> (</a:t>
            </a:r>
            <a:r>
              <a:rPr lang="el-GR" sz="1800" b="1" dirty="0" smtClean="0">
                <a:latin typeface="Calibri" panose="020F0502020204030204" pitchFamily="34" charset="0"/>
              </a:rPr>
              <a:t>ρ</a:t>
            </a:r>
            <a:r>
              <a:rPr lang="en-US" sz="1800" b="1" dirty="0" smtClean="0">
                <a:latin typeface="Calibri" panose="020F0502020204030204" pitchFamily="34" charset="0"/>
              </a:rPr>
              <a:t>):</a:t>
            </a:r>
            <a:br>
              <a:rPr lang="en-US" sz="1800" b="1" dirty="0" smtClean="0">
                <a:latin typeface="Calibri" panose="020F0502020204030204" pitchFamily="34" charset="0"/>
              </a:rPr>
            </a:br>
            <a:r>
              <a:rPr lang="en-US" sz="1800" b="1" dirty="0" smtClean="0">
                <a:latin typeface="Calibri" panose="020F0502020204030204" pitchFamily="34" charset="0"/>
              </a:rPr>
              <a:t>Water: 1000 kg/m</a:t>
            </a:r>
            <a:r>
              <a:rPr lang="en-US" sz="1800" b="1" baseline="30000" dirty="0" smtClean="0">
                <a:latin typeface="Calibri" panose="020F0502020204030204" pitchFamily="34" charset="0"/>
              </a:rPr>
              <a:t>3</a:t>
            </a:r>
            <a:r>
              <a:rPr lang="en-US" sz="1800" b="1" dirty="0" smtClean="0">
                <a:latin typeface="Calibri" panose="020F0502020204030204" pitchFamily="34" charset="0"/>
              </a:rPr>
              <a:t> (</a:t>
            </a:r>
            <a:r>
              <a:rPr lang="el-GR" sz="1800" b="1" dirty="0" smtClean="0">
                <a:latin typeface="Calibri" panose="020F0502020204030204" pitchFamily="34" charset="0"/>
              </a:rPr>
              <a:t>ρ</a:t>
            </a:r>
            <a:r>
              <a:rPr lang="en-US" sz="1800" b="1" baseline="-25000" dirty="0" smtClean="0">
                <a:latin typeface="Calibri" panose="020F0502020204030204" pitchFamily="34" charset="0"/>
              </a:rPr>
              <a:t>w</a:t>
            </a:r>
            <a:r>
              <a:rPr lang="en-US" sz="1800" b="1" dirty="0" smtClean="0">
                <a:latin typeface="Calibri" panose="020F0502020204030204" pitchFamily="34" charset="0"/>
              </a:rPr>
              <a:t>)</a:t>
            </a:r>
            <a:br>
              <a:rPr lang="en-US" sz="1800" b="1" dirty="0" smtClean="0">
                <a:latin typeface="Calibri" panose="020F0502020204030204" pitchFamily="34" charset="0"/>
              </a:rPr>
            </a:br>
            <a:r>
              <a:rPr lang="en-US" sz="1800" b="1" dirty="0" err="1" smtClean="0">
                <a:latin typeface="Calibri" panose="020F0502020204030204" pitchFamily="34" charset="0"/>
              </a:rPr>
              <a:t>Continentale</a:t>
            </a:r>
            <a:r>
              <a:rPr lang="en-US" sz="1800" b="1" dirty="0" smtClean="0">
                <a:latin typeface="Calibri" panose="020F0502020204030204" pitchFamily="34" charset="0"/>
              </a:rPr>
              <a:t> </a:t>
            </a:r>
            <a:r>
              <a:rPr lang="en-US" sz="1800" b="1" dirty="0" err="1" smtClean="0">
                <a:latin typeface="Calibri" panose="020F0502020204030204" pitchFamily="34" charset="0"/>
              </a:rPr>
              <a:t>korst</a:t>
            </a:r>
            <a:r>
              <a:rPr lang="en-US" sz="1800" b="1" dirty="0" smtClean="0">
                <a:latin typeface="Calibri" panose="020F0502020204030204" pitchFamily="34" charset="0"/>
              </a:rPr>
              <a:t>: 2750 kg/m</a:t>
            </a:r>
            <a:r>
              <a:rPr lang="en-US" sz="1800" b="1" baseline="30000" dirty="0" smtClean="0">
                <a:latin typeface="Calibri" panose="020F0502020204030204" pitchFamily="34" charset="0"/>
              </a:rPr>
              <a:t>3</a:t>
            </a:r>
            <a:r>
              <a:rPr lang="en-US" sz="1800" b="1" dirty="0" smtClean="0">
                <a:latin typeface="Calibri" panose="020F0502020204030204" pitchFamily="34" charset="0"/>
              </a:rPr>
              <a:t> (</a:t>
            </a:r>
            <a:r>
              <a:rPr lang="el-GR" sz="1800" b="1" dirty="0" smtClean="0">
                <a:latin typeface="Calibri" panose="020F0502020204030204" pitchFamily="34" charset="0"/>
              </a:rPr>
              <a:t>ρ</a:t>
            </a:r>
            <a:r>
              <a:rPr lang="en-US" sz="1800" b="1" baseline="-25000" dirty="0" smtClean="0">
                <a:latin typeface="Calibri" panose="020F0502020204030204" pitchFamily="34" charset="0"/>
              </a:rPr>
              <a:t>c</a:t>
            </a:r>
            <a:r>
              <a:rPr lang="en-US" sz="1800" b="1" dirty="0" smtClean="0">
                <a:latin typeface="Calibri" panose="020F0502020204030204" pitchFamily="34" charset="0"/>
              </a:rPr>
              <a:t>)</a:t>
            </a:r>
            <a:br>
              <a:rPr lang="en-US" sz="1800" b="1" dirty="0" smtClean="0">
                <a:latin typeface="Calibri" panose="020F0502020204030204" pitchFamily="34" charset="0"/>
              </a:rPr>
            </a:br>
            <a:r>
              <a:rPr lang="en-US" sz="1800" b="1" dirty="0" smtClean="0">
                <a:latin typeface="Calibri" panose="020F0502020204030204" pitchFamily="34" charset="0"/>
              </a:rPr>
              <a:t>Mantel: 3300 kg/m</a:t>
            </a:r>
            <a:r>
              <a:rPr lang="en-US" sz="1800" b="1" baseline="30000" dirty="0" smtClean="0">
                <a:latin typeface="Calibri" panose="020F0502020204030204" pitchFamily="34" charset="0"/>
              </a:rPr>
              <a:t>3</a:t>
            </a:r>
            <a:r>
              <a:rPr lang="en-US" sz="1800" b="1" dirty="0" smtClean="0">
                <a:latin typeface="Calibri" panose="020F0502020204030204" pitchFamily="34" charset="0"/>
              </a:rPr>
              <a:t> (</a:t>
            </a:r>
            <a:r>
              <a:rPr lang="el-GR" sz="1800" b="1" dirty="0" smtClean="0">
                <a:latin typeface="Calibri" panose="020F0502020204030204" pitchFamily="34" charset="0"/>
              </a:rPr>
              <a:t>ρ</a:t>
            </a:r>
            <a:r>
              <a:rPr lang="en-US" sz="1800" b="1" baseline="-25000" dirty="0" smtClean="0">
                <a:latin typeface="Calibri" panose="020F0502020204030204" pitchFamily="34" charset="0"/>
              </a:rPr>
              <a:t>m</a:t>
            </a:r>
            <a:r>
              <a:rPr lang="en-US" sz="1800" b="1" dirty="0" smtClean="0">
                <a:latin typeface="Calibri" panose="020F0502020204030204" pitchFamily="34" charset="0"/>
              </a:rPr>
              <a:t>)</a:t>
            </a:r>
            <a:endParaRPr lang="en-US" sz="18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33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Isostasie</a:t>
            </a:r>
            <a:r>
              <a:rPr lang="en-US" dirty="0" smtClean="0"/>
              <a:t> 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79512" y="987574"/>
            <a:ext cx="3672408" cy="3726000"/>
          </a:xfrm>
        </p:spPr>
        <p:txBody>
          <a:bodyPr/>
          <a:lstStyle/>
          <a:p>
            <a:r>
              <a:rPr lang="en-US" dirty="0" err="1" smtClean="0">
                <a:latin typeface="Calibri" panose="020F0502020204030204" pitchFamily="34" charset="0"/>
              </a:rPr>
              <a:t>Verschillen</a:t>
            </a:r>
            <a:r>
              <a:rPr lang="en-US" dirty="0" smtClean="0">
                <a:latin typeface="Calibri" panose="020F0502020204030204" pitchFamily="34" charset="0"/>
              </a:rPr>
              <a:t> in </a:t>
            </a:r>
            <a:r>
              <a:rPr lang="en-US" dirty="0" err="1" smtClean="0">
                <a:latin typeface="Calibri" panose="020F0502020204030204" pitchFamily="34" charset="0"/>
              </a:rPr>
              <a:t>dichtheid</a:t>
            </a:r>
            <a:endParaRPr lang="en-US" dirty="0" smtClean="0">
              <a:latin typeface="Calibri" panose="020F0502020204030204" pitchFamily="34" charset="0"/>
            </a:endParaRPr>
          </a:p>
          <a:p>
            <a:r>
              <a:rPr lang="en-US" sz="1800" dirty="0" err="1" smtClean="0">
                <a:latin typeface="Calibri" panose="020F0502020204030204" pitchFamily="34" charset="0"/>
              </a:rPr>
              <a:t>Verhoudingen</a:t>
            </a:r>
            <a:r>
              <a:rPr lang="en-US" sz="1800" dirty="0" smtClean="0">
                <a:latin typeface="Calibri" panose="020F0502020204030204" pitchFamily="34" charset="0"/>
              </a:rPr>
              <a:t> </a:t>
            </a:r>
            <a:r>
              <a:rPr lang="en-US" sz="1800" dirty="0" err="1" smtClean="0">
                <a:latin typeface="Calibri" panose="020F0502020204030204" pitchFamily="34" charset="0"/>
              </a:rPr>
              <a:t>en</a:t>
            </a:r>
            <a:r>
              <a:rPr lang="en-US" sz="1800" dirty="0" smtClean="0">
                <a:latin typeface="Calibri" panose="020F0502020204030204" pitchFamily="34" charset="0"/>
              </a:rPr>
              <a:t> </a:t>
            </a:r>
            <a:r>
              <a:rPr lang="en-US" sz="1800" dirty="0" err="1" smtClean="0">
                <a:latin typeface="Calibri" panose="020F0502020204030204" pitchFamily="34" charset="0"/>
              </a:rPr>
              <a:t>diktes</a:t>
            </a:r>
            <a:r>
              <a:rPr lang="en-US" sz="1800" dirty="0" smtClean="0">
                <a:latin typeface="Calibri" panose="020F0502020204030204" pitchFamily="34" charset="0"/>
              </a:rPr>
              <a:t> </a:t>
            </a:r>
            <a:r>
              <a:rPr lang="en-US" sz="1800" dirty="0" err="1" smtClean="0">
                <a:latin typeface="Calibri" panose="020F0502020204030204" pitchFamily="34" charset="0"/>
              </a:rPr>
              <a:t>zijn</a:t>
            </a:r>
            <a:r>
              <a:rPr lang="en-US" sz="1800" dirty="0" smtClean="0">
                <a:latin typeface="Calibri" panose="020F0502020204030204" pitchFamily="34" charset="0"/>
              </a:rPr>
              <a:t> </a:t>
            </a:r>
            <a:r>
              <a:rPr lang="en-US" sz="1800" dirty="0" err="1" smtClean="0">
                <a:latin typeface="Calibri" panose="020F0502020204030204" pitchFamily="34" charset="0"/>
              </a:rPr>
              <a:t>dus</a:t>
            </a:r>
            <a:r>
              <a:rPr lang="en-US" sz="1800" dirty="0" smtClean="0">
                <a:latin typeface="Calibri" panose="020F0502020204030204" pitchFamily="34" charset="0"/>
              </a:rPr>
              <a:t> </a:t>
            </a:r>
            <a:r>
              <a:rPr lang="en-US" sz="1800" dirty="0" err="1" smtClean="0">
                <a:latin typeface="Calibri" panose="020F0502020204030204" pitchFamily="34" charset="0"/>
              </a:rPr>
              <a:t>ook</a:t>
            </a:r>
            <a:r>
              <a:rPr lang="en-US" sz="1800" dirty="0" smtClean="0">
                <a:latin typeface="Calibri" panose="020F0502020204030204" pitchFamily="34" charset="0"/>
              </a:rPr>
              <a:t> </a:t>
            </a:r>
            <a:r>
              <a:rPr lang="en-US" sz="1800" dirty="0" err="1" smtClean="0">
                <a:latin typeface="Calibri" panose="020F0502020204030204" pitchFamily="34" charset="0"/>
              </a:rPr>
              <a:t>niet</a:t>
            </a:r>
            <a:r>
              <a:rPr lang="en-US" sz="1800" dirty="0" smtClean="0">
                <a:latin typeface="Calibri" panose="020F0502020204030204" pitchFamily="34" charset="0"/>
              </a:rPr>
              <a:t> </a:t>
            </a:r>
            <a:r>
              <a:rPr lang="en-US" sz="1800" dirty="0" err="1" smtClean="0">
                <a:latin typeface="Calibri" panose="020F0502020204030204" pitchFamily="34" charset="0"/>
              </a:rPr>
              <a:t>zomaar</a:t>
            </a:r>
            <a:r>
              <a:rPr lang="en-US" sz="1800" dirty="0" smtClean="0">
                <a:latin typeface="Calibri" panose="020F0502020204030204" pitchFamily="34" charset="0"/>
              </a:rPr>
              <a:t> zo </a:t>
            </a:r>
            <a:r>
              <a:rPr lang="en-US" sz="1800" dirty="0" err="1" smtClean="0">
                <a:latin typeface="Calibri" panose="020F0502020204030204" pitchFamily="34" charset="0"/>
              </a:rPr>
              <a:t>als</a:t>
            </a:r>
            <a:r>
              <a:rPr lang="en-US" sz="1800" dirty="0" smtClean="0">
                <a:latin typeface="Calibri" panose="020F0502020204030204" pitchFamily="34" charset="0"/>
              </a:rPr>
              <a:t> </a:t>
            </a:r>
            <a:r>
              <a:rPr lang="en-US" sz="1800" dirty="0" err="1" smtClean="0">
                <a:latin typeface="Calibri" panose="020F0502020204030204" pitchFamily="34" charset="0"/>
              </a:rPr>
              <a:t>ze</a:t>
            </a:r>
            <a:r>
              <a:rPr lang="en-US" sz="1800" dirty="0" smtClean="0">
                <a:latin typeface="Calibri" panose="020F0502020204030204" pitchFamily="34" charset="0"/>
              </a:rPr>
              <a:t> </a:t>
            </a:r>
            <a:r>
              <a:rPr lang="en-US" sz="1800" dirty="0" err="1" smtClean="0">
                <a:latin typeface="Calibri" panose="020F0502020204030204" pitchFamily="34" charset="0"/>
              </a:rPr>
              <a:t>zijn</a:t>
            </a:r>
            <a:r>
              <a:rPr lang="en-US" sz="1800" dirty="0" smtClean="0">
                <a:latin typeface="Calibri" panose="020F0502020204030204" pitchFamily="34" charset="0"/>
              </a:rPr>
              <a:t>… </a:t>
            </a:r>
          </a:p>
          <a:p>
            <a:r>
              <a:rPr lang="en-US" sz="1800" dirty="0" err="1" smtClean="0">
                <a:latin typeface="Calibri" panose="020F0502020204030204" pitchFamily="34" charset="0"/>
              </a:rPr>
              <a:t>Continentale</a:t>
            </a:r>
            <a:r>
              <a:rPr lang="en-US" sz="1800" dirty="0" smtClean="0">
                <a:latin typeface="Calibri" panose="020F0502020204030204" pitchFamily="34" charset="0"/>
              </a:rPr>
              <a:t> </a:t>
            </a:r>
            <a:r>
              <a:rPr lang="en-US" sz="1800" dirty="0" err="1" smtClean="0">
                <a:latin typeface="Calibri" panose="020F0502020204030204" pitchFamily="34" charset="0"/>
              </a:rPr>
              <a:t>korst</a:t>
            </a:r>
            <a:r>
              <a:rPr lang="en-US" sz="1800" dirty="0" smtClean="0">
                <a:latin typeface="Calibri" panose="020F0502020204030204" pitchFamily="34" charset="0"/>
              </a:rPr>
              <a:t>, top ~</a:t>
            </a:r>
            <a:r>
              <a:rPr lang="en-US" sz="1800" dirty="0" err="1" smtClean="0">
                <a:latin typeface="Calibri" panose="020F0502020204030204" pitchFamily="34" charset="0"/>
              </a:rPr>
              <a:t>zeeniveau</a:t>
            </a:r>
            <a:r>
              <a:rPr lang="en-US" sz="1800" dirty="0" smtClean="0">
                <a:latin typeface="Calibri" panose="020F0502020204030204" pitchFamily="34" charset="0"/>
              </a:rPr>
              <a:t>: </a:t>
            </a:r>
            <a:r>
              <a:rPr lang="en-US" sz="1800" dirty="0" err="1" smtClean="0">
                <a:latin typeface="Calibri" panose="020F0502020204030204" pitchFamily="34" charset="0"/>
              </a:rPr>
              <a:t>dan</a:t>
            </a:r>
            <a:r>
              <a:rPr lang="en-US" sz="1800" dirty="0" smtClean="0">
                <a:latin typeface="Calibri" panose="020F0502020204030204" pitchFamily="34" charset="0"/>
              </a:rPr>
              <a:t> circa 30km </a:t>
            </a:r>
            <a:r>
              <a:rPr lang="en-US" sz="1800" dirty="0" err="1" smtClean="0">
                <a:latin typeface="Calibri" panose="020F0502020204030204" pitchFamily="34" charset="0"/>
              </a:rPr>
              <a:t>dik</a:t>
            </a:r>
            <a:r>
              <a:rPr lang="en-US" sz="1800" dirty="0" smtClean="0">
                <a:latin typeface="Calibri" panose="020F0502020204030204" pitchFamily="34" charset="0"/>
              </a:rPr>
              <a:t> </a:t>
            </a:r>
            <a:r>
              <a:rPr lang="en-US" sz="1800" dirty="0" err="1" smtClean="0">
                <a:latin typeface="Calibri" panose="020F0502020204030204" pitchFamily="34" charset="0"/>
              </a:rPr>
              <a:t>en</a:t>
            </a:r>
            <a:r>
              <a:rPr lang="en-US" sz="1800" dirty="0" smtClean="0">
                <a:latin typeface="Calibri" panose="020F0502020204030204" pitchFamily="34" charset="0"/>
              </a:rPr>
              <a:t> in </a:t>
            </a:r>
            <a:r>
              <a:rPr lang="en-US" sz="1800" dirty="0" err="1" smtClean="0">
                <a:latin typeface="Calibri" panose="020F0502020204030204" pitchFamily="34" charset="0"/>
              </a:rPr>
              <a:t>evenwicht</a:t>
            </a:r>
            <a:r>
              <a:rPr lang="en-US" sz="1800" dirty="0" smtClean="0">
                <a:latin typeface="Calibri" panose="020F0502020204030204" pitchFamily="34" charset="0"/>
              </a:rPr>
              <a:t> met </a:t>
            </a:r>
            <a:r>
              <a:rPr lang="en-US" sz="1800" dirty="0" err="1" smtClean="0">
                <a:latin typeface="Calibri" panose="020F0502020204030204" pitchFamily="34" charset="0"/>
              </a:rPr>
              <a:t>kolom</a:t>
            </a:r>
            <a:r>
              <a:rPr lang="en-US" sz="1800" dirty="0" smtClean="0">
                <a:latin typeface="Calibri" panose="020F0502020204030204" pitchFamily="34" charset="0"/>
              </a:rPr>
              <a:t> </a:t>
            </a:r>
            <a:r>
              <a:rPr lang="en-US" sz="1800" dirty="0" err="1" smtClean="0">
                <a:latin typeface="Calibri" panose="020F0502020204030204" pitchFamily="34" charset="0"/>
              </a:rPr>
              <a:t>er</a:t>
            </a:r>
            <a:r>
              <a:rPr lang="en-US" sz="1800" dirty="0" smtClean="0">
                <a:latin typeface="Calibri" panose="020F0502020204030204" pitchFamily="34" charset="0"/>
              </a:rPr>
              <a:t> </a:t>
            </a:r>
            <a:r>
              <a:rPr lang="en-US" sz="1800" dirty="0" err="1" smtClean="0">
                <a:latin typeface="Calibri" panose="020F0502020204030204" pitchFamily="34" charset="0"/>
              </a:rPr>
              <a:t>naast</a:t>
            </a:r>
            <a:endParaRPr lang="en-US" sz="1800" dirty="0" smtClean="0">
              <a:latin typeface="Calibri" panose="020F0502020204030204" pitchFamily="34" charset="0"/>
            </a:endParaRPr>
          </a:p>
          <a:p>
            <a:r>
              <a:rPr lang="en-US" sz="1800" dirty="0" err="1" smtClean="0">
                <a:latin typeface="Calibri" panose="020F0502020204030204" pitchFamily="34" charset="0"/>
              </a:rPr>
              <a:t>Oceaan</a:t>
            </a:r>
            <a:r>
              <a:rPr lang="en-US" sz="1800" dirty="0" smtClean="0">
                <a:latin typeface="Calibri" panose="020F0502020204030204" pitchFamily="34" charset="0"/>
              </a:rPr>
              <a:t>: </a:t>
            </a:r>
            <a:r>
              <a:rPr lang="en-US" sz="1800" dirty="0" err="1" smtClean="0">
                <a:latin typeface="Calibri" panose="020F0502020204030204" pitchFamily="34" charset="0"/>
              </a:rPr>
              <a:t>niet</a:t>
            </a:r>
            <a:r>
              <a:rPr lang="en-US" sz="1800" dirty="0" smtClean="0">
                <a:latin typeface="Calibri" panose="020F0502020204030204" pitchFamily="34" charset="0"/>
              </a:rPr>
              <a:t> 12-15km </a:t>
            </a:r>
            <a:r>
              <a:rPr lang="en-US" sz="1800" dirty="0" err="1" smtClean="0">
                <a:latin typeface="Calibri" panose="020F0502020204030204" pitchFamily="34" charset="0"/>
              </a:rPr>
              <a:t>diep</a:t>
            </a:r>
            <a:endParaRPr lang="en-US" sz="1800" dirty="0" smtClean="0">
              <a:latin typeface="Calibri" panose="020F0502020204030204" pitchFamily="34" charset="0"/>
            </a:endParaRPr>
          </a:p>
          <a:p>
            <a:r>
              <a:rPr lang="en-US" sz="1800" dirty="0" err="1" smtClean="0">
                <a:latin typeface="Calibri" panose="020F0502020204030204" pitchFamily="34" charset="0"/>
              </a:rPr>
              <a:t>Oceanische</a:t>
            </a:r>
            <a:r>
              <a:rPr lang="en-US" sz="1800" dirty="0" smtClean="0">
                <a:latin typeface="Calibri" panose="020F0502020204030204" pitchFamily="34" charset="0"/>
              </a:rPr>
              <a:t> </a:t>
            </a:r>
            <a:r>
              <a:rPr lang="en-US" sz="1800" dirty="0" err="1" smtClean="0">
                <a:latin typeface="Calibri" panose="020F0502020204030204" pitchFamily="34" charset="0"/>
              </a:rPr>
              <a:t>korst</a:t>
            </a:r>
            <a:r>
              <a:rPr lang="en-US" sz="1800" dirty="0" smtClean="0">
                <a:latin typeface="Calibri" panose="020F0502020204030204" pitchFamily="34" charset="0"/>
              </a:rPr>
              <a:t>: </a:t>
            </a:r>
            <a:r>
              <a:rPr lang="en-US" sz="1800" dirty="0" err="1" smtClean="0">
                <a:latin typeface="Calibri" panose="020F0502020204030204" pitchFamily="34" charset="0"/>
              </a:rPr>
              <a:t>niet</a:t>
            </a:r>
            <a:r>
              <a:rPr lang="en-US" sz="1800" dirty="0" smtClean="0">
                <a:latin typeface="Calibri" panose="020F0502020204030204" pitchFamily="34" charset="0"/>
              </a:rPr>
              <a:t> 12-14km </a:t>
            </a:r>
            <a:r>
              <a:rPr lang="en-US" sz="1800" dirty="0" err="1" smtClean="0">
                <a:latin typeface="Calibri" panose="020F0502020204030204" pitchFamily="34" charset="0"/>
              </a:rPr>
              <a:t>dik</a:t>
            </a:r>
            <a:endParaRPr lang="en-US" sz="1800" dirty="0" smtClean="0">
              <a:latin typeface="Calibri" panose="020F0502020204030204" pitchFamily="34" charset="0"/>
            </a:endParaRPr>
          </a:p>
          <a:p>
            <a:r>
              <a:rPr lang="nl-NL" sz="1800" dirty="0" smtClean="0">
                <a:latin typeface="Calibri" panose="020F0502020204030204" pitchFamily="34" charset="0"/>
              </a:rPr>
              <a:t>Diepte oceaan neemt toe met ouderdom, van ~2,5km bij MOR tot volledig afgekoeld ~5.5km diep. 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4572000" y="911237"/>
            <a:ext cx="3384376" cy="1732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70000" indent="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Arial" pitchFamily="34" charset="0"/>
              <a:buChar char="&g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Arial" pitchFamily="34" charset="0"/>
              <a:buChar char="&gt;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700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Arial" pitchFamily="34" charset="0"/>
              <a:buChar char="&gt;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Arial" pitchFamily="34" charset="0"/>
              <a:buChar char="&gt;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err="1" smtClean="0">
                <a:latin typeface="Calibri" panose="020F0502020204030204" pitchFamily="34" charset="0"/>
              </a:rPr>
              <a:t>Dichtheden</a:t>
            </a:r>
            <a:r>
              <a:rPr lang="en-US" sz="1800" b="1" dirty="0" smtClean="0">
                <a:latin typeface="Calibri" panose="020F0502020204030204" pitchFamily="34" charset="0"/>
              </a:rPr>
              <a:t> (</a:t>
            </a:r>
            <a:r>
              <a:rPr lang="el-GR" sz="1800" b="1" dirty="0" smtClean="0">
                <a:latin typeface="Calibri" panose="020F0502020204030204" pitchFamily="34" charset="0"/>
              </a:rPr>
              <a:t>ρ</a:t>
            </a:r>
            <a:r>
              <a:rPr lang="en-US" sz="1800" b="1" dirty="0" smtClean="0">
                <a:latin typeface="Calibri" panose="020F0502020204030204" pitchFamily="34" charset="0"/>
              </a:rPr>
              <a:t>):</a:t>
            </a:r>
            <a:br>
              <a:rPr lang="en-US" sz="1800" b="1" dirty="0" smtClean="0">
                <a:latin typeface="Calibri" panose="020F0502020204030204" pitchFamily="34" charset="0"/>
              </a:rPr>
            </a:br>
            <a:r>
              <a:rPr lang="en-US" sz="1800" b="1" dirty="0" smtClean="0">
                <a:latin typeface="Calibri" panose="020F0502020204030204" pitchFamily="34" charset="0"/>
              </a:rPr>
              <a:t>Water: 1000 kg/m</a:t>
            </a:r>
            <a:r>
              <a:rPr lang="en-US" sz="1800" b="1" baseline="30000" dirty="0" smtClean="0">
                <a:latin typeface="Calibri" panose="020F0502020204030204" pitchFamily="34" charset="0"/>
              </a:rPr>
              <a:t>3</a:t>
            </a:r>
            <a:r>
              <a:rPr lang="en-US" sz="1800" b="1" dirty="0" smtClean="0">
                <a:latin typeface="Calibri" panose="020F0502020204030204" pitchFamily="34" charset="0"/>
              </a:rPr>
              <a:t/>
            </a:r>
            <a:br>
              <a:rPr lang="en-US" sz="1800" b="1" dirty="0" smtClean="0">
                <a:latin typeface="Calibri" panose="020F0502020204030204" pitchFamily="34" charset="0"/>
              </a:rPr>
            </a:br>
            <a:r>
              <a:rPr lang="en-US" sz="1800" b="1" dirty="0" err="1" smtClean="0">
                <a:latin typeface="Calibri" panose="020F0502020204030204" pitchFamily="34" charset="0"/>
              </a:rPr>
              <a:t>Graniet</a:t>
            </a:r>
            <a:r>
              <a:rPr lang="en-US" sz="1800" b="1" dirty="0" smtClean="0">
                <a:latin typeface="Calibri" panose="020F0502020204030204" pitchFamily="34" charset="0"/>
              </a:rPr>
              <a:t>: 2750 kg/m</a:t>
            </a:r>
            <a:r>
              <a:rPr lang="en-US" sz="1800" b="1" baseline="30000" dirty="0" smtClean="0">
                <a:latin typeface="Calibri" panose="020F0502020204030204" pitchFamily="34" charset="0"/>
              </a:rPr>
              <a:t>3</a:t>
            </a:r>
            <a:r>
              <a:rPr lang="en-US" sz="1800" b="1" dirty="0" smtClean="0">
                <a:latin typeface="Calibri" panose="020F0502020204030204" pitchFamily="34" charset="0"/>
              </a:rPr>
              <a:t/>
            </a:r>
            <a:br>
              <a:rPr lang="en-US" sz="1800" b="1" dirty="0" smtClean="0">
                <a:latin typeface="Calibri" panose="020F0502020204030204" pitchFamily="34" charset="0"/>
              </a:rPr>
            </a:br>
            <a:r>
              <a:rPr lang="en-US" sz="1800" b="1" dirty="0" smtClean="0">
                <a:latin typeface="Calibri" panose="020F0502020204030204" pitchFamily="34" charset="0"/>
              </a:rPr>
              <a:t>Basalt: 3000 </a:t>
            </a:r>
            <a:r>
              <a:rPr lang="en-US" sz="1800" b="1" dirty="0">
                <a:latin typeface="Calibri" panose="020F0502020204030204" pitchFamily="34" charset="0"/>
              </a:rPr>
              <a:t>kg/m</a:t>
            </a:r>
            <a:r>
              <a:rPr lang="en-US" sz="1800" b="1" baseline="30000" dirty="0">
                <a:latin typeface="Calibri" panose="020F0502020204030204" pitchFamily="34" charset="0"/>
              </a:rPr>
              <a:t>3</a:t>
            </a:r>
            <a:r>
              <a:rPr lang="en-US" sz="1800" b="1" dirty="0" smtClean="0">
                <a:latin typeface="Calibri" panose="020F0502020204030204" pitchFamily="34" charset="0"/>
              </a:rPr>
              <a:t/>
            </a:r>
            <a:br>
              <a:rPr lang="en-US" sz="1800" b="1" dirty="0" smtClean="0">
                <a:latin typeface="Calibri" panose="020F0502020204030204" pitchFamily="34" charset="0"/>
              </a:rPr>
            </a:br>
            <a:r>
              <a:rPr lang="en-US" sz="1800" b="1" dirty="0" smtClean="0">
                <a:latin typeface="Calibri" panose="020F0502020204030204" pitchFamily="34" charset="0"/>
              </a:rPr>
              <a:t>Mantel: 3300 kg/m</a:t>
            </a:r>
            <a:r>
              <a:rPr lang="en-US" sz="1800" b="1" baseline="30000" dirty="0" smtClean="0">
                <a:latin typeface="Calibri" panose="020F0502020204030204" pitchFamily="34" charset="0"/>
              </a:rPr>
              <a:t>3</a:t>
            </a:r>
          </a:p>
        </p:txBody>
      </p:sp>
      <p:pic>
        <p:nvPicPr>
          <p:cNvPr id="10" name="Picture 4" descr="https://www.open.edu/openlearn/ocw/pluginfile.php/66559/mod_oucontent/oucontent/467/36cb2afd/7b7e4522/s279_1_010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365226"/>
            <a:ext cx="3791379" cy="265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405" y="-1"/>
            <a:ext cx="2179099" cy="3502873"/>
          </a:xfrm>
          <a:prstGeom prst="rect">
            <a:avLst/>
          </a:prstGeom>
          <a:ln w="19050">
            <a:solidFill>
              <a:srgbClr val="FF0000"/>
            </a:solidFill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135218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Afbeeldingsresultaat voor check symbo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323867"/>
            <a:ext cx="1332228" cy="74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ISOStasie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60885"/>
            <a:ext cx="4372469" cy="3919364"/>
          </a:xfrm>
          <a:prstGeom prst="rect">
            <a:avLst/>
          </a:prstGeom>
          <a:ln w="28575">
            <a:solidFill>
              <a:srgbClr val="FF0000"/>
            </a:solidFill>
            <a:prstDash val="sysDash"/>
          </a:ln>
        </p:spPr>
      </p:pic>
      <p:pic>
        <p:nvPicPr>
          <p:cNvPr id="8" name="Picture 2" descr="Afbeeldingsresultaat voor check symbo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403987"/>
            <a:ext cx="1332228" cy="74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 err="1" smtClean="0">
                <a:latin typeface="Calibri" panose="020F0502020204030204" pitchFamily="34" charset="0"/>
              </a:rPr>
              <a:t>Niet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</a:rPr>
              <a:t>helemaal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</a:rPr>
              <a:t>prettig</a:t>
            </a:r>
            <a:r>
              <a:rPr lang="en-US" sz="2000" dirty="0" smtClean="0">
                <a:latin typeface="Calibri" panose="020F0502020204030204" pitchFamily="34" charset="0"/>
              </a:rPr>
              <a:t>: </a:t>
            </a:r>
          </a:p>
          <a:p>
            <a:r>
              <a:rPr lang="en-US" sz="2000" dirty="0" smtClean="0">
                <a:latin typeface="Calibri" panose="020F0502020204030204" pitchFamily="34" charset="0"/>
              </a:rPr>
              <a:t>-</a:t>
            </a:r>
            <a:r>
              <a:rPr lang="en-US" sz="2000" dirty="0" err="1" smtClean="0">
                <a:latin typeface="Calibri" panose="020F0502020204030204" pitchFamily="34" charset="0"/>
              </a:rPr>
              <a:t>Onderverdeling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</a:rPr>
              <a:t>korst</a:t>
            </a:r>
            <a:r>
              <a:rPr lang="en-US" sz="2000" dirty="0" smtClean="0">
                <a:latin typeface="Calibri" panose="020F0502020204030204" pitchFamily="34" charset="0"/>
              </a:rPr>
              <a:t>- </a:t>
            </a:r>
            <a:r>
              <a:rPr lang="en-US" sz="2000" dirty="0" err="1" smtClean="0">
                <a:latin typeface="Calibri" panose="020F0502020204030204" pitchFamily="34" charset="0"/>
              </a:rPr>
              <a:t>lithosfeer</a:t>
            </a:r>
            <a:r>
              <a:rPr lang="en-US" sz="2000" dirty="0" smtClean="0">
                <a:latin typeface="Calibri" panose="020F0502020204030204" pitchFamily="34" charset="0"/>
              </a:rPr>
              <a:t>-mantel</a:t>
            </a:r>
          </a:p>
          <a:p>
            <a:endParaRPr lang="en-US" sz="2000" dirty="0" smtClean="0">
              <a:latin typeface="Calibri" panose="020F0502020204030204" pitchFamily="34" charset="0"/>
            </a:endParaRPr>
          </a:p>
          <a:p>
            <a:r>
              <a:rPr lang="en-US" sz="2000" dirty="0" smtClean="0">
                <a:latin typeface="Calibri" panose="020F0502020204030204" pitchFamily="34" charset="0"/>
              </a:rPr>
              <a:t>-</a:t>
            </a:r>
            <a:r>
              <a:rPr lang="en-US" sz="2000" dirty="0" err="1" smtClean="0">
                <a:latin typeface="Calibri" panose="020F0502020204030204" pitchFamily="34" charset="0"/>
              </a:rPr>
              <a:t>Waar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</a:rPr>
              <a:t>slenk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</a:rPr>
              <a:t>daalt</a:t>
            </a:r>
            <a:r>
              <a:rPr lang="en-US" sz="2000" dirty="0" smtClean="0">
                <a:latin typeface="Calibri" panose="020F0502020204030204" pitchFamily="34" charset="0"/>
              </a:rPr>
              <a:t>, </a:t>
            </a:r>
            <a:r>
              <a:rPr lang="en-US" sz="2000" dirty="0" err="1" smtClean="0">
                <a:latin typeface="Calibri" panose="020F0502020204030204" pitchFamily="34" charset="0"/>
              </a:rPr>
              <a:t>stijgt</a:t>
            </a:r>
            <a:r>
              <a:rPr lang="en-US" sz="2000" dirty="0" smtClean="0">
                <a:latin typeface="Calibri" panose="020F0502020204030204" pitchFamily="34" charset="0"/>
              </a:rPr>
              <a:t> mantel</a:t>
            </a:r>
          </a:p>
        </p:txBody>
      </p:sp>
    </p:spTree>
    <p:extLst>
      <p:ext uri="{BB962C8B-B14F-4D97-AF65-F5344CB8AC3E}">
        <p14:creationId xmlns:p14="http://schemas.microsoft.com/office/powerpoint/2010/main" val="346238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63" y="800602"/>
            <a:ext cx="7126238" cy="4454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Maar.. </a:t>
            </a:r>
            <a:r>
              <a:rPr lang="en-US" dirty="0" err="1" smtClean="0"/>
              <a:t>Geen</a:t>
            </a:r>
            <a:r>
              <a:rPr lang="en-US" dirty="0" smtClean="0"/>
              <a:t> </a:t>
            </a:r>
            <a:r>
              <a:rPr lang="en-US" dirty="0" err="1" smtClean="0"/>
              <a:t>lokale</a:t>
            </a:r>
            <a:r>
              <a:rPr lang="en-US" dirty="0" smtClean="0"/>
              <a:t> </a:t>
            </a:r>
            <a:r>
              <a:rPr lang="en-US" dirty="0" err="1" smtClean="0"/>
              <a:t>isostasie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27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51" y="694609"/>
            <a:ext cx="3940161" cy="511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7504" y="938332"/>
            <a:ext cx="2376264" cy="120032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en-US" b="1" dirty="0" smtClean="0">
                <a:latin typeface="Calibri" panose="020F0502020204030204" pitchFamily="34" charset="0"/>
              </a:rPr>
              <a:t>Want </a:t>
            </a:r>
            <a:r>
              <a:rPr lang="en-US" altLang="en-US" b="1" dirty="0" err="1" smtClean="0">
                <a:latin typeface="Calibri" panose="020F0502020204030204" pitchFamily="34" charset="0"/>
              </a:rPr>
              <a:t>dan</a:t>
            </a:r>
            <a:r>
              <a:rPr lang="en-US" altLang="en-US" b="1" dirty="0" smtClean="0">
                <a:latin typeface="Calibri" panose="020F0502020204030204" pitchFamily="34" charset="0"/>
              </a:rPr>
              <a:t> </a:t>
            </a:r>
            <a:r>
              <a:rPr lang="en-US" altLang="en-US" b="1" dirty="0" err="1" smtClean="0">
                <a:latin typeface="Calibri" panose="020F0502020204030204" pitchFamily="34" charset="0"/>
              </a:rPr>
              <a:t>zou</a:t>
            </a:r>
            <a:r>
              <a:rPr lang="en-US" altLang="en-US" b="1" dirty="0" smtClean="0">
                <a:latin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</a:rPr>
              <a:t>topografie</a:t>
            </a:r>
            <a:r>
              <a:rPr lang="en-US" altLang="en-US" b="1" dirty="0">
                <a:latin typeface="Calibri" panose="020F0502020204030204" pitchFamily="34" charset="0"/>
              </a:rPr>
              <a:t> </a:t>
            </a:r>
            <a:r>
              <a:rPr lang="en-US" altLang="en-US" b="1" dirty="0" smtClean="0">
                <a:latin typeface="Calibri" panose="020F0502020204030204" pitchFamily="34" charset="0"/>
              </a:rPr>
              <a:t>(links) 1:1 </a:t>
            </a:r>
            <a:r>
              <a:rPr lang="en-US" altLang="en-US" b="1" dirty="0" err="1" smtClean="0">
                <a:latin typeface="Calibri" panose="020F0502020204030204" pitchFamily="34" charset="0"/>
              </a:rPr>
              <a:t>gelijk</a:t>
            </a:r>
            <a:r>
              <a:rPr lang="en-US" altLang="en-US" b="1" dirty="0" smtClean="0">
                <a:latin typeface="Calibri" panose="020F0502020204030204" pitchFamily="34" charset="0"/>
              </a:rPr>
              <a:t> </a:t>
            </a:r>
            <a:r>
              <a:rPr lang="en-US" altLang="en-US" b="1" dirty="0" err="1" smtClean="0">
                <a:latin typeface="Calibri" panose="020F0502020204030204" pitchFamily="34" charset="0"/>
              </a:rPr>
              <a:t>moeten</a:t>
            </a:r>
            <a:r>
              <a:rPr lang="en-US" altLang="en-US" b="1" dirty="0" smtClean="0">
                <a:latin typeface="Calibri" panose="020F0502020204030204" pitchFamily="34" charset="0"/>
              </a:rPr>
              <a:t> </a:t>
            </a:r>
            <a:r>
              <a:rPr lang="en-US" altLang="en-US" b="1" dirty="0" err="1" smtClean="0">
                <a:latin typeface="Calibri" panose="020F0502020204030204" pitchFamily="34" charset="0"/>
              </a:rPr>
              <a:t>zijn</a:t>
            </a:r>
            <a:r>
              <a:rPr lang="en-US" altLang="en-US" b="1" dirty="0" smtClean="0">
                <a:latin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</a:rPr>
              <a:t>aan</a:t>
            </a:r>
            <a:r>
              <a:rPr lang="en-US" altLang="en-US" b="1" dirty="0">
                <a:latin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</a:rPr>
              <a:t>korstdikte</a:t>
            </a:r>
            <a:r>
              <a:rPr lang="en-US" altLang="en-US" b="1" dirty="0">
                <a:latin typeface="Calibri" panose="020F0502020204030204" pitchFamily="34" charset="0"/>
              </a:rPr>
              <a:t> (</a:t>
            </a:r>
            <a:r>
              <a:rPr lang="en-US" altLang="en-US" b="1" dirty="0" err="1" smtClean="0">
                <a:latin typeface="Calibri" panose="020F0502020204030204" pitchFamily="34" charset="0"/>
              </a:rPr>
              <a:t>rechts</a:t>
            </a:r>
            <a:r>
              <a:rPr lang="en-US" altLang="en-US" b="1" dirty="0" smtClean="0">
                <a:latin typeface="Calibri" panose="020F0502020204030204" pitchFamily="34" charset="0"/>
              </a:rPr>
              <a:t>)</a:t>
            </a:r>
            <a:endParaRPr lang="en-US" b="1" dirty="0">
              <a:latin typeface="Calibri" panose="020F0502020204030204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88196"/>
            <a:ext cx="3744416" cy="43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75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Regionale</a:t>
            </a:r>
            <a:r>
              <a:rPr lang="en-US" dirty="0" smtClean="0"/>
              <a:t> </a:t>
            </a:r>
            <a:r>
              <a:rPr lang="en-US" dirty="0" err="1" smtClean="0"/>
              <a:t>isostasie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28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61589" y="915566"/>
            <a:ext cx="4410411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None/>
            </a:pPr>
            <a:r>
              <a:rPr lang="en-US" sz="2400" dirty="0" smtClean="0">
                <a:latin typeface="Calibri" panose="020F0502020204030204" pitchFamily="34" charset="0"/>
              </a:rPr>
              <a:t>Want: </a:t>
            </a:r>
            <a:r>
              <a:rPr lang="en-US" sz="2400" dirty="0" err="1" smtClean="0">
                <a:latin typeface="Calibri" panose="020F0502020204030204" pitchFamily="34" charset="0"/>
              </a:rPr>
              <a:t>lithosfeer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heeft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</a:rPr>
              <a:t>sterkte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</a:rPr>
              <a:t>en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</a:rPr>
              <a:t>dus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</a:rPr>
              <a:t>geen</a:t>
            </a:r>
            <a:r>
              <a:rPr lang="en-US" sz="2400" dirty="0" smtClean="0">
                <a:latin typeface="Calibri" panose="020F0502020204030204" pitchFamily="34" charset="0"/>
              </a:rPr>
              <a:t> 1:1 </a:t>
            </a:r>
            <a:r>
              <a:rPr lang="en-US" sz="2400" dirty="0" err="1" smtClean="0">
                <a:latin typeface="Calibri" panose="020F0502020204030204" pitchFamily="34" charset="0"/>
              </a:rPr>
              <a:t>lokale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</a:rPr>
              <a:t>compensatie</a:t>
            </a:r>
            <a:r>
              <a:rPr lang="en-US" sz="2400" dirty="0" smtClean="0">
                <a:latin typeface="Calibri" panose="020F0502020204030204" pitchFamily="34" charset="0"/>
              </a:rPr>
              <a:t>: </a:t>
            </a:r>
          </a:p>
          <a:p>
            <a:pPr eaLnBrk="1" hangingPunct="1">
              <a:buNone/>
            </a:pPr>
            <a:r>
              <a:rPr lang="en-US" sz="2400" dirty="0" err="1" smtClean="0">
                <a:latin typeface="Calibri" panose="020F0502020204030204" pitchFamily="34" charset="0"/>
              </a:rPr>
              <a:t>Regionale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</a:rPr>
              <a:t>isostasie</a:t>
            </a:r>
            <a:r>
              <a:rPr lang="en-US" sz="2400" dirty="0" smtClean="0">
                <a:latin typeface="Calibri" panose="020F0502020204030204" pitchFamily="34" charset="0"/>
              </a:rPr>
              <a:t>!</a:t>
            </a:r>
          </a:p>
          <a:p>
            <a:pPr eaLnBrk="1" hangingPunct="1">
              <a:buNone/>
            </a:pPr>
            <a:endParaRPr lang="nl-NL" sz="2400" dirty="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nl-NL" altLang="en-US" sz="2400" dirty="0" smtClean="0">
                <a:latin typeface="Calibri" panose="020F0502020204030204" pitchFamily="34" charset="0"/>
              </a:rPr>
              <a:t>Alles rekt op zijn eigen manier</a:t>
            </a:r>
          </a:p>
          <a:p>
            <a:pPr eaLnBrk="1" hangingPunct="1">
              <a:buFontTx/>
              <a:buNone/>
            </a:pPr>
            <a:r>
              <a:rPr lang="nl-NL" altLang="en-US" sz="2400" dirty="0">
                <a:latin typeface="Calibri" panose="020F0502020204030204" pitchFamily="34" charset="0"/>
              </a:rPr>
              <a:t>a</a:t>
            </a:r>
            <a:r>
              <a:rPr lang="nl-NL" altLang="en-US" sz="2400" dirty="0" smtClean="0">
                <a:latin typeface="Calibri" panose="020F0502020204030204" pitchFamily="34" charset="0"/>
              </a:rPr>
              <a:t>an oppervlak: breken, in diepte: vloeien, verdunning over een groter deel van de </a:t>
            </a:r>
            <a:r>
              <a:rPr lang="nl-NL" altLang="en-US" sz="2400" dirty="0" err="1" smtClean="0">
                <a:latin typeface="Calibri" panose="020F0502020204030204" pitchFamily="34" charset="0"/>
              </a:rPr>
              <a:t>rift</a:t>
            </a:r>
            <a:endParaRPr lang="nl-NL" altLang="en-US" sz="2400" dirty="0" smtClean="0">
              <a:latin typeface="Calibri" panose="020F0502020204030204" pitchFamily="34" charset="0"/>
            </a:endParaRPr>
          </a:p>
          <a:p>
            <a:endParaRPr lang="en-GB" altLang="en-US" sz="2400" dirty="0" smtClean="0">
              <a:latin typeface="Calibri" panose="020F0502020204030204" pitchFamily="34" charset="0"/>
            </a:endParaRPr>
          </a:p>
        </p:txBody>
      </p:sp>
      <p:pic>
        <p:nvPicPr>
          <p:cNvPr id="12313" name="Picture 25" descr="Afbeeldingsresultaat voor regional isostas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453" y="123478"/>
            <a:ext cx="4010679" cy="186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54954"/>
            <a:ext cx="4492774" cy="1285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3"/>
          <p:cNvCxnSpPr>
            <a:cxnSpLocks noChangeShapeType="1"/>
          </p:cNvCxnSpPr>
          <p:nvPr/>
        </p:nvCxnSpPr>
        <p:spPr bwMode="auto">
          <a:xfrm flipH="1" flipV="1">
            <a:off x="6985294" y="2891736"/>
            <a:ext cx="710892" cy="97615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9"/>
          <p:cNvCxnSpPr>
            <a:cxnSpLocks noChangeShapeType="1"/>
          </p:cNvCxnSpPr>
          <p:nvPr/>
        </p:nvCxnSpPr>
        <p:spPr bwMode="auto">
          <a:xfrm flipH="1" flipV="1">
            <a:off x="7468598" y="2833081"/>
            <a:ext cx="271754" cy="1034813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7128168" y="3769182"/>
            <a:ext cx="192596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atin typeface="Calibri" panose="020F0502020204030204" pitchFamily="34" charset="0"/>
              </a:rPr>
              <a:t>Mantel </a:t>
            </a:r>
            <a:r>
              <a:rPr lang="en-US" dirty="0" err="1" smtClean="0">
                <a:latin typeface="Calibri" panose="020F0502020204030204" pitchFamily="34" charset="0"/>
              </a:rPr>
              <a:t>lithosfeer</a:t>
            </a:r>
            <a:r>
              <a:rPr lang="en-US" dirty="0" smtClean="0">
                <a:latin typeface="Calibri" panose="020F0502020204030204" pitchFamily="34" charset="0"/>
              </a:rPr>
              <a:t> (</a:t>
            </a:r>
            <a:r>
              <a:rPr lang="en-US" dirty="0" err="1" smtClean="0">
                <a:latin typeface="Calibri" panose="020F0502020204030204" pitchFamily="34" charset="0"/>
              </a:rPr>
              <a:t>noga</a:t>
            </a:r>
            <a:r>
              <a:rPr lang="en-US" dirty="0" smtClean="0">
                <a:latin typeface="Calibri" panose="020F0502020204030204" pitchFamily="34" charset="0"/>
              </a:rPr>
              <a:t>): </a:t>
            </a:r>
            <a:r>
              <a:rPr lang="en-US" dirty="0" err="1">
                <a:latin typeface="Calibri" panose="020F0502020204030204" pitchFamily="34" charset="0"/>
              </a:rPr>
              <a:t>breekt</a:t>
            </a:r>
            <a:r>
              <a:rPr lang="en-US" dirty="0">
                <a:latin typeface="Calibri" panose="020F0502020204030204" pitchFamily="34" charset="0"/>
              </a:rPr>
              <a:t>!</a:t>
            </a:r>
          </a:p>
        </p:txBody>
      </p: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flipV="1">
            <a:off x="6132855" y="2715767"/>
            <a:ext cx="455369" cy="720079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4818076" y="3315766"/>
            <a:ext cx="167081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atin typeface="Calibri" panose="020F0502020204030204" pitchFamily="34" charset="0"/>
              </a:rPr>
              <a:t>Lower </a:t>
            </a:r>
            <a:r>
              <a:rPr lang="en-US" dirty="0" smtClean="0">
                <a:latin typeface="Calibri" panose="020F0502020204030204" pitchFamily="34" charset="0"/>
              </a:rPr>
              <a:t>crust (caramel): </a:t>
            </a:r>
            <a:r>
              <a:rPr lang="en-US" dirty="0" err="1" smtClean="0">
                <a:latin typeface="Calibri" panose="020F0502020204030204" pitchFamily="34" charset="0"/>
              </a:rPr>
              <a:t>vloeit</a:t>
            </a:r>
            <a:r>
              <a:rPr lang="en-US" dirty="0">
                <a:latin typeface="Calibri" panose="020F0502020204030204" pitchFamily="34" charset="0"/>
              </a:rPr>
              <a:t>!</a:t>
            </a:r>
          </a:p>
        </p:txBody>
      </p:sp>
      <p:cxnSp>
        <p:nvCxnSpPr>
          <p:cNvPr id="18" name="Straight Arrow Connector 19"/>
          <p:cNvCxnSpPr>
            <a:cxnSpLocks noChangeShapeType="1"/>
          </p:cNvCxnSpPr>
          <p:nvPr/>
        </p:nvCxnSpPr>
        <p:spPr bwMode="auto">
          <a:xfrm>
            <a:off x="6588224" y="1779662"/>
            <a:ext cx="347148" cy="464135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20"/>
          <p:cNvCxnSpPr>
            <a:cxnSpLocks noChangeShapeType="1"/>
          </p:cNvCxnSpPr>
          <p:nvPr/>
        </p:nvCxnSpPr>
        <p:spPr bwMode="auto">
          <a:xfrm flipH="1">
            <a:off x="6185916" y="1779662"/>
            <a:ext cx="174623" cy="552798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TextBox 19"/>
          <p:cNvSpPr txBox="1"/>
          <p:nvPr/>
        </p:nvSpPr>
        <p:spPr>
          <a:xfrm>
            <a:off x="5242576" y="1491752"/>
            <a:ext cx="324255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Upper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crust (</a:t>
            </a:r>
            <a:r>
              <a:rPr lang="en-US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chocolade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):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breekt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330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Afbeeldingsresultaat voor check symbo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256714"/>
            <a:ext cx="1332228" cy="74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Afbeeldingsresultaat voor check symbo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323867"/>
            <a:ext cx="1332228" cy="74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Breuken</a:t>
            </a:r>
            <a:r>
              <a:rPr lang="en-US" dirty="0" smtClean="0"/>
              <a:t> met </a:t>
            </a:r>
            <a:r>
              <a:rPr lang="en-US" dirty="0" err="1" smtClean="0"/>
              <a:t>diepte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29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60885"/>
            <a:ext cx="4372469" cy="3919364"/>
          </a:xfrm>
          <a:prstGeom prst="rect">
            <a:avLst/>
          </a:prstGeom>
          <a:ln w="28575">
            <a:solidFill>
              <a:srgbClr val="FF0000"/>
            </a:solidFill>
            <a:prstDash val="sysDash"/>
          </a:ln>
        </p:spPr>
      </p:pic>
      <p:pic>
        <p:nvPicPr>
          <p:cNvPr id="8" name="Picture 2" descr="Afbeeldingsresultaat voor check symbo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403987"/>
            <a:ext cx="1332228" cy="74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 err="1" smtClean="0">
                <a:latin typeface="Calibri" panose="020F0502020204030204" pitchFamily="34" charset="0"/>
              </a:rPr>
              <a:t>Niet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</a:rPr>
              <a:t>helemaal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</a:rPr>
              <a:t>prettig</a:t>
            </a:r>
            <a:r>
              <a:rPr lang="en-US" sz="2000" dirty="0" smtClean="0">
                <a:latin typeface="Calibri" panose="020F0502020204030204" pitchFamily="34" charset="0"/>
              </a:rPr>
              <a:t>: </a:t>
            </a:r>
          </a:p>
          <a:p>
            <a:r>
              <a:rPr lang="en-US" sz="2000" dirty="0" smtClean="0">
                <a:latin typeface="Calibri" panose="020F0502020204030204" pitchFamily="34" charset="0"/>
              </a:rPr>
              <a:t>-</a:t>
            </a:r>
            <a:r>
              <a:rPr lang="en-US" sz="2000" dirty="0" err="1" smtClean="0">
                <a:latin typeface="Calibri" panose="020F0502020204030204" pitchFamily="34" charset="0"/>
              </a:rPr>
              <a:t>Onderverdeling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</a:rPr>
              <a:t>korst</a:t>
            </a:r>
            <a:r>
              <a:rPr lang="en-US" sz="2000" dirty="0" smtClean="0">
                <a:latin typeface="Calibri" panose="020F0502020204030204" pitchFamily="34" charset="0"/>
              </a:rPr>
              <a:t>- </a:t>
            </a:r>
            <a:r>
              <a:rPr lang="en-US" sz="2000" dirty="0" err="1" smtClean="0">
                <a:latin typeface="Calibri" panose="020F0502020204030204" pitchFamily="34" charset="0"/>
              </a:rPr>
              <a:t>lithosfeer</a:t>
            </a:r>
            <a:r>
              <a:rPr lang="en-US" sz="2000" dirty="0" smtClean="0">
                <a:latin typeface="Calibri" panose="020F0502020204030204" pitchFamily="34" charset="0"/>
              </a:rPr>
              <a:t>-mantel</a:t>
            </a:r>
          </a:p>
          <a:p>
            <a:endParaRPr lang="en-US" sz="2000" dirty="0" smtClean="0">
              <a:latin typeface="Calibri" panose="020F0502020204030204" pitchFamily="34" charset="0"/>
            </a:endParaRPr>
          </a:p>
          <a:p>
            <a:r>
              <a:rPr lang="en-US" sz="2000" dirty="0" smtClean="0">
                <a:latin typeface="Calibri" panose="020F0502020204030204" pitchFamily="34" charset="0"/>
              </a:rPr>
              <a:t>-</a:t>
            </a:r>
            <a:r>
              <a:rPr lang="en-US" sz="2000" dirty="0" err="1">
                <a:latin typeface="Calibri" panose="020F0502020204030204" pitchFamily="34" charset="0"/>
              </a:rPr>
              <a:t>Waar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slenk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daalt</a:t>
            </a:r>
            <a:r>
              <a:rPr lang="en-US" sz="2000" dirty="0">
                <a:latin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</a:rPr>
              <a:t>stijgt</a:t>
            </a:r>
            <a:r>
              <a:rPr lang="en-US" sz="2000" dirty="0">
                <a:latin typeface="Calibri" panose="020F0502020204030204" pitchFamily="34" charset="0"/>
              </a:rPr>
              <a:t> mantel</a:t>
            </a:r>
          </a:p>
          <a:p>
            <a:endParaRPr lang="en-US" sz="2000" dirty="0" smtClean="0">
              <a:latin typeface="Calibri" panose="020F0502020204030204" pitchFamily="34" charset="0"/>
            </a:endParaRPr>
          </a:p>
          <a:p>
            <a:r>
              <a:rPr lang="en-US" sz="2000" dirty="0" smtClean="0">
                <a:latin typeface="Calibri" panose="020F0502020204030204" pitchFamily="34" charset="0"/>
              </a:rPr>
              <a:t>-</a:t>
            </a:r>
            <a:r>
              <a:rPr lang="en-US" sz="2000" dirty="0" err="1" smtClean="0">
                <a:latin typeface="Calibri" panose="020F0502020204030204" pitchFamily="34" charset="0"/>
              </a:rPr>
              <a:t>Breuken</a:t>
            </a:r>
            <a:r>
              <a:rPr lang="en-US" sz="2000" dirty="0" smtClean="0">
                <a:latin typeface="Calibri" panose="020F0502020204030204" pitchFamily="34" charset="0"/>
              </a:rPr>
              <a:t> met </a:t>
            </a:r>
            <a:r>
              <a:rPr lang="en-US" sz="2000" dirty="0" err="1" smtClean="0">
                <a:latin typeface="Calibri" panose="020F0502020204030204" pitchFamily="34" charset="0"/>
              </a:rPr>
              <a:t>diepte</a:t>
            </a:r>
            <a:r>
              <a:rPr lang="en-US" sz="2000" dirty="0" smtClean="0">
                <a:latin typeface="Calibri" panose="020F0502020204030204" pitchFamily="34" charset="0"/>
              </a:rPr>
              <a:t>: </a:t>
            </a:r>
            <a:r>
              <a:rPr lang="en-US" sz="2000" dirty="0" err="1" smtClean="0">
                <a:latin typeface="Calibri" panose="020F0502020204030204" pitchFamily="34" charset="0"/>
              </a:rPr>
              <a:t>houden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</a:rPr>
              <a:t>dus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</a:rPr>
              <a:t>niet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</a:rPr>
              <a:t>ineens</a:t>
            </a:r>
            <a:r>
              <a:rPr lang="en-US" sz="2000" dirty="0" smtClean="0">
                <a:latin typeface="Calibri" panose="020F0502020204030204" pitchFamily="34" charset="0"/>
              </a:rPr>
              <a:t> op, </a:t>
            </a:r>
            <a:r>
              <a:rPr lang="en-US" sz="2000" dirty="0" err="1" smtClean="0">
                <a:latin typeface="Calibri" panose="020F0502020204030204" pitchFamily="34" charset="0"/>
              </a:rPr>
              <a:t>gaan</a:t>
            </a:r>
            <a:r>
              <a:rPr lang="en-US" sz="2000" dirty="0" smtClean="0">
                <a:latin typeface="Calibri" panose="020F0502020204030204" pitchFamily="34" charset="0"/>
              </a:rPr>
              <a:t> over van </a:t>
            </a:r>
            <a:r>
              <a:rPr lang="en-US" sz="2000" dirty="0" err="1" smtClean="0">
                <a:latin typeface="Calibri" panose="020F0502020204030204" pitchFamily="34" charset="0"/>
              </a:rPr>
              <a:t>breuk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</a:rPr>
              <a:t>naar</a:t>
            </a:r>
            <a:r>
              <a:rPr lang="en-US" sz="2000" dirty="0" smtClean="0">
                <a:latin typeface="Calibri" panose="020F0502020204030204" pitchFamily="34" charset="0"/>
              </a:rPr>
              <a:t> ‘shear zone’ </a:t>
            </a:r>
            <a:r>
              <a:rPr lang="en-US" sz="2000" dirty="0" err="1" smtClean="0">
                <a:latin typeface="Calibri" panose="020F0502020204030204" pitchFamily="34" charset="0"/>
              </a:rPr>
              <a:t>naar</a:t>
            </a:r>
            <a:r>
              <a:rPr lang="en-US" sz="2000" dirty="0" smtClean="0">
                <a:latin typeface="Calibri" panose="020F0502020204030204" pitchFamily="34" charset="0"/>
              </a:rPr>
              <a:t> ‘</a:t>
            </a:r>
            <a:r>
              <a:rPr lang="en-US" sz="2000" dirty="0" err="1" smtClean="0">
                <a:latin typeface="Calibri" panose="020F0502020204030204" pitchFamily="34" charset="0"/>
              </a:rPr>
              <a:t>vloeien</a:t>
            </a:r>
            <a:r>
              <a:rPr lang="en-US" sz="2000" dirty="0" smtClean="0">
                <a:latin typeface="Calibri" panose="020F0502020204030204" pitchFamily="34" charset="0"/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349144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Breuk</a:t>
            </a:r>
            <a:r>
              <a:rPr lang="en-US" dirty="0" smtClean="0"/>
              <a:t>- of </a:t>
            </a:r>
            <a:r>
              <a:rPr lang="en-US" dirty="0" err="1" smtClean="0"/>
              <a:t>plooiingsgebergte</a:t>
            </a:r>
            <a:r>
              <a:rPr lang="en-US" dirty="0" smtClean="0"/>
              <a:t>?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5000"/>
                    </a14:imgEffect>
                    <a14:imgEffect>
                      <a14:brightnessContrast bright="9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47580">
            <a:off x="193090" y="855608"/>
            <a:ext cx="3577590" cy="1540193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7000" contras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0002" y="2623875"/>
            <a:ext cx="6952532" cy="2181316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66000"/>
                    </a14:imgEffect>
                    <a14:imgEffect>
                      <a14:brightnessContrast bright="5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89603"/>
            <a:ext cx="6296844" cy="1262829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44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8" descr="GR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780709"/>
            <a:ext cx="4456113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Waarom</a:t>
            </a:r>
            <a:r>
              <a:rPr lang="en-US" dirty="0" smtClean="0"/>
              <a:t> </a:t>
            </a:r>
            <a:r>
              <a:rPr lang="en-US" dirty="0" err="1" smtClean="0"/>
              <a:t>toch</a:t>
            </a:r>
            <a:r>
              <a:rPr lang="en-US" dirty="0" smtClean="0"/>
              <a:t> </a:t>
            </a:r>
            <a:r>
              <a:rPr lang="en-US" dirty="0" err="1" smtClean="0"/>
              <a:t>topografie</a:t>
            </a:r>
            <a:r>
              <a:rPr lang="en-US" dirty="0" smtClean="0"/>
              <a:t>?!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30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graphicFrame>
        <p:nvGraphicFramePr>
          <p:cNvPr id="1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1411517"/>
              </p:ext>
            </p:extLst>
          </p:nvPr>
        </p:nvGraphicFramePr>
        <p:xfrm>
          <a:off x="161589" y="2013133"/>
          <a:ext cx="3079750" cy="279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3" name="Drawing" r:id="rId4" imgW="2643655" imgH="2401625" progId="">
                  <p:embed/>
                </p:oleObj>
              </mc:Choice>
              <mc:Fallback>
                <p:oleObj name="Drawing" r:id="rId4" imgW="2643655" imgH="240162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589" y="2013133"/>
                        <a:ext cx="3079750" cy="2798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61589" y="915566"/>
            <a:ext cx="8586875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None/>
            </a:pPr>
            <a:r>
              <a:rPr lang="en-US" sz="2400" dirty="0" err="1" smtClean="0">
                <a:latin typeface="Calibri" panose="020F0502020204030204" pitchFamily="34" charset="0"/>
              </a:rPr>
              <a:t>Verlies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</a:rPr>
              <a:t>aan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</a:rPr>
              <a:t>gewicht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  <a:r>
              <a:rPr lang="en-US" sz="2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in rift </a:t>
            </a:r>
            <a:r>
              <a:rPr lang="en-US" sz="24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aan</a:t>
            </a:r>
            <a:r>
              <a:rPr lang="en-US" sz="2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oppervlak</a:t>
            </a:r>
            <a:r>
              <a:rPr lang="en-US" sz="2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(</a:t>
            </a:r>
            <a:r>
              <a:rPr lang="en-US" sz="2400" i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lucht</a:t>
            </a:r>
            <a:r>
              <a:rPr lang="en-US" sz="2400" i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n-US" sz="2400" i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ipv</a:t>
            </a:r>
            <a:r>
              <a:rPr lang="en-US" sz="2400" i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en-US" sz="2400" i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korst</a:t>
            </a:r>
            <a:r>
              <a:rPr lang="en-US" sz="2400" i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!</a:t>
            </a:r>
            <a:r>
              <a:rPr lang="en-US" sz="2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)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  <a:r>
              <a:rPr lang="en-US" altLang="en-US" sz="2400" dirty="0" err="1" smtClean="0">
                <a:latin typeface="Calibri" panose="020F0502020204030204" pitchFamily="34" charset="0"/>
              </a:rPr>
              <a:t>gecompenseerd</a:t>
            </a:r>
            <a:r>
              <a:rPr lang="en-US" altLang="en-US" sz="2400" dirty="0" smtClean="0">
                <a:latin typeface="Calibri" panose="020F0502020204030204" pitchFamily="34" charset="0"/>
              </a:rPr>
              <a:t> in </a:t>
            </a:r>
            <a:r>
              <a:rPr lang="en-US" altLang="en-US" sz="2400" dirty="0" err="1" smtClean="0">
                <a:latin typeface="Calibri" panose="020F0502020204030204" pitchFamily="34" charset="0"/>
              </a:rPr>
              <a:t>diepte</a:t>
            </a:r>
            <a:r>
              <a:rPr lang="en-US" altLang="en-US" sz="2400" dirty="0" smtClean="0">
                <a:latin typeface="Calibri" panose="020F0502020204030204" pitchFamily="34" charset="0"/>
              </a:rPr>
              <a:t> over </a:t>
            </a:r>
            <a:r>
              <a:rPr lang="en-US" altLang="en-US" sz="2400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bredere</a:t>
            </a:r>
            <a:r>
              <a:rPr lang="en-US" altLang="en-US" sz="24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 zone (</a:t>
            </a:r>
            <a:r>
              <a:rPr lang="en-US" altLang="en-US" sz="2400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mantel </a:t>
            </a:r>
            <a:r>
              <a:rPr lang="en-US" altLang="en-US" sz="2400" i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ipv</a:t>
            </a:r>
            <a:r>
              <a:rPr lang="en-US" altLang="en-US" sz="2400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i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korst</a:t>
            </a:r>
            <a:r>
              <a:rPr lang="en-US" altLang="en-US" sz="2400" dirty="0">
                <a:solidFill>
                  <a:srgbClr val="C00000"/>
                </a:solidFill>
                <a:latin typeface="Calibri" panose="020F0502020204030204" pitchFamily="34" charset="0"/>
              </a:rPr>
              <a:t>)</a:t>
            </a:r>
            <a:endParaRPr lang="nl-NL" altLang="en-US" sz="2400" dirty="0" smtClean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endParaRPr lang="en-GB" altLang="en-US" sz="2400" dirty="0" smtClean="0">
              <a:latin typeface="Calibri" panose="020F050202020403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788024" y="2067694"/>
            <a:ext cx="2232248" cy="0"/>
          </a:xfrm>
          <a:prstGeom prst="straightConnector1">
            <a:avLst/>
          </a:prstGeom>
          <a:ln w="57150">
            <a:prstDash val="solid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494921" y="3219822"/>
            <a:ext cx="2813383" cy="0"/>
          </a:xfrm>
          <a:prstGeom prst="straightConnector1">
            <a:avLst/>
          </a:prstGeom>
          <a:ln w="57150">
            <a:solidFill>
              <a:srgbClr val="C00000"/>
            </a:solidFill>
            <a:prstDash val="solid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8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8" descr="GR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780709"/>
            <a:ext cx="4456113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Daarom</a:t>
            </a:r>
            <a:r>
              <a:rPr lang="en-US" dirty="0" smtClean="0"/>
              <a:t> </a:t>
            </a:r>
            <a:r>
              <a:rPr lang="en-US" dirty="0" err="1"/>
              <a:t>toch</a:t>
            </a:r>
            <a:r>
              <a:rPr lang="en-US" dirty="0"/>
              <a:t> </a:t>
            </a:r>
            <a:r>
              <a:rPr lang="en-US" dirty="0" err="1" smtClean="0"/>
              <a:t>topografie</a:t>
            </a:r>
            <a:r>
              <a:rPr lang="en-US" dirty="0" smtClean="0"/>
              <a:t>!!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31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graphicFrame>
        <p:nvGraphicFramePr>
          <p:cNvPr id="1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9782202"/>
              </p:ext>
            </p:extLst>
          </p:nvPr>
        </p:nvGraphicFramePr>
        <p:xfrm>
          <a:off x="161589" y="2013133"/>
          <a:ext cx="3079750" cy="279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0" name="Drawing" r:id="rId4" imgW="2643655" imgH="2401625" progId="">
                  <p:embed/>
                </p:oleObj>
              </mc:Choice>
              <mc:Fallback>
                <p:oleObj name="Drawing" r:id="rId4" imgW="2643655" imgH="240162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589" y="2013133"/>
                        <a:ext cx="3079750" cy="2798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61589" y="915566"/>
            <a:ext cx="8586875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None/>
            </a:pPr>
            <a:r>
              <a:rPr lang="en-US" sz="2400" dirty="0" err="1" smtClean="0">
                <a:latin typeface="Calibri" panose="020F0502020204030204" pitchFamily="34" charset="0"/>
              </a:rPr>
              <a:t>Gevolg</a:t>
            </a:r>
            <a:r>
              <a:rPr lang="en-US" sz="2400" dirty="0" smtClean="0">
                <a:latin typeface="Calibri" panose="020F0502020204030204" pitchFamily="34" charset="0"/>
              </a:rPr>
              <a:t>: </a:t>
            </a:r>
            <a:r>
              <a:rPr lang="en-US" sz="2400" dirty="0" err="1" smtClean="0">
                <a:latin typeface="Calibri" panose="020F0502020204030204" pitchFamily="34" charset="0"/>
              </a:rPr>
              <a:t>randen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</a:rPr>
              <a:t>komen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</a:rPr>
              <a:t>omhoog</a:t>
            </a:r>
            <a:r>
              <a:rPr lang="en-US" sz="2400" dirty="0" smtClean="0">
                <a:latin typeface="Calibri" panose="020F0502020204030204" pitchFamily="34" charset="0"/>
              </a:rPr>
              <a:t>, </a:t>
            </a:r>
            <a:r>
              <a:rPr lang="en-US" sz="2400" dirty="0" err="1" smtClean="0">
                <a:latin typeface="Calibri" panose="020F0502020204030204" pitchFamily="34" charset="0"/>
              </a:rPr>
              <a:t>hoger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</a:rPr>
              <a:t>dan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</a:rPr>
              <a:t>oorspronkelijke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</a:rPr>
              <a:t>hoogte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smtClean="0">
                <a:latin typeface="Calibri" panose="020F0502020204030204" pitchFamily="34" charset="0"/>
              </a:rPr>
              <a:t>en </a:t>
            </a:r>
            <a:r>
              <a:rPr lang="en-US" sz="2400" dirty="0" err="1" smtClean="0">
                <a:latin typeface="Calibri" panose="020F0502020204030204" pitchFamily="34" charset="0"/>
              </a:rPr>
              <a:t>staan</a:t>
            </a:r>
            <a:r>
              <a:rPr lang="en-US" sz="2400" dirty="0" smtClean="0">
                <a:latin typeface="Calibri" panose="020F0502020204030204" pitchFamily="34" charset="0"/>
              </a:rPr>
              <a:t> wat </a:t>
            </a:r>
            <a:r>
              <a:rPr lang="en-US" sz="2400" dirty="0" err="1" smtClean="0">
                <a:latin typeface="Calibri" panose="020F0502020204030204" pitchFamily="34" charset="0"/>
              </a:rPr>
              <a:t>schuin</a:t>
            </a:r>
            <a:r>
              <a:rPr lang="en-US" sz="2400" dirty="0" smtClean="0">
                <a:latin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</a:rPr>
              <a:t>weg</a:t>
            </a:r>
            <a:r>
              <a:rPr lang="en-US" sz="2400" dirty="0" smtClean="0">
                <a:latin typeface="Calibri" panose="020F0502020204030204" pitchFamily="34" charset="0"/>
              </a:rPr>
              <a:t> van centrum rift. </a:t>
            </a:r>
            <a:endParaRPr lang="nl-NL" altLang="en-US" sz="2400" dirty="0" smtClean="0">
              <a:latin typeface="Calibri" panose="020F0502020204030204" pitchFamily="34" charset="0"/>
            </a:endParaRPr>
          </a:p>
          <a:p>
            <a:endParaRPr lang="en-GB" altLang="en-US" sz="2400" dirty="0" smtClean="0">
              <a:latin typeface="Calibri" panose="020F050202020403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698254" y="1923679"/>
            <a:ext cx="0" cy="36003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7092280" y="1923679"/>
            <a:ext cx="0" cy="36003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698254" y="3507854"/>
            <a:ext cx="0" cy="36003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7092280" y="3435846"/>
            <a:ext cx="0" cy="36003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36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32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590"/>
            <a:ext cx="9144000" cy="479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4"/>
          <p:cNvSpPr>
            <a:spLocks noChangeArrowheads="1"/>
          </p:cNvSpPr>
          <p:nvPr/>
        </p:nvSpPr>
        <p:spPr bwMode="auto">
          <a:xfrm rot="5400000">
            <a:off x="1160463" y="3560618"/>
            <a:ext cx="819150" cy="5461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2" name="Right Arrow 5"/>
          <p:cNvSpPr>
            <a:spLocks noChangeArrowheads="1"/>
          </p:cNvSpPr>
          <p:nvPr/>
        </p:nvSpPr>
        <p:spPr bwMode="auto">
          <a:xfrm rot="5400000">
            <a:off x="6245830" y="3644379"/>
            <a:ext cx="819150" cy="5461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2267744" y="2839318"/>
            <a:ext cx="28518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b="1" dirty="0" smtClean="0">
                <a:solidFill>
                  <a:schemeClr val="bg1"/>
                </a:solidFill>
              </a:rPr>
              <a:t>‘</a:t>
            </a:r>
            <a:r>
              <a:rPr lang="nl-NL" altLang="en-US" b="1" dirty="0" err="1" smtClean="0">
                <a:solidFill>
                  <a:schemeClr val="bg1"/>
                </a:solidFill>
              </a:rPr>
              <a:t>Rift</a:t>
            </a:r>
            <a:r>
              <a:rPr lang="nl-NL" altLang="en-US" b="1" dirty="0" smtClean="0">
                <a:solidFill>
                  <a:schemeClr val="bg1"/>
                </a:solidFill>
              </a:rPr>
              <a:t>-schouders’</a:t>
            </a:r>
            <a:endParaRPr lang="en-US" altLang="en-US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Combi</a:t>
            </a:r>
            <a:r>
              <a:rPr lang="en-US" dirty="0" smtClean="0"/>
              <a:t> </a:t>
            </a:r>
            <a:r>
              <a:rPr lang="en-US" dirty="0" err="1" smtClean="0"/>
              <a:t>rek</a:t>
            </a:r>
            <a:r>
              <a:rPr lang="en-US" dirty="0" smtClean="0"/>
              <a:t> en </a:t>
            </a:r>
            <a:r>
              <a:rPr lang="en-US" dirty="0" err="1" smtClean="0"/>
              <a:t>isostasie</a:t>
            </a:r>
            <a:r>
              <a:rPr lang="en-US" dirty="0" smtClean="0"/>
              <a:t> </a:t>
            </a:r>
            <a:r>
              <a:rPr lang="en-US" dirty="0" err="1" smtClean="0"/>
              <a:t>geeft</a:t>
            </a:r>
            <a:r>
              <a:rPr lang="en-US" dirty="0" smtClean="0"/>
              <a:t> </a:t>
            </a:r>
            <a:r>
              <a:rPr lang="en-US" dirty="0" err="1" smtClean="0"/>
              <a:t>topografie</a:t>
            </a:r>
            <a:r>
              <a:rPr lang="en-US" dirty="0" smtClean="0"/>
              <a:t>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8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899774"/>
            <a:ext cx="6192688" cy="426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2" descr="https://3c1703fe8d.site.internapcdn.net/newman/gfx/news/hires/2014/offriftvol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07654"/>
            <a:ext cx="3816424" cy="345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04637"/>
            <a:ext cx="4215269" cy="182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Vulkanisme</a:t>
            </a:r>
            <a:r>
              <a:rPr lang="en-US" dirty="0" smtClean="0"/>
              <a:t>, </a:t>
            </a:r>
            <a:r>
              <a:rPr lang="en-US" dirty="0" err="1" smtClean="0"/>
              <a:t>langs</a:t>
            </a:r>
            <a:r>
              <a:rPr lang="en-US" dirty="0" smtClean="0"/>
              <a:t> </a:t>
            </a:r>
            <a:r>
              <a:rPr lang="en-US" dirty="0" err="1" smtClean="0"/>
              <a:t>breuken</a:t>
            </a:r>
            <a:r>
              <a:rPr lang="en-US" dirty="0" smtClean="0"/>
              <a:t> </a:t>
            </a:r>
            <a:r>
              <a:rPr lang="en-US" dirty="0" err="1" smtClean="0"/>
              <a:t>én</a:t>
            </a:r>
            <a:r>
              <a:rPr lang="en-US" dirty="0" smtClean="0"/>
              <a:t> op de rand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33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6434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Afbeeldingsresultaat voor check symbo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080425"/>
            <a:ext cx="1332228" cy="74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fbeeldingsresultaat voor check symbo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256714"/>
            <a:ext cx="1332228" cy="74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Afbeeldingsresultaat voor check symbo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323867"/>
            <a:ext cx="1332228" cy="74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Vulkanen</a:t>
            </a:r>
            <a:r>
              <a:rPr lang="en-US" dirty="0"/>
              <a:t>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34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60885"/>
            <a:ext cx="4372469" cy="3919364"/>
          </a:xfrm>
          <a:prstGeom prst="rect">
            <a:avLst/>
          </a:prstGeom>
          <a:ln w="28575">
            <a:solidFill>
              <a:srgbClr val="FF0000"/>
            </a:solidFill>
            <a:prstDash val="sysDash"/>
          </a:ln>
        </p:spPr>
      </p:pic>
      <p:pic>
        <p:nvPicPr>
          <p:cNvPr id="8" name="Picture 2" descr="Afbeeldingsresultaat voor check symbo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403987"/>
            <a:ext cx="1332228" cy="74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 err="1" smtClean="0">
                <a:latin typeface="Calibri" panose="020F0502020204030204" pitchFamily="34" charset="0"/>
              </a:rPr>
              <a:t>Niet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</a:rPr>
              <a:t>helemaal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</a:rPr>
              <a:t>prettig</a:t>
            </a:r>
            <a:r>
              <a:rPr lang="en-US" sz="2000" dirty="0" smtClean="0">
                <a:latin typeface="Calibri" panose="020F0502020204030204" pitchFamily="34" charset="0"/>
              </a:rPr>
              <a:t>: </a:t>
            </a:r>
          </a:p>
          <a:p>
            <a:r>
              <a:rPr lang="en-US" sz="2000" dirty="0" smtClean="0">
                <a:latin typeface="Calibri" panose="020F0502020204030204" pitchFamily="34" charset="0"/>
              </a:rPr>
              <a:t>-</a:t>
            </a:r>
            <a:r>
              <a:rPr lang="en-US" sz="2000" dirty="0" err="1" smtClean="0">
                <a:latin typeface="Calibri" panose="020F0502020204030204" pitchFamily="34" charset="0"/>
              </a:rPr>
              <a:t>Onderverdeling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</a:rPr>
              <a:t>korst</a:t>
            </a:r>
            <a:r>
              <a:rPr lang="en-US" sz="2000" dirty="0" smtClean="0">
                <a:latin typeface="Calibri" panose="020F0502020204030204" pitchFamily="34" charset="0"/>
              </a:rPr>
              <a:t>- </a:t>
            </a:r>
            <a:r>
              <a:rPr lang="en-US" sz="2000" dirty="0" err="1" smtClean="0">
                <a:latin typeface="Calibri" panose="020F0502020204030204" pitchFamily="34" charset="0"/>
              </a:rPr>
              <a:t>lithosfeer</a:t>
            </a:r>
            <a:r>
              <a:rPr lang="en-US" sz="2000" dirty="0" smtClean="0">
                <a:latin typeface="Calibri" panose="020F0502020204030204" pitchFamily="34" charset="0"/>
              </a:rPr>
              <a:t>-mantel</a:t>
            </a:r>
          </a:p>
          <a:p>
            <a:endParaRPr lang="en-US" sz="2000" dirty="0" smtClean="0">
              <a:latin typeface="Calibri" panose="020F0502020204030204" pitchFamily="34" charset="0"/>
            </a:endParaRPr>
          </a:p>
          <a:p>
            <a:r>
              <a:rPr lang="en-US" sz="2000" dirty="0" smtClean="0">
                <a:latin typeface="Calibri" panose="020F0502020204030204" pitchFamily="34" charset="0"/>
              </a:rPr>
              <a:t>-</a:t>
            </a:r>
            <a:r>
              <a:rPr lang="en-US" sz="2000" dirty="0" err="1">
                <a:latin typeface="Calibri" panose="020F0502020204030204" pitchFamily="34" charset="0"/>
              </a:rPr>
              <a:t>Waar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slenk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</a:rPr>
              <a:t>daalt</a:t>
            </a:r>
            <a:r>
              <a:rPr lang="en-US" sz="2000" dirty="0">
                <a:latin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</a:rPr>
              <a:t>stijgt</a:t>
            </a:r>
            <a:r>
              <a:rPr lang="en-US" sz="2000" dirty="0">
                <a:latin typeface="Calibri" panose="020F0502020204030204" pitchFamily="34" charset="0"/>
              </a:rPr>
              <a:t> mantel</a:t>
            </a:r>
          </a:p>
          <a:p>
            <a:endParaRPr lang="en-US" sz="2000" dirty="0" smtClean="0">
              <a:latin typeface="Calibri" panose="020F0502020204030204" pitchFamily="34" charset="0"/>
            </a:endParaRPr>
          </a:p>
          <a:p>
            <a:r>
              <a:rPr lang="en-US" sz="2000" dirty="0" smtClean="0">
                <a:latin typeface="Calibri" panose="020F0502020204030204" pitchFamily="34" charset="0"/>
              </a:rPr>
              <a:t>-</a:t>
            </a:r>
            <a:r>
              <a:rPr lang="en-US" sz="2000" dirty="0" err="1" smtClean="0">
                <a:latin typeface="Calibri" panose="020F0502020204030204" pitchFamily="34" charset="0"/>
              </a:rPr>
              <a:t>Breuken</a:t>
            </a:r>
            <a:r>
              <a:rPr lang="en-US" sz="2000" dirty="0" smtClean="0">
                <a:latin typeface="Calibri" panose="020F0502020204030204" pitchFamily="34" charset="0"/>
              </a:rPr>
              <a:t> met </a:t>
            </a:r>
            <a:r>
              <a:rPr lang="en-US" sz="2000" dirty="0" err="1" smtClean="0">
                <a:latin typeface="Calibri" panose="020F0502020204030204" pitchFamily="34" charset="0"/>
              </a:rPr>
              <a:t>diepte</a:t>
            </a:r>
            <a:r>
              <a:rPr lang="en-US" sz="2000" dirty="0" smtClean="0">
                <a:latin typeface="Calibri" panose="020F0502020204030204" pitchFamily="34" charset="0"/>
              </a:rPr>
              <a:t>: </a:t>
            </a:r>
            <a:r>
              <a:rPr lang="en-US" sz="2000" dirty="0" err="1" smtClean="0">
                <a:latin typeface="Calibri" panose="020F0502020204030204" pitchFamily="34" charset="0"/>
              </a:rPr>
              <a:t>houden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</a:rPr>
              <a:t>dus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</a:rPr>
              <a:t>niet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</a:rPr>
              <a:t>ineens</a:t>
            </a:r>
            <a:r>
              <a:rPr lang="en-US" sz="2000" dirty="0" smtClean="0">
                <a:latin typeface="Calibri" panose="020F0502020204030204" pitchFamily="34" charset="0"/>
              </a:rPr>
              <a:t> op, </a:t>
            </a:r>
            <a:r>
              <a:rPr lang="en-US" sz="2000" dirty="0" err="1" smtClean="0">
                <a:latin typeface="Calibri" panose="020F0502020204030204" pitchFamily="34" charset="0"/>
              </a:rPr>
              <a:t>gaan</a:t>
            </a:r>
            <a:r>
              <a:rPr lang="en-US" sz="2000" dirty="0" smtClean="0">
                <a:latin typeface="Calibri" panose="020F0502020204030204" pitchFamily="34" charset="0"/>
              </a:rPr>
              <a:t> over van </a:t>
            </a:r>
            <a:r>
              <a:rPr lang="en-US" sz="2000" dirty="0" err="1" smtClean="0">
                <a:latin typeface="Calibri" panose="020F0502020204030204" pitchFamily="34" charset="0"/>
              </a:rPr>
              <a:t>breuk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</a:rPr>
              <a:t>naar</a:t>
            </a:r>
            <a:r>
              <a:rPr lang="en-US" sz="2000" dirty="0" smtClean="0">
                <a:latin typeface="Calibri" panose="020F0502020204030204" pitchFamily="34" charset="0"/>
              </a:rPr>
              <a:t> ‘shear zone’ </a:t>
            </a:r>
            <a:r>
              <a:rPr lang="en-US" sz="2000" dirty="0" err="1" smtClean="0">
                <a:latin typeface="Calibri" panose="020F0502020204030204" pitchFamily="34" charset="0"/>
              </a:rPr>
              <a:t>naar</a:t>
            </a:r>
            <a:r>
              <a:rPr lang="en-US" sz="2000" dirty="0" smtClean="0">
                <a:latin typeface="Calibri" panose="020F0502020204030204" pitchFamily="34" charset="0"/>
              </a:rPr>
              <a:t> ‘</a:t>
            </a:r>
            <a:r>
              <a:rPr lang="en-US" sz="2000" dirty="0" err="1" smtClean="0">
                <a:latin typeface="Calibri" panose="020F0502020204030204" pitchFamily="34" charset="0"/>
              </a:rPr>
              <a:t>vloeien</a:t>
            </a:r>
            <a:r>
              <a:rPr lang="en-US" sz="2000" dirty="0" smtClean="0">
                <a:latin typeface="Calibri" panose="020F0502020204030204" pitchFamily="34" charset="0"/>
              </a:rPr>
              <a:t>’</a:t>
            </a:r>
          </a:p>
          <a:p>
            <a:r>
              <a:rPr lang="en-US" sz="2000" dirty="0">
                <a:latin typeface="Calibri" panose="020F0502020204030204" pitchFamily="34" charset="0"/>
              </a:rPr>
              <a:t>-Magma: </a:t>
            </a:r>
            <a:r>
              <a:rPr lang="en-US" sz="2000" dirty="0" err="1" smtClean="0">
                <a:latin typeface="Calibri" panose="020F0502020204030204" pitchFamily="34" charset="0"/>
              </a:rPr>
              <a:t>anders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</a:rPr>
              <a:t>omhoog</a:t>
            </a:r>
            <a:endParaRPr lang="en-US" sz="2000" dirty="0">
              <a:latin typeface="Calibri" panose="020F0502020204030204" pitchFamily="34" charset="0"/>
            </a:endParaRPr>
          </a:p>
          <a:p>
            <a:endParaRPr lang="en-US" sz="20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26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35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pic>
        <p:nvPicPr>
          <p:cNvPr id="24578" name="Picture 2" descr="https://cdn.prod.elseone.nl/uploads/2017/07/himalaya-2048x1220.jpg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60040"/>
            <a:ext cx="9273205" cy="552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54499" y="4187864"/>
            <a:ext cx="64379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None/>
            </a:pPr>
            <a:r>
              <a:rPr lang="en-US" altLang="en-US" sz="20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Gebergte</a:t>
            </a:r>
            <a:r>
              <a:rPr lang="en-US" altLang="en-US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(met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plooien</a:t>
            </a:r>
            <a:r>
              <a:rPr lang="en-US" altLang="en-US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en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breuken</a:t>
            </a:r>
            <a:r>
              <a:rPr lang="en-US" altLang="en-US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): </a:t>
            </a:r>
            <a:r>
              <a:rPr lang="en-US" alt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door </a:t>
            </a:r>
            <a:r>
              <a:rPr lang="en-US" altLang="en-US" sz="2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continentbotsing</a:t>
            </a:r>
            <a:endParaRPr lang="en-US" altLang="en-US" sz="2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91680" y="355447"/>
            <a:ext cx="5184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None/>
            </a:pPr>
            <a:r>
              <a:rPr lang="en-US" b="1" dirty="0" err="1">
                <a:latin typeface="Calibri" panose="020F0502020204030204" pitchFamily="34" charset="0"/>
              </a:rPr>
              <a:t>Geen</a:t>
            </a:r>
            <a:r>
              <a:rPr lang="en-US" b="1" dirty="0">
                <a:latin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</a:rPr>
              <a:t>breuk</a:t>
            </a:r>
            <a:r>
              <a:rPr lang="en-US" b="1" dirty="0">
                <a:latin typeface="Calibri" panose="020F0502020204030204" pitchFamily="34" charset="0"/>
              </a:rPr>
              <a:t>- of </a:t>
            </a:r>
            <a:r>
              <a:rPr lang="en-US" b="1" dirty="0" err="1">
                <a:latin typeface="Calibri" panose="020F0502020204030204" pitchFamily="34" charset="0"/>
              </a:rPr>
              <a:t>plooiingsgebergte</a:t>
            </a:r>
            <a:r>
              <a:rPr lang="en-US" b="1" dirty="0">
                <a:latin typeface="Calibri" panose="020F0502020204030204" pitchFamily="34" charset="0"/>
              </a:rPr>
              <a:t>.. Wat </a:t>
            </a:r>
            <a:r>
              <a:rPr lang="en-US" b="1" dirty="0" err="1">
                <a:latin typeface="Calibri" panose="020F0502020204030204" pitchFamily="34" charset="0"/>
              </a:rPr>
              <a:t>dan</a:t>
            </a:r>
            <a:r>
              <a:rPr lang="en-US" b="1" dirty="0">
                <a:latin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</a:rPr>
              <a:t>wel</a:t>
            </a:r>
            <a:r>
              <a:rPr lang="en-US" b="1" dirty="0">
                <a:latin typeface="Calibri" panose="020F0502020204030204" pitchFamily="34" charset="0"/>
              </a:rPr>
              <a:t>? </a:t>
            </a:r>
          </a:p>
          <a:p>
            <a:pPr eaLnBrk="1" hangingPunct="1">
              <a:buNone/>
            </a:pPr>
            <a:r>
              <a:rPr lang="en-US" altLang="en-US" b="1" dirty="0" err="1" smtClean="0">
                <a:latin typeface="Calibri" panose="020F0502020204030204" pitchFamily="34" charset="0"/>
              </a:rPr>
              <a:t>Relatie</a:t>
            </a:r>
            <a:r>
              <a:rPr lang="en-US" altLang="en-US" b="1" dirty="0" smtClean="0"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latin typeface="Calibri" panose="020F0502020204030204" pitchFamily="34" charset="0"/>
              </a:rPr>
              <a:t>met </a:t>
            </a:r>
            <a:r>
              <a:rPr lang="en-US" altLang="en-US" b="1" dirty="0" err="1">
                <a:latin typeface="Calibri" panose="020F0502020204030204" pitchFamily="34" charset="0"/>
              </a:rPr>
              <a:t>plaattektoniek</a:t>
            </a:r>
            <a:r>
              <a:rPr lang="en-US" altLang="en-US" b="1" dirty="0">
                <a:latin typeface="Calibri" panose="020F0502020204030204" pitchFamily="34" charset="0"/>
              </a:rPr>
              <a:t> ter </a:t>
            </a:r>
            <a:r>
              <a:rPr lang="en-US" altLang="en-US" b="1" dirty="0" err="1">
                <a:latin typeface="Calibri" panose="020F0502020204030204" pitchFamily="34" charset="0"/>
              </a:rPr>
              <a:t>plekke</a:t>
            </a:r>
            <a:r>
              <a:rPr lang="en-US" altLang="en-US" b="1" dirty="0">
                <a:latin typeface="Calibri" panose="020F0502020204030204" pitchFamily="34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48789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36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pic>
        <p:nvPicPr>
          <p:cNvPr id="25606" name="Picture 6" descr="http://ethiopianrift.igg.cnr.it/img/Foto2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96" y="-718805"/>
            <a:ext cx="9172696" cy="609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25204" y="339502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None/>
            </a:pPr>
            <a:r>
              <a:rPr lang="en-US" altLang="en-US" sz="2400" b="1" dirty="0" err="1" smtClean="0">
                <a:latin typeface="Calibri" panose="020F0502020204030204" pitchFamily="34" charset="0"/>
              </a:rPr>
              <a:t>Topografie</a:t>
            </a:r>
            <a:r>
              <a:rPr lang="en-US" altLang="en-US" sz="2400" b="1" dirty="0" smtClean="0">
                <a:latin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latin typeface="Calibri" panose="020F0502020204030204" pitchFamily="34" charset="0"/>
              </a:rPr>
              <a:t>riftzone</a:t>
            </a:r>
            <a:r>
              <a:rPr lang="en-US" altLang="en-US" sz="2400" b="1" dirty="0" smtClean="0">
                <a:latin typeface="Calibri" panose="020F0502020204030204" pitchFamily="34" charset="0"/>
              </a:rPr>
              <a:t>: </a:t>
            </a:r>
            <a:r>
              <a:rPr lang="en-US" altLang="en-US" sz="2400" b="1" dirty="0">
                <a:latin typeface="Calibri" panose="020F0502020204030204" pitchFamily="34" charset="0"/>
              </a:rPr>
              <a:t>door </a:t>
            </a:r>
            <a:r>
              <a:rPr lang="en-US" altLang="en-US" sz="2400" b="1" dirty="0" err="1">
                <a:latin typeface="Calibri" panose="020F0502020204030204" pitchFamily="34" charset="0"/>
              </a:rPr>
              <a:t>uiteen</a:t>
            </a:r>
            <a:r>
              <a:rPr lang="en-US" altLang="en-US" sz="2400" b="1" dirty="0">
                <a:latin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Calibri" panose="020F0502020204030204" pitchFamily="34" charset="0"/>
              </a:rPr>
              <a:t>bewegen</a:t>
            </a:r>
            <a:r>
              <a:rPr lang="en-US" altLang="en-US" sz="2400" b="1" dirty="0">
                <a:latin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latin typeface="Calibri" panose="020F0502020204030204" pitchFamily="34" charset="0"/>
              </a:rPr>
              <a:t>continentale</a:t>
            </a:r>
            <a:r>
              <a:rPr lang="en-US" altLang="en-US" sz="2400" b="1" dirty="0" smtClean="0">
                <a:latin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latin typeface="Calibri" panose="020F0502020204030204" pitchFamily="34" charset="0"/>
              </a:rPr>
              <a:t>delen</a:t>
            </a:r>
            <a:r>
              <a:rPr lang="en-US" altLang="en-US" sz="2400" b="1" dirty="0" smtClean="0">
                <a:latin typeface="Calibri" panose="020F0502020204030204" pitchFamily="34" charset="0"/>
              </a:rPr>
              <a:t>!</a:t>
            </a:r>
            <a:endParaRPr lang="nl-NL" altLang="en-US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07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Mantel is NIET ‘</a:t>
            </a:r>
            <a:r>
              <a:rPr lang="en-US" dirty="0" err="1" smtClean="0"/>
              <a:t>vloeibaar</a:t>
            </a:r>
            <a:r>
              <a:rPr lang="en-US" dirty="0" smtClean="0"/>
              <a:t>’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>
                <a:latin typeface="Calibri" panose="020F0502020204030204" pitchFamily="34" charset="0"/>
              </a:rPr>
              <a:t>Staat</a:t>
            </a:r>
            <a:r>
              <a:rPr lang="en-US" dirty="0" smtClean="0">
                <a:latin typeface="Calibri" panose="020F0502020204030204" pitchFamily="34" charset="0"/>
              </a:rPr>
              <a:t> in </a:t>
            </a:r>
            <a:r>
              <a:rPr lang="en-US" dirty="0" err="1" smtClean="0">
                <a:latin typeface="Calibri" panose="020F0502020204030204" pitchFamily="34" charset="0"/>
              </a:rPr>
              <a:t>aantal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boeken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niet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goed</a:t>
            </a:r>
            <a:r>
              <a:rPr lang="en-US" dirty="0" smtClean="0">
                <a:latin typeface="Calibri" panose="020F0502020204030204" pitchFamily="34" charset="0"/>
              </a:rPr>
              <a:t>, in </a:t>
            </a:r>
            <a:r>
              <a:rPr lang="en-US" dirty="0" err="1" smtClean="0">
                <a:latin typeface="Calibri" panose="020F0502020204030204" pitchFamily="34" charset="0"/>
              </a:rPr>
              <a:t>andere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wel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oké</a:t>
            </a:r>
            <a:r>
              <a:rPr lang="en-US" dirty="0" smtClean="0">
                <a:latin typeface="Calibri" panose="020F0502020204030204" pitchFamily="34" charset="0"/>
              </a:rPr>
              <a:t>.. Maar </a:t>
            </a:r>
            <a:r>
              <a:rPr lang="en-US" dirty="0" err="1" smtClean="0">
                <a:latin typeface="Calibri" panose="020F0502020204030204" pitchFamily="34" charset="0"/>
              </a:rPr>
              <a:t>waarom</a:t>
            </a:r>
            <a:r>
              <a:rPr lang="en-US" dirty="0" smtClean="0">
                <a:latin typeface="Calibri" panose="020F0502020204030204" pitchFamily="34" charset="0"/>
              </a:rPr>
              <a:t> is het </a:t>
            </a:r>
            <a:r>
              <a:rPr lang="en-US" dirty="0" err="1" smtClean="0">
                <a:latin typeface="Calibri" panose="020F0502020204030204" pitchFamily="34" charset="0"/>
              </a:rPr>
              <a:t>eigenlijk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niet</a:t>
            </a:r>
            <a:r>
              <a:rPr lang="en-US" dirty="0" smtClean="0">
                <a:latin typeface="Calibri" panose="020F0502020204030204" pitchFamily="34" charset="0"/>
              </a:rPr>
              <a:t> zo?</a:t>
            </a:r>
            <a:endParaRPr lang="nl-NL" dirty="0">
              <a:latin typeface="Calibri" panose="020F0502020204030204" pitchFamily="3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37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pic>
        <p:nvPicPr>
          <p:cNvPr id="3074" name="Picture 2" descr="Afbeeldingsresultaat voor golem mount do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31836"/>
            <a:ext cx="5472608" cy="226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452" y="195486"/>
            <a:ext cx="4006226" cy="2520280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6052">
            <a:off x="140013" y="3017747"/>
            <a:ext cx="4752528" cy="1426975"/>
          </a:xfrm>
          <a:prstGeom prst="rect">
            <a:avLst/>
          </a:prstGeom>
          <a:ln w="19050">
            <a:solidFill>
              <a:srgbClr val="FF0000"/>
            </a:solidFill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294640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666489"/>
            <a:ext cx="5709869" cy="3713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Mantel vloeibaar?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38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64963" y="843558"/>
            <a:ext cx="6395269" cy="38695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nl-NL" altLang="en-US" sz="2400" dirty="0" smtClean="0"/>
              <a:t>Terugvloeien mantel nog </a:t>
            </a:r>
            <a:r>
              <a:rPr lang="nl-NL" altLang="en-US" sz="2400" dirty="0"/>
              <a:t>steeds aan de gang, terwijl </a:t>
            </a:r>
            <a:r>
              <a:rPr lang="nl-NL" altLang="en-US" sz="2400" dirty="0" err="1"/>
              <a:t>Weichselien</a:t>
            </a:r>
            <a:r>
              <a:rPr lang="nl-NL" altLang="en-US" sz="2400" dirty="0"/>
              <a:t> </a:t>
            </a:r>
            <a:r>
              <a:rPr lang="nl-NL" altLang="en-US" sz="2400" dirty="0" smtClean="0"/>
              <a:t>ijskap smolt 20.000 </a:t>
            </a:r>
            <a:r>
              <a:rPr lang="nl-NL" altLang="en-US" sz="2400" dirty="0"/>
              <a:t>jaar terug.. </a:t>
            </a:r>
            <a:endParaRPr lang="en-GB" altLang="en-US" sz="2400" dirty="0"/>
          </a:p>
        </p:txBody>
      </p:sp>
      <p:pic>
        <p:nvPicPr>
          <p:cNvPr id="17412" name="Picture 4" descr="Afbeeldingsresultaat voor rift isostas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400" y="952742"/>
            <a:ext cx="2560428" cy="179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5652120" y="2904877"/>
            <a:ext cx="4025693" cy="38695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nl-NL" altLang="en-US" sz="2400" dirty="0" smtClean="0"/>
              <a:t>Met </a:t>
            </a:r>
            <a:r>
              <a:rPr lang="nl-NL" altLang="en-US" sz="2400" dirty="0" err="1" smtClean="0"/>
              <a:t>mm’s</a:t>
            </a:r>
            <a:r>
              <a:rPr lang="nl-NL" altLang="en-US" sz="2400" dirty="0" smtClean="0"/>
              <a:t>/jaar! </a:t>
            </a:r>
          </a:p>
          <a:p>
            <a:pPr>
              <a:spcBef>
                <a:spcPct val="20000"/>
              </a:spcBef>
            </a:pPr>
            <a:r>
              <a:rPr lang="nl-NL" altLang="en-US" sz="2400" dirty="0" smtClean="0"/>
              <a:t>Dus ‘vloeibaar’? Ja, op geologische tijdschaal!</a:t>
            </a:r>
            <a:endParaRPr lang="en-GB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75979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Mantel is Niet ‘vloeibaar’!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31148" y="1080000"/>
            <a:ext cx="3376756" cy="3726000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‘Hoe </a:t>
            </a:r>
            <a:r>
              <a:rPr lang="en-US" dirty="0" err="1" smtClean="0">
                <a:latin typeface="Calibri" panose="020F0502020204030204" pitchFamily="34" charset="0"/>
              </a:rPr>
              <a:t>weet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jij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dat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dan</a:t>
            </a:r>
            <a:r>
              <a:rPr lang="en-US" dirty="0" smtClean="0">
                <a:latin typeface="Calibri" panose="020F0502020204030204" pitchFamily="34" charset="0"/>
              </a:rPr>
              <a:t>, ben je </a:t>
            </a:r>
            <a:r>
              <a:rPr lang="en-US" dirty="0" err="1" smtClean="0">
                <a:latin typeface="Calibri" panose="020F0502020204030204" pitchFamily="34" charset="0"/>
              </a:rPr>
              <a:t>er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geweest</a:t>
            </a:r>
            <a:r>
              <a:rPr lang="en-US" dirty="0" smtClean="0">
                <a:latin typeface="Calibri" panose="020F0502020204030204" pitchFamily="34" charset="0"/>
              </a:rPr>
              <a:t> of zo?’ </a:t>
            </a:r>
          </a:p>
          <a:p>
            <a:r>
              <a:rPr lang="en-US" sz="1600" i="1" dirty="0" err="1" smtClean="0">
                <a:latin typeface="Calibri" panose="020F0502020204030204" pitchFamily="34" charset="0"/>
              </a:rPr>
              <a:t>vragensteller</a:t>
            </a:r>
            <a:r>
              <a:rPr lang="en-US" sz="1600" i="1" dirty="0" smtClean="0">
                <a:latin typeface="Calibri" panose="020F0502020204030204" pitchFamily="34" charset="0"/>
              </a:rPr>
              <a:t>: </a:t>
            </a:r>
            <a:r>
              <a:rPr lang="en-US" sz="1600" i="1" dirty="0" err="1" smtClean="0">
                <a:latin typeface="Calibri" panose="020F0502020204030204" pitchFamily="34" charset="0"/>
              </a:rPr>
              <a:t>Merijn</a:t>
            </a:r>
            <a:r>
              <a:rPr lang="en-US" sz="1600" i="1" dirty="0" smtClean="0">
                <a:latin typeface="Calibri" panose="020F0502020204030204" pitchFamily="34" charset="0"/>
              </a:rPr>
              <a:t> Andeweg, 3V</a:t>
            </a:r>
            <a:endParaRPr lang="nl-NL" sz="1600" i="1" dirty="0"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39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sp>
        <p:nvSpPr>
          <p:cNvPr id="4" name="Rectangle 3"/>
          <p:cNvSpPr/>
          <p:nvPr/>
        </p:nvSpPr>
        <p:spPr>
          <a:xfrm>
            <a:off x="6588224" y="3354482"/>
            <a:ext cx="31043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dirty="0">
                <a:latin typeface="Calibri" panose="020F0502020204030204" pitchFamily="34" charset="0"/>
                <a:hlinkClick r:id="rId2"/>
              </a:rPr>
              <a:t>https://</a:t>
            </a:r>
            <a:r>
              <a:rPr lang="nl-NL" sz="1400" dirty="0" smtClean="0">
                <a:latin typeface="Calibri" panose="020F0502020204030204" pitchFamily="34" charset="0"/>
                <a:hlinkClick r:id="rId2"/>
              </a:rPr>
              <a:t>youtu.be/6BGmQ21EekY</a:t>
            </a:r>
            <a:endParaRPr lang="nl-NL" sz="1400" dirty="0">
              <a:latin typeface="Calibri" panose="020F0502020204030204" pitchFamily="34" charset="0"/>
            </a:endParaRPr>
          </a:p>
        </p:txBody>
      </p:sp>
      <p:pic>
        <p:nvPicPr>
          <p:cNvPr id="7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373" y="834735"/>
            <a:ext cx="4899745" cy="2519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5496" y="461955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hlinkClick r:id="rId5"/>
              </a:rPr>
              <a:t>https://</a:t>
            </a:r>
            <a:r>
              <a:rPr lang="en-US" sz="1400" dirty="0" smtClean="0">
                <a:latin typeface="Calibri" panose="020F0502020204030204" pitchFamily="34" charset="0"/>
                <a:hlinkClick r:id="rId5"/>
              </a:rPr>
              <a:t>youtu.be/ZkynnGqL7QM</a:t>
            </a:r>
            <a:endParaRPr lang="en-US" sz="1400" dirty="0" smtClean="0">
              <a:latin typeface="Calibri" panose="020F0502020204030204" pitchFamily="34" charset="0"/>
            </a:endParaRPr>
          </a:p>
          <a:p>
            <a:endParaRPr lang="en-US" sz="1400" dirty="0">
              <a:latin typeface="Calibri" panose="020F0502020204030204" pitchFamily="34" charset="0"/>
            </a:endParaRPr>
          </a:p>
        </p:txBody>
      </p:sp>
      <p:pic>
        <p:nvPicPr>
          <p:cNvPr id="34818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7" y="2378577"/>
            <a:ext cx="5262646" cy="225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050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foto-werkstatt.ch/pixelpost/images/20110929081417_29sep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536" y="75370"/>
            <a:ext cx="7655464" cy="510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BreukgebergtE</a:t>
            </a:r>
            <a:r>
              <a:rPr lang="en-US" dirty="0" smtClean="0"/>
              <a:t>?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7673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40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70" y="-236562"/>
            <a:ext cx="9264289" cy="6201283"/>
          </a:xfrm>
          <a:prstGeom prst="rect">
            <a:avLst/>
          </a:prstGeom>
        </p:spPr>
      </p:pic>
      <p:sp>
        <p:nvSpPr>
          <p:cNvPr id="9" name="AutoShape 3"/>
          <p:cNvSpPr txBox="1">
            <a:spLocks noChangeAspect="1" noChangeArrowheads="1"/>
          </p:cNvSpPr>
          <p:nvPr/>
        </p:nvSpPr>
        <p:spPr bwMode="auto">
          <a:xfrm>
            <a:off x="251520" y="123478"/>
            <a:ext cx="8857950" cy="423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nl-NL" altLang="en-US" sz="2400" dirty="0" smtClean="0">
                <a:latin typeface="Calibri" panose="020F0502020204030204" pitchFamily="34" charset="0"/>
              </a:rPr>
              <a:t>We zijn er dus nooit geweest… </a:t>
            </a:r>
          </a:p>
          <a:p>
            <a:pPr>
              <a:buFontTx/>
              <a:buNone/>
            </a:pPr>
            <a:r>
              <a:rPr lang="nl-NL" altLang="en-US" sz="2400" dirty="0" smtClean="0">
                <a:latin typeface="Calibri" panose="020F0502020204030204" pitchFamily="34" charset="0"/>
              </a:rPr>
              <a:t> maar de mantel wel bij ons!</a:t>
            </a:r>
          </a:p>
          <a:p>
            <a:pPr>
              <a:buFontTx/>
              <a:buNone/>
            </a:pPr>
            <a:endParaRPr lang="nl-NL" altLang="en-US" sz="2400" dirty="0">
              <a:latin typeface="Calibri" panose="020F0502020204030204" pitchFamily="34" charset="0"/>
            </a:endParaRPr>
          </a:p>
          <a:p>
            <a:pPr>
              <a:buFontTx/>
              <a:buNone/>
            </a:pPr>
            <a:endParaRPr lang="nl-NL" altLang="en-US" sz="2400" dirty="0" smtClean="0">
              <a:latin typeface="Calibri" panose="020F0502020204030204" pitchFamily="34" charset="0"/>
            </a:endParaRPr>
          </a:p>
          <a:p>
            <a:pPr>
              <a:buFontTx/>
              <a:buNone/>
            </a:pPr>
            <a:endParaRPr lang="nl-NL" altLang="en-US" sz="2400" dirty="0">
              <a:latin typeface="Calibri" panose="020F0502020204030204" pitchFamily="34" charset="0"/>
            </a:endParaRPr>
          </a:p>
          <a:p>
            <a:pPr>
              <a:buFontTx/>
              <a:buNone/>
            </a:pPr>
            <a:endParaRPr lang="nl-NL" altLang="en-US" sz="2400" dirty="0" smtClean="0">
              <a:latin typeface="Calibri" panose="020F0502020204030204" pitchFamily="34" charset="0"/>
            </a:endParaRPr>
          </a:p>
          <a:p>
            <a:pPr>
              <a:buFontTx/>
              <a:buNone/>
            </a:pPr>
            <a:endParaRPr lang="nl-NL" altLang="en-US" sz="2400" dirty="0">
              <a:latin typeface="Calibri" panose="020F0502020204030204" pitchFamily="34" charset="0"/>
            </a:endParaRPr>
          </a:p>
          <a:p>
            <a:pPr>
              <a:buFontTx/>
              <a:buNone/>
            </a:pPr>
            <a:endParaRPr lang="nl-NL" altLang="en-US" sz="2400" dirty="0" smtClean="0">
              <a:latin typeface="Calibri" panose="020F0502020204030204" pitchFamily="34" charset="0"/>
            </a:endParaRPr>
          </a:p>
          <a:p>
            <a:pPr>
              <a:buFontTx/>
              <a:buNone/>
            </a:pPr>
            <a:endParaRPr lang="nl-NL" altLang="en-US" sz="2400" dirty="0" smtClean="0">
              <a:latin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nl-NL" altLang="en-US" sz="20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Ofioliet</a:t>
            </a:r>
            <a:r>
              <a:rPr lang="nl-NL" altLang="en-US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in Oman = stuk oceanische korst </a:t>
            </a:r>
          </a:p>
          <a:p>
            <a:pPr>
              <a:buFontTx/>
              <a:buNone/>
            </a:pPr>
            <a:r>
              <a:rPr lang="nl-NL" alt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	</a:t>
            </a:r>
            <a:r>
              <a:rPr lang="nl-NL" altLang="en-US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en mantel dat is ge-</a:t>
            </a:r>
            <a:r>
              <a:rPr lang="nl-NL" altLang="en-US" sz="20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obduceerd</a:t>
            </a:r>
            <a:endParaRPr lang="en-GB" altLang="en-US" sz="20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58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prd-wret.s3-us-west-2.amazonaws.com/assets/palladium/production/s3fs-public/styles/full_width/public/thumbnails/image/multimediaFile-22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6512" y="51470"/>
            <a:ext cx="4320480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Mantel!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41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860032" y="1059582"/>
            <a:ext cx="4057947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2000" dirty="0" err="1" smtClean="0">
                <a:latin typeface="Calibri" panose="020F0502020204030204" pitchFamily="34" charset="0"/>
              </a:rPr>
              <a:t>Dus</a:t>
            </a:r>
            <a:r>
              <a:rPr lang="en-US" altLang="en-US" sz="2000" dirty="0" smtClean="0">
                <a:latin typeface="Calibri" panose="020F0502020204030204" pitchFamily="34" charset="0"/>
              </a:rPr>
              <a:t> we </a:t>
            </a:r>
            <a:r>
              <a:rPr lang="en-US" altLang="en-US" sz="2000" dirty="0" err="1" smtClean="0">
                <a:latin typeface="Calibri" panose="020F0502020204030204" pitchFamily="34" charset="0"/>
              </a:rPr>
              <a:t>weten</a:t>
            </a:r>
            <a:r>
              <a:rPr lang="en-US" altLang="en-US" sz="2000" dirty="0" smtClean="0">
                <a:latin typeface="Calibri" panose="020F0502020204030204" pitchFamily="34" charset="0"/>
              </a:rPr>
              <a:t> </a:t>
            </a:r>
            <a:r>
              <a:rPr lang="en-US" altLang="en-US" sz="2000" dirty="0" err="1" smtClean="0">
                <a:latin typeface="Calibri" panose="020F0502020204030204" pitchFamily="34" charset="0"/>
              </a:rPr>
              <a:t>waar</a:t>
            </a:r>
            <a:r>
              <a:rPr lang="en-US" altLang="en-US" sz="2000" dirty="0" smtClean="0">
                <a:latin typeface="Calibri" panose="020F0502020204030204" pitchFamily="34" charset="0"/>
              </a:rPr>
              <a:t> het </a:t>
            </a:r>
            <a:r>
              <a:rPr lang="en-US" altLang="en-US" sz="2000" dirty="0" err="1" smtClean="0">
                <a:latin typeface="Calibri" panose="020F0502020204030204" pitchFamily="34" charset="0"/>
              </a:rPr>
              <a:t>bovenste</a:t>
            </a:r>
            <a:r>
              <a:rPr lang="en-US" altLang="en-US" sz="2000" dirty="0" smtClean="0">
                <a:latin typeface="Calibri" panose="020F0502020204030204" pitchFamily="34" charset="0"/>
              </a:rPr>
              <a:t> </a:t>
            </a:r>
            <a:r>
              <a:rPr lang="en-US" altLang="en-US" sz="2000" dirty="0" err="1" smtClean="0">
                <a:latin typeface="Calibri" panose="020F0502020204030204" pitchFamily="34" charset="0"/>
              </a:rPr>
              <a:t>deel</a:t>
            </a:r>
            <a:r>
              <a:rPr lang="en-US" altLang="en-US" sz="2000" dirty="0" smtClean="0">
                <a:latin typeface="Calibri" panose="020F0502020204030204" pitchFamily="34" charset="0"/>
              </a:rPr>
              <a:t> van de mantel </a:t>
            </a:r>
            <a:r>
              <a:rPr lang="en-US" altLang="en-US" sz="2000" dirty="0" err="1" smtClean="0">
                <a:latin typeface="Calibri" panose="020F0502020204030204" pitchFamily="34" charset="0"/>
              </a:rPr>
              <a:t>uit</a:t>
            </a:r>
            <a:r>
              <a:rPr lang="en-US" altLang="en-US" sz="2000" dirty="0" smtClean="0">
                <a:latin typeface="Calibri" panose="020F0502020204030204" pitchFamily="34" charset="0"/>
              </a:rPr>
              <a:t> </a:t>
            </a:r>
            <a:r>
              <a:rPr lang="en-US" altLang="en-US" sz="2000" dirty="0" err="1" smtClean="0">
                <a:latin typeface="Calibri" panose="020F0502020204030204" pitchFamily="34" charset="0"/>
              </a:rPr>
              <a:t>bestaat</a:t>
            </a:r>
            <a:r>
              <a:rPr lang="en-US" altLang="en-US" sz="2000" dirty="0" smtClean="0">
                <a:latin typeface="Calibri" panose="020F0502020204030204" pitchFamily="34" charset="0"/>
              </a:rPr>
              <a:t>: </a:t>
            </a:r>
            <a:r>
              <a:rPr lang="en-US" altLang="en-US" sz="2000" dirty="0" err="1" smtClean="0">
                <a:latin typeface="Calibri" panose="020F0502020204030204" pitchFamily="34" charset="0"/>
              </a:rPr>
              <a:t>vooral</a:t>
            </a:r>
            <a:r>
              <a:rPr lang="en-US" altLang="en-US" sz="2000" dirty="0" smtClean="0">
                <a:latin typeface="Calibri" panose="020F0502020204030204" pitchFamily="34" charset="0"/>
              </a:rPr>
              <a:t> </a:t>
            </a:r>
            <a:r>
              <a:rPr lang="en-US" altLang="en-US" sz="2000" dirty="0" err="1" smtClean="0">
                <a:latin typeface="Calibri" panose="020F0502020204030204" pitchFamily="34" charset="0"/>
              </a:rPr>
              <a:t>olivijn</a:t>
            </a:r>
            <a:r>
              <a:rPr lang="en-US" altLang="en-US" sz="2000" dirty="0" smtClean="0">
                <a:latin typeface="Calibri" panose="020F0502020204030204" pitchFamily="34" charset="0"/>
              </a:rPr>
              <a:t> en </a:t>
            </a:r>
            <a:r>
              <a:rPr lang="en-US" altLang="en-US" sz="2000" dirty="0" err="1" smtClean="0">
                <a:latin typeface="Calibri" panose="020F0502020204030204" pitchFamily="34" charset="0"/>
              </a:rPr>
              <a:t>pyroxeen</a:t>
            </a:r>
            <a:endParaRPr lang="en-US" altLang="en-US" sz="2000" dirty="0" smtClean="0">
              <a:latin typeface="Calibri" panose="020F0502020204030204" pitchFamily="34" charset="0"/>
            </a:endParaRPr>
          </a:p>
        </p:txBody>
      </p:sp>
      <p:pic>
        <p:nvPicPr>
          <p:cNvPr id="14" name="Picture 2" descr="https://www.museon.nl/sites/default/files/styles/detailpage_main_image/public/import//Dig052-06-027.jpg?itok=qZFtx_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83386"/>
            <a:ext cx="3744416" cy="272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3"/>
          <p:cNvSpPr>
            <a:spLocks noChangeAspect="1" noChangeArrowheads="1"/>
          </p:cNvSpPr>
          <p:nvPr/>
        </p:nvSpPr>
        <p:spPr bwMode="auto">
          <a:xfrm>
            <a:off x="-756592" y="905470"/>
            <a:ext cx="5148064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nl-NL" altLang="en-US" sz="2400" dirty="0" smtClean="0">
                <a:solidFill>
                  <a:schemeClr val="bg1"/>
                </a:solidFill>
              </a:rPr>
              <a:t>		Hawaii, afgelopen zomer, bevat 			mantelgesteente!</a:t>
            </a:r>
            <a:endParaRPr lang="en-GB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9165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72008"/>
            <a:ext cx="8486717" cy="509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Synthetische</a:t>
            </a:r>
            <a:r>
              <a:rPr lang="en-US" dirty="0" smtClean="0"/>
              <a:t> mantel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42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sp>
        <p:nvSpPr>
          <p:cNvPr id="8" name="AutoShape 3"/>
          <p:cNvSpPr>
            <a:spLocks noChangeAspect="1" noChangeArrowheads="1"/>
          </p:cNvSpPr>
          <p:nvPr/>
        </p:nvSpPr>
        <p:spPr bwMode="auto">
          <a:xfrm>
            <a:off x="3923928" y="4505870"/>
            <a:ext cx="5148064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nl-NL" altLang="en-US" sz="2400" dirty="0" smtClean="0">
                <a:solidFill>
                  <a:schemeClr val="bg1"/>
                </a:solidFill>
              </a:rPr>
              <a:t>… en dat is </a:t>
            </a:r>
            <a:r>
              <a:rPr lang="nl-NL" altLang="en-US" sz="2400" dirty="0">
                <a:solidFill>
                  <a:schemeClr val="bg1"/>
                </a:solidFill>
              </a:rPr>
              <a:t>synthetisch na te maken</a:t>
            </a:r>
            <a:endParaRPr lang="en-GB" altLang="en-US" sz="2400" dirty="0">
              <a:solidFill>
                <a:schemeClr val="bg1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75606"/>
            <a:ext cx="4494982" cy="28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11560" y="1548786"/>
            <a:ext cx="14510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altLang="en-US" b="1" dirty="0"/>
              <a:t>(</a:t>
            </a:r>
            <a:r>
              <a:rPr lang="en-US" altLang="en-US" b="1" dirty="0" err="1"/>
              <a:t>Mg,Fe</a:t>
            </a:r>
            <a:r>
              <a:rPr lang="en-US" altLang="en-US" b="1" dirty="0"/>
              <a:t>)</a:t>
            </a:r>
            <a:r>
              <a:rPr lang="en-US" altLang="en-US" b="1" baseline="-25000" dirty="0"/>
              <a:t>2</a:t>
            </a:r>
            <a:r>
              <a:rPr lang="en-US" altLang="en-US" b="1" dirty="0"/>
              <a:t>SiO</a:t>
            </a:r>
            <a:r>
              <a:rPr lang="en-US" altLang="en-US" b="1" baseline="-25000" dirty="0"/>
              <a:t>4</a:t>
            </a:r>
            <a:r>
              <a:rPr lang="en-US" altLang="en-US" b="1" dirty="0"/>
              <a:t> 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1134" y="4083918"/>
            <a:ext cx="38827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altLang="en-US" b="1" dirty="0"/>
              <a:t>(Ca,Fe</a:t>
            </a:r>
            <a:r>
              <a:rPr lang="en-US" altLang="en-US" b="1" baseline="30000" dirty="0"/>
              <a:t>2+</a:t>
            </a:r>
            <a:r>
              <a:rPr lang="en-US" altLang="en-US" b="1" dirty="0"/>
              <a:t>,Na,Ma) (Al,Mg,Fe</a:t>
            </a:r>
            <a:r>
              <a:rPr lang="en-US" altLang="en-US" b="1" baseline="30000" dirty="0"/>
              <a:t>3+</a:t>
            </a:r>
            <a:r>
              <a:rPr lang="en-US" altLang="en-US" b="1" dirty="0"/>
              <a:t>) (</a:t>
            </a:r>
            <a:r>
              <a:rPr lang="en-US" altLang="en-US" b="1" dirty="0" err="1"/>
              <a:t>Si,Al</a:t>
            </a:r>
            <a:r>
              <a:rPr lang="en-US" altLang="en-US" b="1" dirty="0"/>
              <a:t>)</a:t>
            </a:r>
            <a:r>
              <a:rPr lang="en-US" altLang="en-US" b="1" baseline="-25000" dirty="0"/>
              <a:t>2</a:t>
            </a:r>
            <a:r>
              <a:rPr lang="en-US" altLang="en-US" b="1" dirty="0"/>
              <a:t>O</a:t>
            </a:r>
            <a:r>
              <a:rPr lang="en-US" altLang="en-US" b="1" baseline="-25000" dirty="0"/>
              <a:t>6</a:t>
            </a:r>
            <a:r>
              <a:rPr lang="en-US" altLang="en-US" b="1" dirty="0"/>
              <a:t> 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78817" y="1016099"/>
            <a:ext cx="5473303" cy="1627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400" dirty="0" err="1" smtClean="0"/>
              <a:t>Bestaat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uit</a:t>
            </a:r>
            <a:r>
              <a:rPr lang="en-US" altLang="en-US" sz="2400" dirty="0" smtClean="0"/>
              <a:t>: 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3442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680" y="-422970"/>
            <a:ext cx="12192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Mantel </a:t>
            </a:r>
            <a:r>
              <a:rPr lang="en-US" dirty="0" err="1" smtClean="0"/>
              <a:t>maken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43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420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83518"/>
            <a:ext cx="4307832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Onder</a:t>
            </a:r>
            <a:r>
              <a:rPr lang="en-US" dirty="0" smtClean="0"/>
              <a:t> </a:t>
            </a:r>
            <a:r>
              <a:rPr lang="en-US" dirty="0" err="1" smtClean="0"/>
              <a:t>hoge</a:t>
            </a:r>
            <a:r>
              <a:rPr lang="en-US" dirty="0" smtClean="0"/>
              <a:t> </a:t>
            </a:r>
            <a:r>
              <a:rPr lang="en-US" dirty="0" err="1" smtClean="0"/>
              <a:t>druk</a:t>
            </a:r>
            <a:r>
              <a:rPr lang="en-US" dirty="0" smtClean="0"/>
              <a:t> en </a:t>
            </a:r>
            <a:r>
              <a:rPr lang="en-US" dirty="0" err="1" smtClean="0"/>
              <a:t>Temperatuur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44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sp>
        <p:nvSpPr>
          <p:cNvPr id="7" name="AutoShape 3"/>
          <p:cNvSpPr>
            <a:spLocks noGrp="1" noChangeAspect="1" noChangeArrowheads="1"/>
          </p:cNvSpPr>
          <p:nvPr>
            <p:ph type="body" idx="4294967295"/>
          </p:nvPr>
        </p:nvSpPr>
        <p:spPr bwMode="auto">
          <a:xfrm>
            <a:off x="457200" y="1200151"/>
            <a:ext cx="3354388" cy="339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r>
              <a:rPr lang="nl-NL" altLang="en-US" sz="2400" dirty="0" smtClean="0">
                <a:latin typeface="Calibri" panose="020F0502020204030204" pitchFamily="34" charset="0"/>
              </a:rPr>
              <a:t>Experimentele Petrologie</a:t>
            </a:r>
          </a:p>
          <a:p>
            <a:pPr>
              <a:buFontTx/>
              <a:buNone/>
            </a:pPr>
            <a:endParaRPr lang="en-US" altLang="en-US" sz="2400" dirty="0">
              <a:latin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en-US" altLang="en-US" sz="2400" dirty="0" err="1" smtClean="0">
                <a:latin typeface="Calibri" panose="020F0502020204030204" pitchFamily="34" charset="0"/>
              </a:rPr>
              <a:t>Veel</a:t>
            </a:r>
            <a:r>
              <a:rPr lang="en-US" altLang="en-US" sz="2400" dirty="0" smtClean="0">
                <a:latin typeface="Calibri" panose="020F0502020204030204" pitchFamily="34" charset="0"/>
              </a:rPr>
              <a:t> </a:t>
            </a:r>
            <a:r>
              <a:rPr lang="en-US" altLang="en-US" sz="2400" dirty="0" err="1" smtClean="0">
                <a:latin typeface="Calibri" panose="020F0502020204030204" pitchFamily="34" charset="0"/>
              </a:rPr>
              <a:t>kracht</a:t>
            </a:r>
            <a:r>
              <a:rPr lang="en-US" altLang="en-US" sz="2400" dirty="0" smtClean="0">
                <a:latin typeface="Calibri" panose="020F0502020204030204" pitchFamily="34" charset="0"/>
              </a:rPr>
              <a:t> op </a:t>
            </a:r>
            <a:r>
              <a:rPr lang="en-US" altLang="en-US" sz="2400" dirty="0" err="1" smtClean="0">
                <a:latin typeface="Calibri" panose="020F0502020204030204" pitchFamily="34" charset="0"/>
              </a:rPr>
              <a:t>piepklein</a:t>
            </a:r>
            <a:r>
              <a:rPr lang="en-US" altLang="en-US" sz="2400" dirty="0" smtClean="0">
                <a:latin typeface="Calibri" panose="020F0502020204030204" pitchFamily="34" charset="0"/>
              </a:rPr>
              <a:t> </a:t>
            </a:r>
            <a:r>
              <a:rPr lang="en-US" altLang="en-US" sz="2400" dirty="0" err="1" smtClean="0">
                <a:latin typeface="Calibri" panose="020F0502020204030204" pitchFamily="34" charset="0"/>
              </a:rPr>
              <a:t>oppervlak</a:t>
            </a:r>
            <a:r>
              <a:rPr lang="en-US" altLang="en-US" sz="2400" dirty="0" smtClean="0">
                <a:latin typeface="Calibri" panose="020F0502020204030204" pitchFamily="34" charset="0"/>
              </a:rPr>
              <a:t> = </a:t>
            </a:r>
            <a:r>
              <a:rPr lang="en-US" altLang="en-US" sz="2400" dirty="0" err="1" smtClean="0">
                <a:latin typeface="Calibri" panose="020F0502020204030204" pitchFamily="34" charset="0"/>
              </a:rPr>
              <a:t>gigantische</a:t>
            </a:r>
            <a:r>
              <a:rPr lang="en-US" altLang="en-US" sz="2400" dirty="0" smtClean="0">
                <a:latin typeface="Calibri" panose="020F0502020204030204" pitchFamily="34" charset="0"/>
              </a:rPr>
              <a:t> </a:t>
            </a:r>
            <a:r>
              <a:rPr lang="en-US" altLang="en-US" sz="2400" dirty="0" err="1" smtClean="0">
                <a:latin typeface="Calibri" panose="020F0502020204030204" pitchFamily="34" charset="0"/>
              </a:rPr>
              <a:t>druk</a:t>
            </a:r>
            <a:r>
              <a:rPr lang="en-US" altLang="en-US" sz="2400" dirty="0" smtClean="0">
                <a:latin typeface="Calibri" panose="020F0502020204030204" pitchFamily="34" charset="0"/>
              </a:rPr>
              <a:t>!</a:t>
            </a:r>
          </a:p>
          <a:p>
            <a:pPr>
              <a:buFontTx/>
              <a:buNone/>
            </a:pPr>
            <a:endParaRPr lang="en-US" altLang="en-US" sz="2400" dirty="0">
              <a:latin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en-US" altLang="en-US" sz="2400" dirty="0" err="1" smtClean="0">
                <a:latin typeface="Calibri" panose="020F0502020204030204" pitchFamily="34" charset="0"/>
              </a:rPr>
              <a:t>Alsóf</a:t>
            </a:r>
            <a:r>
              <a:rPr lang="en-US" altLang="en-US" sz="2400" dirty="0" smtClean="0">
                <a:latin typeface="Calibri" panose="020F0502020204030204" pitchFamily="34" charset="0"/>
              </a:rPr>
              <a:t> je in de mantel zit..  </a:t>
            </a:r>
            <a:endParaRPr lang="en-GB" altLang="en-US" sz="24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4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Solidus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45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240" y="771550"/>
            <a:ext cx="3996353" cy="419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50825" y="951310"/>
            <a:ext cx="4459288" cy="3288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400" dirty="0" err="1">
                <a:latin typeface="Calibri" panose="020F0502020204030204" pitchFamily="34" charset="0"/>
              </a:rPr>
              <a:t>Uit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dit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soort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experimenten</a:t>
            </a:r>
            <a:r>
              <a:rPr lang="en-US" sz="2400" dirty="0">
                <a:latin typeface="Calibri" panose="020F0502020204030204" pitchFamily="34" charset="0"/>
              </a:rPr>
              <a:t> is </a:t>
            </a:r>
            <a:r>
              <a:rPr lang="en-US" sz="2400" dirty="0" err="1">
                <a:latin typeface="Calibri" panose="020F0502020204030204" pitchFamily="34" charset="0"/>
              </a:rPr>
              <a:t>bekend</a:t>
            </a:r>
            <a:r>
              <a:rPr lang="en-US" sz="2400" dirty="0">
                <a:latin typeface="Calibri" panose="020F0502020204030204" pitchFamily="34" charset="0"/>
              </a:rPr>
              <a:t>: </a:t>
            </a:r>
          </a:p>
          <a:p>
            <a:pPr marL="514350" indent="-514350" eaLnBrk="0" hangingPunct="0">
              <a:spcBef>
                <a:spcPct val="20000"/>
              </a:spcBef>
              <a:buFontTx/>
              <a:buAutoNum type="arabicParenR"/>
              <a:defRPr/>
            </a:pPr>
            <a:r>
              <a:rPr lang="en-US" sz="2400" dirty="0">
                <a:latin typeface="Calibri" panose="020F0502020204030204" pitchFamily="34" charset="0"/>
              </a:rPr>
              <a:t>op </a:t>
            </a:r>
            <a:r>
              <a:rPr lang="en-US" sz="2400" dirty="0" err="1">
                <a:latin typeface="Calibri" panose="020F0502020204030204" pitchFamily="34" charset="0"/>
              </a:rPr>
              <a:t>welke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diepte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welke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temperatuur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nodig</a:t>
            </a:r>
            <a:r>
              <a:rPr lang="en-US" sz="2400" dirty="0">
                <a:latin typeface="Calibri" panose="020F0502020204030204" pitchFamily="34" charset="0"/>
              </a:rPr>
              <a:t> is </a:t>
            </a:r>
            <a:r>
              <a:rPr lang="en-US" sz="2400" dirty="0" err="1">
                <a:latin typeface="Calibri" panose="020F0502020204030204" pitchFamily="34" charset="0"/>
              </a:rPr>
              <a:t>voor</a:t>
            </a:r>
            <a:r>
              <a:rPr lang="en-US" sz="2400" dirty="0">
                <a:latin typeface="Calibri" panose="020F0502020204030204" pitchFamily="34" charset="0"/>
              </a:rPr>
              <a:t> smelt</a:t>
            </a:r>
            <a:r>
              <a:rPr lang="en-US" sz="2400" dirty="0" smtClean="0">
                <a:latin typeface="Calibri" panose="020F0502020204030204" pitchFamily="34" charset="0"/>
              </a:rPr>
              <a:t>.</a:t>
            </a:r>
          </a:p>
          <a:p>
            <a:pPr marL="514350" indent="-514350" eaLnBrk="0" hangingPunct="0">
              <a:spcBef>
                <a:spcPct val="20000"/>
              </a:spcBef>
              <a:defRPr/>
            </a:pPr>
            <a:r>
              <a:rPr lang="nl-NL" sz="2400" dirty="0" smtClean="0">
                <a:latin typeface="Calibri" panose="020F0502020204030204" pitchFamily="34" charset="0"/>
              </a:rPr>
              <a:t> </a:t>
            </a:r>
            <a:r>
              <a:rPr lang="nl-NL" sz="2400" dirty="0" err="1" smtClean="0">
                <a:latin typeface="Calibri" panose="020F0502020204030204" pitchFamily="34" charset="0"/>
              </a:rPr>
              <a:t>Solidus</a:t>
            </a:r>
            <a:r>
              <a:rPr lang="nl-NL" sz="2400" dirty="0" smtClean="0">
                <a:latin typeface="Calibri" panose="020F0502020204030204" pitchFamily="34" charset="0"/>
              </a:rPr>
              <a:t> = temperatuur nodig bij druk om gesteente te smelten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400" b="1" dirty="0" err="1" smtClean="0">
                <a:latin typeface="Calibri" panose="020F0502020204030204" pitchFamily="34" charset="0"/>
              </a:rPr>
              <a:t>Niet</a:t>
            </a:r>
            <a:r>
              <a:rPr lang="en-US" sz="2400" b="1" dirty="0" smtClean="0">
                <a:latin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</a:rPr>
              <a:t>zomaar</a:t>
            </a:r>
            <a:r>
              <a:rPr lang="en-US" sz="2400" b="1" dirty="0">
                <a:latin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</a:rPr>
              <a:t>gesmolten</a:t>
            </a:r>
            <a:r>
              <a:rPr lang="en-US" sz="2400" b="1" dirty="0">
                <a:latin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</a:rPr>
              <a:t>gesteente</a:t>
            </a:r>
            <a:r>
              <a:rPr lang="en-US" sz="2400" b="1" dirty="0">
                <a:latin typeface="Calibri" panose="020F0502020204030204" pitchFamily="34" charset="0"/>
              </a:rPr>
              <a:t> met </a:t>
            </a:r>
            <a:r>
              <a:rPr lang="en-US" sz="2400" b="1" dirty="0" err="1">
                <a:latin typeface="Calibri" panose="020F0502020204030204" pitchFamily="34" charset="0"/>
              </a:rPr>
              <a:t>diepte</a:t>
            </a:r>
            <a:r>
              <a:rPr lang="en-US" sz="2400" b="1" dirty="0">
                <a:latin typeface="Calibri" panose="020F0502020204030204" pitchFamily="34" charset="0"/>
              </a:rPr>
              <a:t>!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77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Geotherm</a:t>
            </a:r>
            <a:r>
              <a:rPr lang="en-US" dirty="0" smtClean="0"/>
              <a:t> </a:t>
            </a:r>
            <a:r>
              <a:rPr lang="en-US" dirty="0" err="1" smtClean="0"/>
              <a:t>raakt</a:t>
            </a:r>
            <a:r>
              <a:rPr lang="en-US" dirty="0" smtClean="0"/>
              <a:t> solidus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zomaar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46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323528" y="1131590"/>
            <a:ext cx="7772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2400" dirty="0" err="1" smtClean="0">
                <a:latin typeface="Calibri" panose="020F0502020204030204" pitchFamily="34" charset="0"/>
              </a:rPr>
              <a:t>Dus</a:t>
            </a:r>
            <a:r>
              <a:rPr lang="en-US" altLang="en-US" sz="2400" dirty="0" smtClean="0">
                <a:latin typeface="Calibri" panose="020F0502020204030204" pitchFamily="34" charset="0"/>
              </a:rPr>
              <a:t>: </a:t>
            </a:r>
            <a:r>
              <a:rPr lang="en-US" altLang="en-US" sz="2400" dirty="0" err="1" smtClean="0">
                <a:latin typeface="Calibri" panose="020F0502020204030204" pitchFamily="34" charset="0"/>
              </a:rPr>
              <a:t>lithosfeer</a:t>
            </a:r>
            <a:r>
              <a:rPr lang="en-US" altLang="en-US" sz="2400" dirty="0" smtClean="0">
                <a:latin typeface="Calibri" panose="020F0502020204030204" pitchFamily="34" charset="0"/>
              </a:rPr>
              <a:t> </a:t>
            </a:r>
            <a:r>
              <a:rPr lang="en-US" altLang="en-US" sz="2400" dirty="0" err="1" smtClean="0">
                <a:latin typeface="Calibri" panose="020F0502020204030204" pitchFamily="34" charset="0"/>
              </a:rPr>
              <a:t>drijft</a:t>
            </a:r>
            <a:r>
              <a:rPr lang="en-US" altLang="en-US" sz="2400" dirty="0" smtClean="0">
                <a:latin typeface="Calibri" panose="020F0502020204030204" pitchFamily="34" charset="0"/>
              </a:rPr>
              <a:t> </a:t>
            </a:r>
            <a:r>
              <a:rPr lang="en-US" altLang="en-US" sz="2400" dirty="0" err="1" smtClean="0">
                <a:latin typeface="Calibri" panose="020F0502020204030204" pitchFamily="34" charset="0"/>
              </a:rPr>
              <a:t>niet</a:t>
            </a:r>
            <a:endParaRPr lang="en-US" altLang="en-US" sz="2400" dirty="0" smtClean="0">
              <a:latin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en-US" altLang="en-US" sz="2400" dirty="0" smtClean="0">
                <a:latin typeface="Calibri" panose="020F0502020204030204" pitchFamily="34" charset="0"/>
              </a:rPr>
              <a:t> op </a:t>
            </a:r>
            <a:r>
              <a:rPr lang="en-US" altLang="en-US" sz="2400" dirty="0" err="1" smtClean="0">
                <a:latin typeface="Calibri" panose="020F0502020204030204" pitchFamily="34" charset="0"/>
              </a:rPr>
              <a:t>vloeibare</a:t>
            </a:r>
            <a:r>
              <a:rPr lang="en-US" altLang="en-US" sz="2400" dirty="0" smtClean="0">
                <a:latin typeface="Calibri" panose="020F0502020204030204" pitchFamily="34" charset="0"/>
              </a:rPr>
              <a:t> </a:t>
            </a:r>
            <a:r>
              <a:rPr lang="en-US" altLang="en-US" sz="2400" dirty="0" err="1" smtClean="0">
                <a:latin typeface="Calibri" panose="020F0502020204030204" pitchFamily="34" charset="0"/>
              </a:rPr>
              <a:t>astenosfeer</a:t>
            </a:r>
            <a:r>
              <a:rPr lang="en-US" altLang="en-US" sz="2400" dirty="0" smtClean="0">
                <a:latin typeface="Calibri" panose="020F0502020204030204" pitchFamily="34" charset="0"/>
              </a:rPr>
              <a:t>!</a:t>
            </a:r>
          </a:p>
          <a:p>
            <a:pPr>
              <a:buFontTx/>
              <a:buNone/>
            </a:pPr>
            <a:endParaRPr lang="en-US" altLang="en-US" sz="2400" dirty="0" smtClean="0">
              <a:latin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en-US" altLang="en-US" sz="2400" dirty="0" err="1" smtClean="0">
                <a:latin typeface="Calibri" panose="020F0502020204030204" pitchFamily="34" charset="0"/>
              </a:rPr>
              <a:t>Alleen</a:t>
            </a:r>
            <a:r>
              <a:rPr lang="en-US" altLang="en-US" sz="2400" dirty="0" smtClean="0">
                <a:latin typeface="Calibri" panose="020F0502020204030204" pitchFamily="34" charset="0"/>
              </a:rPr>
              <a:t> door </a:t>
            </a:r>
            <a:r>
              <a:rPr lang="en-US" altLang="en-US" sz="2400" dirty="0" err="1" smtClean="0">
                <a:latin typeface="Calibri" panose="020F0502020204030204" pitchFamily="34" charset="0"/>
              </a:rPr>
              <a:t>snel</a:t>
            </a:r>
            <a:r>
              <a:rPr lang="en-US" altLang="en-US" sz="2400" dirty="0" smtClean="0">
                <a:latin typeface="Calibri" panose="020F0502020204030204" pitchFamily="34" charset="0"/>
              </a:rPr>
              <a:t> </a:t>
            </a:r>
            <a:r>
              <a:rPr lang="en-US" altLang="en-US" sz="2400" dirty="0" err="1" smtClean="0">
                <a:latin typeface="Calibri" panose="020F0502020204030204" pitchFamily="34" charset="0"/>
              </a:rPr>
              <a:t>omhoog</a:t>
            </a:r>
            <a:r>
              <a:rPr lang="en-US" altLang="en-US" sz="2400" dirty="0" smtClean="0">
                <a:latin typeface="Calibri" panose="020F0502020204030204" pitchFamily="34" charset="0"/>
              </a:rPr>
              <a:t> </a:t>
            </a:r>
            <a:r>
              <a:rPr lang="en-US" altLang="en-US" sz="2400" dirty="0" err="1" smtClean="0">
                <a:latin typeface="Calibri" panose="020F0502020204030204" pitchFamily="34" charset="0"/>
              </a:rPr>
              <a:t>brengen</a:t>
            </a:r>
            <a:endParaRPr lang="en-US" altLang="en-US" sz="2400" dirty="0" smtClean="0">
              <a:latin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en-US" altLang="en-US" sz="2400" dirty="0" smtClean="0">
                <a:latin typeface="Calibri" panose="020F0502020204030204" pitchFamily="34" charset="0"/>
              </a:rPr>
              <a:t> warm </a:t>
            </a:r>
            <a:r>
              <a:rPr lang="en-US" altLang="en-US" sz="2400" dirty="0" err="1" smtClean="0">
                <a:latin typeface="Calibri" panose="020F0502020204030204" pitchFamily="34" charset="0"/>
              </a:rPr>
              <a:t>materiaal</a:t>
            </a:r>
            <a:r>
              <a:rPr lang="en-US" altLang="en-US" sz="2400" dirty="0" smtClean="0">
                <a:latin typeface="Calibri" panose="020F0502020204030204" pitchFamily="34" charset="0"/>
              </a:rPr>
              <a:t> (</a:t>
            </a:r>
            <a:r>
              <a:rPr lang="en-US" altLang="en-US" sz="2400" dirty="0" err="1" smtClean="0">
                <a:latin typeface="Calibri" panose="020F0502020204030204" pitchFamily="34" charset="0"/>
              </a:rPr>
              <a:t>adiabatische</a:t>
            </a:r>
            <a:endParaRPr lang="en-US" altLang="en-US" sz="2400" dirty="0" smtClean="0">
              <a:latin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en-US" altLang="en-US" sz="2400" dirty="0" smtClean="0">
                <a:latin typeface="Calibri" panose="020F0502020204030204" pitchFamily="34" charset="0"/>
              </a:rPr>
              <a:t> </a:t>
            </a:r>
            <a:r>
              <a:rPr lang="en-US" altLang="en-US" sz="2400" dirty="0" err="1" smtClean="0">
                <a:latin typeface="Calibri" panose="020F0502020204030204" pitchFamily="34" charset="0"/>
              </a:rPr>
              <a:t>decompressie</a:t>
            </a:r>
            <a:r>
              <a:rPr lang="en-US" altLang="en-US" sz="2400" dirty="0" smtClean="0">
                <a:latin typeface="Calibri" panose="020F0502020204030204" pitchFamily="34" charset="0"/>
              </a:rPr>
              <a:t>) </a:t>
            </a:r>
            <a:r>
              <a:rPr lang="en-US" altLang="en-US" sz="2400" dirty="0" err="1" smtClean="0">
                <a:latin typeface="Calibri" panose="020F0502020204030204" pitchFamily="34" charset="0"/>
              </a:rPr>
              <a:t>ontstaat</a:t>
            </a:r>
            <a:r>
              <a:rPr lang="en-US" altLang="en-US" sz="2400" dirty="0" smtClean="0">
                <a:latin typeface="Calibri" panose="020F0502020204030204" pitchFamily="34" charset="0"/>
              </a:rPr>
              <a:t> op </a:t>
            </a:r>
          </a:p>
          <a:p>
            <a:pPr>
              <a:buFontTx/>
              <a:buNone/>
            </a:pPr>
            <a:r>
              <a:rPr lang="en-US" altLang="en-US" sz="2400" dirty="0" smtClean="0">
                <a:latin typeface="Calibri" panose="020F0502020204030204" pitchFamily="34" charset="0"/>
              </a:rPr>
              <a:t> </a:t>
            </a:r>
            <a:r>
              <a:rPr lang="en-US" altLang="en-US" sz="2400" dirty="0" err="1" smtClean="0">
                <a:latin typeface="Calibri" panose="020F0502020204030204" pitchFamily="34" charset="0"/>
              </a:rPr>
              <a:t>geringe</a:t>
            </a:r>
            <a:r>
              <a:rPr lang="en-US" altLang="en-US" sz="2400" dirty="0" smtClean="0">
                <a:latin typeface="Calibri" panose="020F0502020204030204" pitchFamily="34" charset="0"/>
              </a:rPr>
              <a:t> </a:t>
            </a:r>
            <a:r>
              <a:rPr lang="en-US" altLang="en-US" sz="2400" dirty="0" err="1" smtClean="0">
                <a:latin typeface="Calibri" panose="020F0502020204030204" pitchFamily="34" charset="0"/>
              </a:rPr>
              <a:t>diepte</a:t>
            </a:r>
            <a:r>
              <a:rPr lang="en-US" altLang="en-US" sz="2400" dirty="0" smtClean="0">
                <a:latin typeface="Calibri" panose="020F0502020204030204" pitchFamily="34" charset="0"/>
              </a:rPr>
              <a:t> pas </a:t>
            </a:r>
            <a:r>
              <a:rPr lang="en-US" altLang="en-US" sz="2400" u="sng" dirty="0" err="1" smtClean="0">
                <a:latin typeface="Calibri" panose="020F0502020204030204" pitchFamily="34" charset="0"/>
              </a:rPr>
              <a:t>deels</a:t>
            </a:r>
            <a:r>
              <a:rPr lang="en-US" altLang="en-US" sz="2400" dirty="0" smtClean="0">
                <a:latin typeface="Calibri" panose="020F0502020204030204" pitchFamily="34" charset="0"/>
              </a:rPr>
              <a:t> </a:t>
            </a:r>
          </a:p>
          <a:p>
            <a:pPr>
              <a:buFontTx/>
              <a:buNone/>
            </a:pPr>
            <a:r>
              <a:rPr lang="en-US" altLang="en-US" sz="2400" dirty="0" smtClean="0">
                <a:latin typeface="Calibri" panose="020F0502020204030204" pitchFamily="34" charset="0"/>
              </a:rPr>
              <a:t> </a:t>
            </a:r>
            <a:r>
              <a:rPr lang="en-US" altLang="en-US" sz="2400" dirty="0" err="1" smtClean="0">
                <a:latin typeface="Calibri" panose="020F0502020204030204" pitchFamily="34" charset="0"/>
              </a:rPr>
              <a:t>gesmolten</a:t>
            </a:r>
            <a:r>
              <a:rPr lang="en-US" altLang="en-US" sz="2400" dirty="0" smtClean="0">
                <a:latin typeface="Calibri" panose="020F0502020204030204" pitchFamily="34" charset="0"/>
              </a:rPr>
              <a:t> </a:t>
            </a:r>
            <a:r>
              <a:rPr lang="en-US" altLang="en-US" sz="2400" dirty="0" err="1" smtClean="0">
                <a:latin typeface="Calibri" panose="020F0502020204030204" pitchFamily="34" charset="0"/>
              </a:rPr>
              <a:t>gesteente</a:t>
            </a:r>
            <a:r>
              <a:rPr lang="en-US" altLang="en-US" sz="2400" dirty="0" smtClean="0">
                <a:latin typeface="Calibri" panose="020F0502020204030204" pitchFamily="34" charset="0"/>
              </a:rPr>
              <a:t>!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240" y="771550"/>
            <a:ext cx="3996353" cy="419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7"/>
          <p:cNvSpPr>
            <a:spLocks noChangeShapeType="1"/>
          </p:cNvSpPr>
          <p:nvPr/>
        </p:nvSpPr>
        <p:spPr bwMode="auto">
          <a:xfrm flipH="1" flipV="1">
            <a:off x="7208862" y="1491629"/>
            <a:ext cx="288925" cy="135016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571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Convectie</a:t>
            </a:r>
            <a:r>
              <a:rPr lang="en-US" dirty="0"/>
              <a:t> </a:t>
            </a:r>
            <a:r>
              <a:rPr lang="en-US" dirty="0" smtClean="0"/>
              <a:t>motor </a:t>
            </a:r>
            <a:r>
              <a:rPr lang="en-US" dirty="0" err="1" smtClean="0"/>
              <a:t>plaattektoniek</a:t>
            </a:r>
            <a:r>
              <a:rPr lang="en-US" dirty="0" smtClean="0"/>
              <a:t>?!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47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pic>
        <p:nvPicPr>
          <p:cNvPr id="17414" name="Picture 6" descr="Gerelateerde afbeel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4" y="977284"/>
            <a:ext cx="3960440" cy="191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19580" y="933982"/>
            <a:ext cx="5320972" cy="3726000"/>
          </a:xfrm>
        </p:spPr>
        <p:txBody>
          <a:bodyPr/>
          <a:lstStyle/>
          <a:p>
            <a:r>
              <a:rPr lang="en-US" dirty="0" err="1" smtClean="0">
                <a:latin typeface="Calibri" panose="020F0502020204030204" pitchFamily="34" charset="0"/>
              </a:rPr>
              <a:t>Welke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krachten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houden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platen in </a:t>
            </a:r>
            <a:r>
              <a:rPr lang="en-US" dirty="0" err="1" smtClean="0">
                <a:latin typeface="Calibri" panose="020F0502020204030204" pitchFamily="34" charset="0"/>
              </a:rPr>
              <a:t>beweging</a:t>
            </a:r>
            <a:r>
              <a:rPr lang="en-US" dirty="0" smtClean="0">
                <a:latin typeface="Calibri" panose="020F0502020204030204" pitchFamily="34" charset="0"/>
              </a:rPr>
              <a:t>? 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 err="1" smtClean="0">
                <a:latin typeface="Calibri" panose="020F0502020204030204" pitchFamily="34" charset="0"/>
              </a:rPr>
              <a:t>Belangrijkste</a:t>
            </a:r>
            <a:r>
              <a:rPr lang="en-US" dirty="0" smtClean="0">
                <a:latin typeface="Calibri" panose="020F0502020204030204" pitchFamily="34" charset="0"/>
              </a:rPr>
              <a:t> 3: 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Slab pull (</a:t>
            </a:r>
            <a:r>
              <a:rPr lang="en-US" dirty="0" err="1" smtClean="0">
                <a:latin typeface="Calibri" panose="020F0502020204030204" pitchFamily="34" charset="0"/>
              </a:rPr>
              <a:t>verschil</a:t>
            </a:r>
            <a:r>
              <a:rPr lang="en-US" dirty="0" smtClean="0">
                <a:latin typeface="Calibri" panose="020F0502020204030204" pitchFamily="34" charset="0"/>
              </a:rPr>
              <a:t> in </a:t>
            </a:r>
            <a:r>
              <a:rPr lang="en-US" dirty="0" err="1" smtClean="0">
                <a:latin typeface="Calibri" panose="020F0502020204030204" pitchFamily="34" charset="0"/>
              </a:rPr>
              <a:t>dichtheid</a:t>
            </a:r>
            <a:r>
              <a:rPr lang="en-US" dirty="0" smtClean="0">
                <a:latin typeface="Calibri" panose="020F0502020204030204" pitchFamily="34" charset="0"/>
              </a:rPr>
              <a:t>!)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Ridge Push (</a:t>
            </a:r>
            <a:r>
              <a:rPr lang="en-US" dirty="0" err="1" smtClean="0">
                <a:latin typeface="Calibri" panose="020F0502020204030204" pitchFamily="34" charset="0"/>
              </a:rPr>
              <a:t>dichtheid</a:t>
            </a:r>
            <a:r>
              <a:rPr lang="en-US" dirty="0" smtClean="0">
                <a:latin typeface="Calibri" panose="020F0502020204030204" pitchFamily="34" charset="0"/>
              </a:rPr>
              <a:t>!)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Basal drag (</a:t>
            </a:r>
            <a:r>
              <a:rPr lang="en-US" dirty="0" err="1" smtClean="0">
                <a:latin typeface="Calibri" panose="020F0502020204030204" pitchFamily="34" charset="0"/>
              </a:rPr>
              <a:t>meesleuren</a:t>
            </a:r>
            <a:r>
              <a:rPr lang="en-US" dirty="0" smtClean="0">
                <a:latin typeface="Calibri" panose="020F0502020204030204" pitchFamily="34" charset="0"/>
              </a:rPr>
              <a:t>), </a:t>
            </a:r>
            <a:r>
              <a:rPr lang="en-US" dirty="0" err="1" smtClean="0">
                <a:latin typeface="Calibri" panose="020F0502020204030204" pitchFamily="34" charset="0"/>
              </a:rPr>
              <a:t>dus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groot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oppervlak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meer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kracht</a:t>
            </a:r>
            <a:r>
              <a:rPr lang="en-US" dirty="0">
                <a:latin typeface="Calibri" panose="020F0502020204030204" pitchFamily="34" charset="0"/>
              </a:rPr>
              <a:t>?</a:t>
            </a:r>
            <a:endParaRPr lang="en-US" dirty="0" smtClean="0">
              <a:latin typeface="Calibri" panose="020F0502020204030204" pitchFamily="34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19" y="3003798"/>
            <a:ext cx="3619570" cy="183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394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s2_nuv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851670"/>
            <a:ext cx="5053617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Snelheden</a:t>
            </a:r>
            <a:r>
              <a:rPr lang="en-US" dirty="0" smtClean="0"/>
              <a:t>?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Hoe </a:t>
            </a:r>
            <a:r>
              <a:rPr lang="en-US" dirty="0" err="1" smtClean="0">
                <a:latin typeface="Calibri" panose="020F0502020204030204" pitchFamily="34" charset="0"/>
              </a:rPr>
              <a:t>snel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bewegen</a:t>
            </a:r>
            <a:r>
              <a:rPr lang="en-US" dirty="0" smtClean="0">
                <a:latin typeface="Calibri" panose="020F0502020204030204" pitchFamily="34" charset="0"/>
              </a:rPr>
              <a:t> de platen (absolute </a:t>
            </a:r>
            <a:r>
              <a:rPr lang="en-US" dirty="0" err="1" smtClean="0">
                <a:latin typeface="Calibri" panose="020F0502020204030204" pitchFamily="34" charset="0"/>
              </a:rPr>
              <a:t>beweging</a:t>
            </a:r>
            <a:r>
              <a:rPr lang="en-US" dirty="0" smtClean="0">
                <a:latin typeface="Calibri" panose="020F0502020204030204" pitchFamily="34" charset="0"/>
              </a:rPr>
              <a:t> tov hotspot reference frame)?</a:t>
            </a:r>
            <a:endParaRPr lang="nl-NL" dirty="0"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48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pic>
        <p:nvPicPr>
          <p:cNvPr id="8" name="Picture 4" descr="https://4.bp.blogspot.com/-Uv6igdxpWsE/VsHNoWIsxEI/AAAAAAAACzs/H3Ev0Z4RT2A/s1600/2.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53" y="91022"/>
            <a:ext cx="4913347" cy="275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84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Convectie</a:t>
            </a:r>
            <a:r>
              <a:rPr lang="en-US" dirty="0" smtClean="0"/>
              <a:t> </a:t>
            </a:r>
            <a:r>
              <a:rPr lang="en-US" dirty="0" err="1" smtClean="0"/>
              <a:t>als</a:t>
            </a:r>
            <a:r>
              <a:rPr lang="en-US" dirty="0" smtClean="0"/>
              <a:t> motor?</a:t>
            </a:r>
            <a:endParaRPr lang="nl-NL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49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51520" y="1198421"/>
            <a:ext cx="4032448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2400" dirty="0" err="1" smtClean="0">
                <a:latin typeface="Calibri" panose="020F0502020204030204" pitchFamily="34" charset="0"/>
              </a:rPr>
              <a:t>Welke</a:t>
            </a:r>
            <a:r>
              <a:rPr lang="en-US" altLang="en-US" sz="2400" dirty="0" smtClean="0">
                <a:latin typeface="Calibri" panose="020F0502020204030204" pitchFamily="34" charset="0"/>
              </a:rPr>
              <a:t> effect </a:t>
            </a:r>
            <a:r>
              <a:rPr lang="en-US" altLang="en-US" sz="2400" dirty="0" err="1" smtClean="0">
                <a:latin typeface="Calibri" panose="020F0502020204030204" pitchFamily="34" charset="0"/>
              </a:rPr>
              <a:t>hebben</a:t>
            </a:r>
            <a:r>
              <a:rPr lang="en-US" altLang="en-US" sz="2400" dirty="0" smtClean="0">
                <a:latin typeface="Calibri" panose="020F0502020204030204" pitchFamily="34" charset="0"/>
              </a:rPr>
              <a:t> </a:t>
            </a:r>
            <a:r>
              <a:rPr lang="en-US" altLang="en-US" sz="2400" dirty="0" err="1" smtClean="0">
                <a:latin typeface="Calibri" panose="020F0502020204030204" pitchFamily="34" charset="0"/>
              </a:rPr>
              <a:t>plaatkrachten</a:t>
            </a:r>
            <a:r>
              <a:rPr lang="en-US" altLang="en-US" sz="2400" dirty="0" smtClean="0">
                <a:latin typeface="Calibri" panose="020F0502020204030204" pitchFamily="34" charset="0"/>
              </a:rPr>
              <a:t> </a:t>
            </a:r>
            <a:r>
              <a:rPr lang="en-GB" altLang="en-US" sz="2400" dirty="0">
                <a:latin typeface="Calibri" panose="020F0502020204030204" pitchFamily="34" charset="0"/>
              </a:rPr>
              <a:t>(basal drag, slab-pull, ridge push</a:t>
            </a:r>
            <a:r>
              <a:rPr lang="en-GB" altLang="en-US" sz="2400" dirty="0" smtClean="0">
                <a:latin typeface="Calibri" panose="020F0502020204030204" pitchFamily="34" charset="0"/>
              </a:rPr>
              <a:t>) </a:t>
            </a:r>
            <a:r>
              <a:rPr lang="en-US" altLang="en-US" sz="2400" dirty="0" smtClean="0">
                <a:latin typeface="Calibri" panose="020F0502020204030204" pitchFamily="34" charset="0"/>
              </a:rPr>
              <a:t>op </a:t>
            </a:r>
            <a:r>
              <a:rPr lang="en-US" altLang="en-US" sz="2400" dirty="0" err="1" smtClean="0">
                <a:latin typeface="Calibri" panose="020F0502020204030204" pitchFamily="34" charset="0"/>
              </a:rPr>
              <a:t>snelheid</a:t>
            </a:r>
            <a:r>
              <a:rPr lang="en-GB" altLang="en-US" sz="2400" dirty="0" smtClean="0">
                <a:latin typeface="Calibri" panose="020F0502020204030204" pitchFamily="34" charset="0"/>
              </a:rPr>
              <a:t>? </a:t>
            </a:r>
          </a:p>
          <a:p>
            <a:pPr>
              <a:buFontTx/>
              <a:buNone/>
            </a:pPr>
            <a:r>
              <a:rPr lang="en-GB" altLang="en-US" sz="2400" b="1" dirty="0" err="1" smtClean="0">
                <a:latin typeface="Calibri" panose="020F0502020204030204" pitchFamily="34" charset="0"/>
              </a:rPr>
              <a:t>Opdracht</a:t>
            </a:r>
            <a:r>
              <a:rPr lang="en-GB" altLang="en-US" sz="2400" b="1" dirty="0" smtClean="0">
                <a:latin typeface="Calibri" panose="020F0502020204030204" pitchFamily="34" charset="0"/>
              </a:rPr>
              <a:t>: </a:t>
            </a:r>
            <a:endParaRPr lang="en-GB" altLang="en-US" sz="2400" b="1" dirty="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nl-NL" altLang="en-US" sz="2400" dirty="0">
                <a:latin typeface="Calibri" panose="020F0502020204030204" pitchFamily="34" charset="0"/>
              </a:rPr>
              <a:t>Gebruik tabel </a:t>
            </a:r>
            <a:r>
              <a:rPr lang="nl-NL" altLang="en-US" sz="2400" dirty="0" smtClean="0">
                <a:latin typeface="Calibri" panose="020F0502020204030204" pitchFamily="34" charset="0"/>
              </a:rPr>
              <a:t>om </a:t>
            </a:r>
            <a:r>
              <a:rPr lang="nl-NL" altLang="en-US" sz="2400" dirty="0">
                <a:latin typeface="Calibri" panose="020F0502020204030204" pitchFamily="34" charset="0"/>
              </a:rPr>
              <a:t>grafieken te </a:t>
            </a:r>
            <a:r>
              <a:rPr lang="nl-NL" altLang="en-US" sz="2400" dirty="0" smtClean="0">
                <a:latin typeface="Calibri" panose="020F0502020204030204" pitchFamily="34" charset="0"/>
              </a:rPr>
              <a:t>vullen!</a:t>
            </a:r>
            <a:endParaRPr lang="en-GB" altLang="en-US" sz="2400" dirty="0">
              <a:latin typeface="Calibri" panose="020F050202020403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3479"/>
            <a:ext cx="4687414" cy="231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s2_nuv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444493"/>
            <a:ext cx="3770528" cy="231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18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foto-werkstatt.ch/pixelpost/images/20110929081417_29sep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536" y="75370"/>
            <a:ext cx="7655464" cy="510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BreukgebergtE</a:t>
            </a:r>
            <a:r>
              <a:rPr lang="en-US" dirty="0" smtClean="0"/>
              <a:t>?</a:t>
            </a:r>
            <a:endParaRPr lang="nl-NL" dirty="0"/>
          </a:p>
        </p:txBody>
      </p:sp>
      <p:sp>
        <p:nvSpPr>
          <p:cNvPr id="4" name="Rectangle 3"/>
          <p:cNvSpPr/>
          <p:nvPr/>
        </p:nvSpPr>
        <p:spPr>
          <a:xfrm>
            <a:off x="2123728" y="2859782"/>
            <a:ext cx="3816424" cy="360040"/>
          </a:xfrm>
          <a:prstGeom prst="rect">
            <a:avLst/>
          </a:prstGeom>
          <a:solidFill>
            <a:srgbClr val="FFFFFF"/>
          </a:solidFill>
          <a:ln w="12700">
            <a:solidFill>
              <a:srgbClr val="00285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31148" y="1080000"/>
            <a:ext cx="8561332" cy="3726000"/>
          </a:xfrm>
        </p:spPr>
        <p:txBody>
          <a:bodyPr/>
          <a:lstStyle/>
          <a:p>
            <a:r>
              <a:rPr lang="en-US" b="1" dirty="0" smtClean="0">
                <a:latin typeface="Calibri" panose="020F0502020204030204" pitchFamily="34" charset="0"/>
              </a:rPr>
              <a:t>Glarus thrust, </a:t>
            </a:r>
            <a:r>
              <a:rPr lang="nl-NL" b="1" dirty="0" err="1" smtClean="0">
                <a:latin typeface="Calibri" panose="020F0502020204030204" pitchFamily="34" charset="0"/>
              </a:rPr>
              <a:t>Tsingelhörner</a:t>
            </a:r>
            <a:r>
              <a:rPr lang="nl-NL" b="1" dirty="0" smtClean="0">
                <a:latin typeface="Calibri" panose="020F0502020204030204" pitchFamily="34" charset="0"/>
              </a:rPr>
              <a:t>, </a:t>
            </a:r>
            <a:r>
              <a:rPr lang="en-US" b="1" dirty="0" smtClean="0">
                <a:latin typeface="Calibri" panose="020F0502020204030204" pitchFamily="34" charset="0"/>
              </a:rPr>
              <a:t>Alpen</a:t>
            </a:r>
          </a:p>
          <a:p>
            <a:endParaRPr lang="en-US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	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	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Permo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-Triassic</a:t>
            </a:r>
            <a:r>
              <a:rPr lang="en-US" b="1" dirty="0" smtClean="0">
                <a:latin typeface="Calibri" panose="020F0502020204030204" pitchFamily="34" charset="0"/>
              </a:rPr>
              <a:t>	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(~250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miljoen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jaar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oud) </a:t>
            </a:r>
          </a:p>
          <a:p>
            <a:endParaRPr lang="en-US" dirty="0" smtClean="0">
              <a:latin typeface="Calibri" panose="020F0502020204030204" pitchFamily="34" charset="0"/>
            </a:endParaRPr>
          </a:p>
          <a:p>
            <a:r>
              <a:rPr lang="en-US" b="1" dirty="0" smtClean="0">
                <a:solidFill>
                  <a:schemeClr val="accent3"/>
                </a:solidFill>
                <a:latin typeface="Calibri" panose="020F0502020204030204" pitchFamily="34" charset="0"/>
              </a:rPr>
              <a:t>		</a:t>
            </a:r>
            <a:r>
              <a:rPr lang="en-US" b="1" i="1" dirty="0" smtClean="0">
                <a:solidFill>
                  <a:schemeClr val="accent3"/>
                </a:solidFill>
                <a:latin typeface="Calibri" panose="020F0502020204030204" pitchFamily="34" charset="0"/>
              </a:rPr>
              <a:t>Meer </a:t>
            </a:r>
            <a:r>
              <a:rPr lang="en-US" b="1" i="1" dirty="0" err="1" smtClean="0">
                <a:solidFill>
                  <a:schemeClr val="accent3"/>
                </a:solidFill>
                <a:latin typeface="Calibri" panose="020F0502020204030204" pitchFamily="34" charset="0"/>
              </a:rPr>
              <a:t>dan</a:t>
            </a:r>
            <a:r>
              <a:rPr lang="en-US" b="1" i="1" dirty="0" smtClean="0">
                <a:solidFill>
                  <a:schemeClr val="accent3"/>
                </a:solidFill>
                <a:latin typeface="Calibri" panose="020F0502020204030204" pitchFamily="34" charset="0"/>
              </a:rPr>
              <a:t> 10km </a:t>
            </a:r>
            <a:r>
              <a:rPr lang="en-US" b="1" i="1" dirty="0" err="1" smtClean="0">
                <a:solidFill>
                  <a:schemeClr val="accent3"/>
                </a:solidFill>
                <a:latin typeface="Calibri" panose="020F0502020204030204" pitchFamily="34" charset="0"/>
              </a:rPr>
              <a:t>verplaatsing</a:t>
            </a:r>
            <a:r>
              <a:rPr lang="en-US" b="1" i="1" dirty="0" smtClean="0">
                <a:solidFill>
                  <a:schemeClr val="accent3"/>
                </a:solidFill>
                <a:latin typeface="Calibri" panose="020F0502020204030204" pitchFamily="34" charset="0"/>
              </a:rPr>
              <a:t>!</a:t>
            </a:r>
            <a:r>
              <a:rPr lang="en-US" b="1" dirty="0" smtClean="0">
                <a:solidFill>
                  <a:schemeClr val="accent3"/>
                </a:solidFill>
                <a:latin typeface="Calibri" panose="020F0502020204030204" pitchFamily="34" charset="0"/>
              </a:rPr>
              <a:t>				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					</a:t>
            </a:r>
            <a:endParaRPr lang="nl-NL" b="1" dirty="0">
              <a:solidFill>
                <a:srgbClr val="005B9D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sp>
        <p:nvSpPr>
          <p:cNvPr id="7" name="Freeform 6"/>
          <p:cNvSpPr/>
          <p:nvPr/>
        </p:nvSpPr>
        <p:spPr>
          <a:xfrm>
            <a:off x="1495392" y="2200828"/>
            <a:ext cx="7662854" cy="436964"/>
          </a:xfrm>
          <a:custGeom>
            <a:avLst/>
            <a:gdLst>
              <a:gd name="connsiteX0" fmla="*/ 0 w 5122015"/>
              <a:gd name="connsiteY0" fmla="*/ 288758 h 288758"/>
              <a:gd name="connsiteX1" fmla="*/ 137504 w 5122015"/>
              <a:gd name="connsiteY1" fmla="*/ 281883 h 288758"/>
              <a:gd name="connsiteX2" fmla="*/ 192506 w 5122015"/>
              <a:gd name="connsiteY2" fmla="*/ 268133 h 288758"/>
              <a:gd name="connsiteX3" fmla="*/ 233757 w 5122015"/>
              <a:gd name="connsiteY3" fmla="*/ 261257 h 288758"/>
              <a:gd name="connsiteX4" fmla="*/ 288758 w 5122015"/>
              <a:gd name="connsiteY4" fmla="*/ 240632 h 288758"/>
              <a:gd name="connsiteX5" fmla="*/ 316259 w 5122015"/>
              <a:gd name="connsiteY5" fmla="*/ 233757 h 288758"/>
              <a:gd name="connsiteX6" fmla="*/ 336885 w 5122015"/>
              <a:gd name="connsiteY6" fmla="*/ 226881 h 288758"/>
              <a:gd name="connsiteX7" fmla="*/ 405636 w 5122015"/>
              <a:gd name="connsiteY7" fmla="*/ 220006 h 288758"/>
              <a:gd name="connsiteX8" fmla="*/ 501889 w 5122015"/>
              <a:gd name="connsiteY8" fmla="*/ 199381 h 288758"/>
              <a:gd name="connsiteX9" fmla="*/ 522515 w 5122015"/>
              <a:gd name="connsiteY9" fmla="*/ 192505 h 288758"/>
              <a:gd name="connsiteX10" fmla="*/ 550015 w 5122015"/>
              <a:gd name="connsiteY10" fmla="*/ 185630 h 288758"/>
              <a:gd name="connsiteX11" fmla="*/ 598142 w 5122015"/>
              <a:gd name="connsiteY11" fmla="*/ 178755 h 288758"/>
              <a:gd name="connsiteX12" fmla="*/ 646268 w 5122015"/>
              <a:gd name="connsiteY12" fmla="*/ 165005 h 288758"/>
              <a:gd name="connsiteX13" fmla="*/ 687519 w 5122015"/>
              <a:gd name="connsiteY13" fmla="*/ 151254 h 288758"/>
              <a:gd name="connsiteX14" fmla="*/ 976277 w 5122015"/>
              <a:gd name="connsiteY14" fmla="*/ 137504 h 288758"/>
              <a:gd name="connsiteX15" fmla="*/ 1443790 w 5122015"/>
              <a:gd name="connsiteY15" fmla="*/ 137504 h 288758"/>
              <a:gd name="connsiteX16" fmla="*/ 1684421 w 5122015"/>
              <a:gd name="connsiteY16" fmla="*/ 151254 h 288758"/>
              <a:gd name="connsiteX17" fmla="*/ 1780674 w 5122015"/>
              <a:gd name="connsiteY17" fmla="*/ 165005 h 288758"/>
              <a:gd name="connsiteX18" fmla="*/ 1835676 w 5122015"/>
              <a:gd name="connsiteY18" fmla="*/ 171880 h 288758"/>
              <a:gd name="connsiteX19" fmla="*/ 1973179 w 5122015"/>
              <a:gd name="connsiteY19" fmla="*/ 185630 h 288758"/>
              <a:gd name="connsiteX20" fmla="*/ 2117558 w 5122015"/>
              <a:gd name="connsiteY20" fmla="*/ 199381 h 288758"/>
              <a:gd name="connsiteX21" fmla="*/ 2564446 w 5122015"/>
              <a:gd name="connsiteY21" fmla="*/ 192505 h 288758"/>
              <a:gd name="connsiteX22" fmla="*/ 2633197 w 5122015"/>
              <a:gd name="connsiteY22" fmla="*/ 171880 h 288758"/>
              <a:gd name="connsiteX23" fmla="*/ 2674449 w 5122015"/>
              <a:gd name="connsiteY23" fmla="*/ 158130 h 288758"/>
              <a:gd name="connsiteX24" fmla="*/ 2722575 w 5122015"/>
              <a:gd name="connsiteY24" fmla="*/ 144379 h 288758"/>
              <a:gd name="connsiteX25" fmla="*/ 2784452 w 5122015"/>
              <a:gd name="connsiteY25" fmla="*/ 137504 h 288758"/>
              <a:gd name="connsiteX26" fmla="*/ 2825703 w 5122015"/>
              <a:gd name="connsiteY26" fmla="*/ 130629 h 288758"/>
              <a:gd name="connsiteX27" fmla="*/ 2873829 w 5122015"/>
              <a:gd name="connsiteY27" fmla="*/ 123754 h 288758"/>
              <a:gd name="connsiteX28" fmla="*/ 2942581 w 5122015"/>
              <a:gd name="connsiteY28" fmla="*/ 110003 h 288758"/>
              <a:gd name="connsiteX29" fmla="*/ 3148836 w 5122015"/>
              <a:gd name="connsiteY29" fmla="*/ 96253 h 288758"/>
              <a:gd name="connsiteX30" fmla="*/ 3245089 w 5122015"/>
              <a:gd name="connsiteY30" fmla="*/ 82502 h 288758"/>
              <a:gd name="connsiteX31" fmla="*/ 3341342 w 5122015"/>
              <a:gd name="connsiteY31" fmla="*/ 68752 h 288758"/>
              <a:gd name="connsiteX32" fmla="*/ 3568223 w 5122015"/>
              <a:gd name="connsiteY32" fmla="*/ 68752 h 288758"/>
              <a:gd name="connsiteX33" fmla="*/ 3609474 w 5122015"/>
              <a:gd name="connsiteY33" fmla="*/ 61877 h 288758"/>
              <a:gd name="connsiteX34" fmla="*/ 3870731 w 5122015"/>
              <a:gd name="connsiteY34" fmla="*/ 41251 h 288758"/>
              <a:gd name="connsiteX35" fmla="*/ 4173239 w 5122015"/>
              <a:gd name="connsiteY35" fmla="*/ 48127 h 288758"/>
              <a:gd name="connsiteX36" fmla="*/ 4324494 w 5122015"/>
              <a:gd name="connsiteY36" fmla="*/ 48127 h 288758"/>
              <a:gd name="connsiteX37" fmla="*/ 4386370 w 5122015"/>
              <a:gd name="connsiteY37" fmla="*/ 34376 h 288758"/>
              <a:gd name="connsiteX38" fmla="*/ 4523874 w 5122015"/>
              <a:gd name="connsiteY38" fmla="*/ 27501 h 288758"/>
              <a:gd name="connsiteX39" fmla="*/ 4915760 w 5122015"/>
              <a:gd name="connsiteY39" fmla="*/ 13751 h 288758"/>
              <a:gd name="connsiteX40" fmla="*/ 4991387 w 5122015"/>
              <a:gd name="connsiteY40" fmla="*/ 6875 h 288758"/>
              <a:gd name="connsiteX41" fmla="*/ 5122015 w 5122015"/>
              <a:gd name="connsiteY41" fmla="*/ 0 h 288758"/>
              <a:gd name="connsiteX0" fmla="*/ 0 w 5136159"/>
              <a:gd name="connsiteY0" fmla="*/ 380198 h 380198"/>
              <a:gd name="connsiteX1" fmla="*/ 137504 w 5136159"/>
              <a:gd name="connsiteY1" fmla="*/ 373323 h 380198"/>
              <a:gd name="connsiteX2" fmla="*/ 192506 w 5136159"/>
              <a:gd name="connsiteY2" fmla="*/ 359573 h 380198"/>
              <a:gd name="connsiteX3" fmla="*/ 233757 w 5136159"/>
              <a:gd name="connsiteY3" fmla="*/ 352697 h 380198"/>
              <a:gd name="connsiteX4" fmla="*/ 288758 w 5136159"/>
              <a:gd name="connsiteY4" fmla="*/ 332072 h 380198"/>
              <a:gd name="connsiteX5" fmla="*/ 316259 w 5136159"/>
              <a:gd name="connsiteY5" fmla="*/ 325197 h 380198"/>
              <a:gd name="connsiteX6" fmla="*/ 336885 w 5136159"/>
              <a:gd name="connsiteY6" fmla="*/ 318321 h 380198"/>
              <a:gd name="connsiteX7" fmla="*/ 405636 w 5136159"/>
              <a:gd name="connsiteY7" fmla="*/ 311446 h 380198"/>
              <a:gd name="connsiteX8" fmla="*/ 501889 w 5136159"/>
              <a:gd name="connsiteY8" fmla="*/ 290821 h 380198"/>
              <a:gd name="connsiteX9" fmla="*/ 522515 w 5136159"/>
              <a:gd name="connsiteY9" fmla="*/ 283945 h 380198"/>
              <a:gd name="connsiteX10" fmla="*/ 550015 w 5136159"/>
              <a:gd name="connsiteY10" fmla="*/ 277070 h 380198"/>
              <a:gd name="connsiteX11" fmla="*/ 598142 w 5136159"/>
              <a:gd name="connsiteY11" fmla="*/ 270195 h 380198"/>
              <a:gd name="connsiteX12" fmla="*/ 646268 w 5136159"/>
              <a:gd name="connsiteY12" fmla="*/ 256445 h 380198"/>
              <a:gd name="connsiteX13" fmla="*/ 687519 w 5136159"/>
              <a:gd name="connsiteY13" fmla="*/ 242694 h 380198"/>
              <a:gd name="connsiteX14" fmla="*/ 976277 w 5136159"/>
              <a:gd name="connsiteY14" fmla="*/ 228944 h 380198"/>
              <a:gd name="connsiteX15" fmla="*/ 1443790 w 5136159"/>
              <a:gd name="connsiteY15" fmla="*/ 228944 h 380198"/>
              <a:gd name="connsiteX16" fmla="*/ 1684421 w 5136159"/>
              <a:gd name="connsiteY16" fmla="*/ 242694 h 380198"/>
              <a:gd name="connsiteX17" fmla="*/ 1780674 w 5136159"/>
              <a:gd name="connsiteY17" fmla="*/ 256445 h 380198"/>
              <a:gd name="connsiteX18" fmla="*/ 1835676 w 5136159"/>
              <a:gd name="connsiteY18" fmla="*/ 263320 h 380198"/>
              <a:gd name="connsiteX19" fmla="*/ 1973179 w 5136159"/>
              <a:gd name="connsiteY19" fmla="*/ 277070 h 380198"/>
              <a:gd name="connsiteX20" fmla="*/ 2117558 w 5136159"/>
              <a:gd name="connsiteY20" fmla="*/ 290821 h 380198"/>
              <a:gd name="connsiteX21" fmla="*/ 2564446 w 5136159"/>
              <a:gd name="connsiteY21" fmla="*/ 283945 h 380198"/>
              <a:gd name="connsiteX22" fmla="*/ 2633197 w 5136159"/>
              <a:gd name="connsiteY22" fmla="*/ 263320 h 380198"/>
              <a:gd name="connsiteX23" fmla="*/ 2674449 w 5136159"/>
              <a:gd name="connsiteY23" fmla="*/ 249570 h 380198"/>
              <a:gd name="connsiteX24" fmla="*/ 2722575 w 5136159"/>
              <a:gd name="connsiteY24" fmla="*/ 235819 h 380198"/>
              <a:gd name="connsiteX25" fmla="*/ 2784452 w 5136159"/>
              <a:gd name="connsiteY25" fmla="*/ 228944 h 380198"/>
              <a:gd name="connsiteX26" fmla="*/ 2825703 w 5136159"/>
              <a:gd name="connsiteY26" fmla="*/ 222069 h 380198"/>
              <a:gd name="connsiteX27" fmla="*/ 2873829 w 5136159"/>
              <a:gd name="connsiteY27" fmla="*/ 215194 h 380198"/>
              <a:gd name="connsiteX28" fmla="*/ 2942581 w 5136159"/>
              <a:gd name="connsiteY28" fmla="*/ 201443 h 380198"/>
              <a:gd name="connsiteX29" fmla="*/ 3148836 w 5136159"/>
              <a:gd name="connsiteY29" fmla="*/ 187693 h 380198"/>
              <a:gd name="connsiteX30" fmla="*/ 3245089 w 5136159"/>
              <a:gd name="connsiteY30" fmla="*/ 173942 h 380198"/>
              <a:gd name="connsiteX31" fmla="*/ 3341342 w 5136159"/>
              <a:gd name="connsiteY31" fmla="*/ 160192 h 380198"/>
              <a:gd name="connsiteX32" fmla="*/ 3568223 w 5136159"/>
              <a:gd name="connsiteY32" fmla="*/ 160192 h 380198"/>
              <a:gd name="connsiteX33" fmla="*/ 3609474 w 5136159"/>
              <a:gd name="connsiteY33" fmla="*/ 153317 h 380198"/>
              <a:gd name="connsiteX34" fmla="*/ 3870731 w 5136159"/>
              <a:gd name="connsiteY34" fmla="*/ 132691 h 380198"/>
              <a:gd name="connsiteX35" fmla="*/ 4173239 w 5136159"/>
              <a:gd name="connsiteY35" fmla="*/ 139567 h 380198"/>
              <a:gd name="connsiteX36" fmla="*/ 4324494 w 5136159"/>
              <a:gd name="connsiteY36" fmla="*/ 139567 h 380198"/>
              <a:gd name="connsiteX37" fmla="*/ 4386370 w 5136159"/>
              <a:gd name="connsiteY37" fmla="*/ 125816 h 380198"/>
              <a:gd name="connsiteX38" fmla="*/ 4523874 w 5136159"/>
              <a:gd name="connsiteY38" fmla="*/ 118941 h 380198"/>
              <a:gd name="connsiteX39" fmla="*/ 4915760 w 5136159"/>
              <a:gd name="connsiteY39" fmla="*/ 105191 h 380198"/>
              <a:gd name="connsiteX40" fmla="*/ 4991387 w 5136159"/>
              <a:gd name="connsiteY40" fmla="*/ 98315 h 380198"/>
              <a:gd name="connsiteX41" fmla="*/ 5136159 w 5136159"/>
              <a:gd name="connsiteY41" fmla="*/ 0 h 380198"/>
              <a:gd name="connsiteX0" fmla="*/ 0 w 5136159"/>
              <a:gd name="connsiteY0" fmla="*/ 394425 h 394425"/>
              <a:gd name="connsiteX1" fmla="*/ 137504 w 5136159"/>
              <a:gd name="connsiteY1" fmla="*/ 387550 h 394425"/>
              <a:gd name="connsiteX2" fmla="*/ 192506 w 5136159"/>
              <a:gd name="connsiteY2" fmla="*/ 373800 h 394425"/>
              <a:gd name="connsiteX3" fmla="*/ 233757 w 5136159"/>
              <a:gd name="connsiteY3" fmla="*/ 366924 h 394425"/>
              <a:gd name="connsiteX4" fmla="*/ 288758 w 5136159"/>
              <a:gd name="connsiteY4" fmla="*/ 346299 h 394425"/>
              <a:gd name="connsiteX5" fmla="*/ 316259 w 5136159"/>
              <a:gd name="connsiteY5" fmla="*/ 339424 h 394425"/>
              <a:gd name="connsiteX6" fmla="*/ 336885 w 5136159"/>
              <a:gd name="connsiteY6" fmla="*/ 332548 h 394425"/>
              <a:gd name="connsiteX7" fmla="*/ 405636 w 5136159"/>
              <a:gd name="connsiteY7" fmla="*/ 325673 h 394425"/>
              <a:gd name="connsiteX8" fmla="*/ 501889 w 5136159"/>
              <a:gd name="connsiteY8" fmla="*/ 305048 h 394425"/>
              <a:gd name="connsiteX9" fmla="*/ 522515 w 5136159"/>
              <a:gd name="connsiteY9" fmla="*/ 298172 h 394425"/>
              <a:gd name="connsiteX10" fmla="*/ 550015 w 5136159"/>
              <a:gd name="connsiteY10" fmla="*/ 291297 h 394425"/>
              <a:gd name="connsiteX11" fmla="*/ 598142 w 5136159"/>
              <a:gd name="connsiteY11" fmla="*/ 284422 h 394425"/>
              <a:gd name="connsiteX12" fmla="*/ 646268 w 5136159"/>
              <a:gd name="connsiteY12" fmla="*/ 270672 h 394425"/>
              <a:gd name="connsiteX13" fmla="*/ 687519 w 5136159"/>
              <a:gd name="connsiteY13" fmla="*/ 256921 h 394425"/>
              <a:gd name="connsiteX14" fmla="*/ 976277 w 5136159"/>
              <a:gd name="connsiteY14" fmla="*/ 243171 h 394425"/>
              <a:gd name="connsiteX15" fmla="*/ 1443790 w 5136159"/>
              <a:gd name="connsiteY15" fmla="*/ 243171 h 394425"/>
              <a:gd name="connsiteX16" fmla="*/ 1684421 w 5136159"/>
              <a:gd name="connsiteY16" fmla="*/ 256921 h 394425"/>
              <a:gd name="connsiteX17" fmla="*/ 1780674 w 5136159"/>
              <a:gd name="connsiteY17" fmla="*/ 270672 h 394425"/>
              <a:gd name="connsiteX18" fmla="*/ 1835676 w 5136159"/>
              <a:gd name="connsiteY18" fmla="*/ 277547 h 394425"/>
              <a:gd name="connsiteX19" fmla="*/ 1973179 w 5136159"/>
              <a:gd name="connsiteY19" fmla="*/ 291297 h 394425"/>
              <a:gd name="connsiteX20" fmla="*/ 2117558 w 5136159"/>
              <a:gd name="connsiteY20" fmla="*/ 305048 h 394425"/>
              <a:gd name="connsiteX21" fmla="*/ 2564446 w 5136159"/>
              <a:gd name="connsiteY21" fmla="*/ 298172 h 394425"/>
              <a:gd name="connsiteX22" fmla="*/ 2633197 w 5136159"/>
              <a:gd name="connsiteY22" fmla="*/ 277547 h 394425"/>
              <a:gd name="connsiteX23" fmla="*/ 2674449 w 5136159"/>
              <a:gd name="connsiteY23" fmla="*/ 263797 h 394425"/>
              <a:gd name="connsiteX24" fmla="*/ 2722575 w 5136159"/>
              <a:gd name="connsiteY24" fmla="*/ 250046 h 394425"/>
              <a:gd name="connsiteX25" fmla="*/ 2784452 w 5136159"/>
              <a:gd name="connsiteY25" fmla="*/ 243171 h 394425"/>
              <a:gd name="connsiteX26" fmla="*/ 2825703 w 5136159"/>
              <a:gd name="connsiteY26" fmla="*/ 236296 h 394425"/>
              <a:gd name="connsiteX27" fmla="*/ 2873829 w 5136159"/>
              <a:gd name="connsiteY27" fmla="*/ 229421 h 394425"/>
              <a:gd name="connsiteX28" fmla="*/ 2942581 w 5136159"/>
              <a:gd name="connsiteY28" fmla="*/ 215670 h 394425"/>
              <a:gd name="connsiteX29" fmla="*/ 3148836 w 5136159"/>
              <a:gd name="connsiteY29" fmla="*/ 201920 h 394425"/>
              <a:gd name="connsiteX30" fmla="*/ 3245089 w 5136159"/>
              <a:gd name="connsiteY30" fmla="*/ 188169 h 394425"/>
              <a:gd name="connsiteX31" fmla="*/ 3341342 w 5136159"/>
              <a:gd name="connsiteY31" fmla="*/ 174419 h 394425"/>
              <a:gd name="connsiteX32" fmla="*/ 3568223 w 5136159"/>
              <a:gd name="connsiteY32" fmla="*/ 174419 h 394425"/>
              <a:gd name="connsiteX33" fmla="*/ 3609474 w 5136159"/>
              <a:gd name="connsiteY33" fmla="*/ 167544 h 394425"/>
              <a:gd name="connsiteX34" fmla="*/ 3870731 w 5136159"/>
              <a:gd name="connsiteY34" fmla="*/ 146918 h 394425"/>
              <a:gd name="connsiteX35" fmla="*/ 4173239 w 5136159"/>
              <a:gd name="connsiteY35" fmla="*/ 153794 h 394425"/>
              <a:gd name="connsiteX36" fmla="*/ 4324494 w 5136159"/>
              <a:gd name="connsiteY36" fmla="*/ 153794 h 394425"/>
              <a:gd name="connsiteX37" fmla="*/ 4386370 w 5136159"/>
              <a:gd name="connsiteY37" fmla="*/ 140043 h 394425"/>
              <a:gd name="connsiteX38" fmla="*/ 4523874 w 5136159"/>
              <a:gd name="connsiteY38" fmla="*/ 133168 h 394425"/>
              <a:gd name="connsiteX39" fmla="*/ 4915760 w 5136159"/>
              <a:gd name="connsiteY39" fmla="*/ 119418 h 394425"/>
              <a:gd name="connsiteX40" fmla="*/ 4944242 w 5136159"/>
              <a:gd name="connsiteY40" fmla="*/ 0 h 394425"/>
              <a:gd name="connsiteX41" fmla="*/ 5136159 w 5136159"/>
              <a:gd name="connsiteY41" fmla="*/ 14227 h 394425"/>
              <a:gd name="connsiteX0" fmla="*/ 0 w 5136159"/>
              <a:gd name="connsiteY0" fmla="*/ 441338 h 441338"/>
              <a:gd name="connsiteX1" fmla="*/ 137504 w 5136159"/>
              <a:gd name="connsiteY1" fmla="*/ 434463 h 441338"/>
              <a:gd name="connsiteX2" fmla="*/ 192506 w 5136159"/>
              <a:gd name="connsiteY2" fmla="*/ 420713 h 441338"/>
              <a:gd name="connsiteX3" fmla="*/ 233757 w 5136159"/>
              <a:gd name="connsiteY3" fmla="*/ 413837 h 441338"/>
              <a:gd name="connsiteX4" fmla="*/ 288758 w 5136159"/>
              <a:gd name="connsiteY4" fmla="*/ 393212 h 441338"/>
              <a:gd name="connsiteX5" fmla="*/ 316259 w 5136159"/>
              <a:gd name="connsiteY5" fmla="*/ 386337 h 441338"/>
              <a:gd name="connsiteX6" fmla="*/ 336885 w 5136159"/>
              <a:gd name="connsiteY6" fmla="*/ 379461 h 441338"/>
              <a:gd name="connsiteX7" fmla="*/ 405636 w 5136159"/>
              <a:gd name="connsiteY7" fmla="*/ 372586 h 441338"/>
              <a:gd name="connsiteX8" fmla="*/ 501889 w 5136159"/>
              <a:gd name="connsiteY8" fmla="*/ 351961 h 441338"/>
              <a:gd name="connsiteX9" fmla="*/ 522515 w 5136159"/>
              <a:gd name="connsiteY9" fmla="*/ 345085 h 441338"/>
              <a:gd name="connsiteX10" fmla="*/ 550015 w 5136159"/>
              <a:gd name="connsiteY10" fmla="*/ 338210 h 441338"/>
              <a:gd name="connsiteX11" fmla="*/ 598142 w 5136159"/>
              <a:gd name="connsiteY11" fmla="*/ 331335 h 441338"/>
              <a:gd name="connsiteX12" fmla="*/ 646268 w 5136159"/>
              <a:gd name="connsiteY12" fmla="*/ 317585 h 441338"/>
              <a:gd name="connsiteX13" fmla="*/ 687519 w 5136159"/>
              <a:gd name="connsiteY13" fmla="*/ 303834 h 441338"/>
              <a:gd name="connsiteX14" fmla="*/ 976277 w 5136159"/>
              <a:gd name="connsiteY14" fmla="*/ 290084 h 441338"/>
              <a:gd name="connsiteX15" fmla="*/ 1443790 w 5136159"/>
              <a:gd name="connsiteY15" fmla="*/ 290084 h 441338"/>
              <a:gd name="connsiteX16" fmla="*/ 1684421 w 5136159"/>
              <a:gd name="connsiteY16" fmla="*/ 303834 h 441338"/>
              <a:gd name="connsiteX17" fmla="*/ 1780674 w 5136159"/>
              <a:gd name="connsiteY17" fmla="*/ 317585 h 441338"/>
              <a:gd name="connsiteX18" fmla="*/ 1835676 w 5136159"/>
              <a:gd name="connsiteY18" fmla="*/ 324460 h 441338"/>
              <a:gd name="connsiteX19" fmla="*/ 1973179 w 5136159"/>
              <a:gd name="connsiteY19" fmla="*/ 338210 h 441338"/>
              <a:gd name="connsiteX20" fmla="*/ 2117558 w 5136159"/>
              <a:gd name="connsiteY20" fmla="*/ 351961 h 441338"/>
              <a:gd name="connsiteX21" fmla="*/ 2564446 w 5136159"/>
              <a:gd name="connsiteY21" fmla="*/ 345085 h 441338"/>
              <a:gd name="connsiteX22" fmla="*/ 2633197 w 5136159"/>
              <a:gd name="connsiteY22" fmla="*/ 324460 h 441338"/>
              <a:gd name="connsiteX23" fmla="*/ 2674449 w 5136159"/>
              <a:gd name="connsiteY23" fmla="*/ 310710 h 441338"/>
              <a:gd name="connsiteX24" fmla="*/ 2722575 w 5136159"/>
              <a:gd name="connsiteY24" fmla="*/ 296959 h 441338"/>
              <a:gd name="connsiteX25" fmla="*/ 2784452 w 5136159"/>
              <a:gd name="connsiteY25" fmla="*/ 290084 h 441338"/>
              <a:gd name="connsiteX26" fmla="*/ 2825703 w 5136159"/>
              <a:gd name="connsiteY26" fmla="*/ 283209 h 441338"/>
              <a:gd name="connsiteX27" fmla="*/ 2873829 w 5136159"/>
              <a:gd name="connsiteY27" fmla="*/ 276334 h 441338"/>
              <a:gd name="connsiteX28" fmla="*/ 2942581 w 5136159"/>
              <a:gd name="connsiteY28" fmla="*/ 262583 h 441338"/>
              <a:gd name="connsiteX29" fmla="*/ 3148836 w 5136159"/>
              <a:gd name="connsiteY29" fmla="*/ 248833 h 441338"/>
              <a:gd name="connsiteX30" fmla="*/ 3245089 w 5136159"/>
              <a:gd name="connsiteY30" fmla="*/ 235082 h 441338"/>
              <a:gd name="connsiteX31" fmla="*/ 3341342 w 5136159"/>
              <a:gd name="connsiteY31" fmla="*/ 221332 h 441338"/>
              <a:gd name="connsiteX32" fmla="*/ 3568223 w 5136159"/>
              <a:gd name="connsiteY32" fmla="*/ 221332 h 441338"/>
              <a:gd name="connsiteX33" fmla="*/ 3609474 w 5136159"/>
              <a:gd name="connsiteY33" fmla="*/ 214457 h 441338"/>
              <a:gd name="connsiteX34" fmla="*/ 3870731 w 5136159"/>
              <a:gd name="connsiteY34" fmla="*/ 193831 h 441338"/>
              <a:gd name="connsiteX35" fmla="*/ 4173239 w 5136159"/>
              <a:gd name="connsiteY35" fmla="*/ 200707 h 441338"/>
              <a:gd name="connsiteX36" fmla="*/ 4324494 w 5136159"/>
              <a:gd name="connsiteY36" fmla="*/ 200707 h 441338"/>
              <a:gd name="connsiteX37" fmla="*/ 4386370 w 5136159"/>
              <a:gd name="connsiteY37" fmla="*/ 186956 h 441338"/>
              <a:gd name="connsiteX38" fmla="*/ 4523874 w 5136159"/>
              <a:gd name="connsiteY38" fmla="*/ 180081 h 441338"/>
              <a:gd name="connsiteX39" fmla="*/ 4755465 w 5136159"/>
              <a:gd name="connsiteY39" fmla="*/ 4553 h 441338"/>
              <a:gd name="connsiteX40" fmla="*/ 4944242 w 5136159"/>
              <a:gd name="connsiteY40" fmla="*/ 46913 h 441338"/>
              <a:gd name="connsiteX41" fmla="*/ 5136159 w 5136159"/>
              <a:gd name="connsiteY41" fmla="*/ 61140 h 441338"/>
              <a:gd name="connsiteX0" fmla="*/ 0 w 5136159"/>
              <a:gd name="connsiteY0" fmla="*/ 436964 h 436964"/>
              <a:gd name="connsiteX1" fmla="*/ 137504 w 5136159"/>
              <a:gd name="connsiteY1" fmla="*/ 430089 h 436964"/>
              <a:gd name="connsiteX2" fmla="*/ 192506 w 5136159"/>
              <a:gd name="connsiteY2" fmla="*/ 416339 h 436964"/>
              <a:gd name="connsiteX3" fmla="*/ 233757 w 5136159"/>
              <a:gd name="connsiteY3" fmla="*/ 409463 h 436964"/>
              <a:gd name="connsiteX4" fmla="*/ 288758 w 5136159"/>
              <a:gd name="connsiteY4" fmla="*/ 388838 h 436964"/>
              <a:gd name="connsiteX5" fmla="*/ 316259 w 5136159"/>
              <a:gd name="connsiteY5" fmla="*/ 381963 h 436964"/>
              <a:gd name="connsiteX6" fmla="*/ 336885 w 5136159"/>
              <a:gd name="connsiteY6" fmla="*/ 375087 h 436964"/>
              <a:gd name="connsiteX7" fmla="*/ 405636 w 5136159"/>
              <a:gd name="connsiteY7" fmla="*/ 368212 h 436964"/>
              <a:gd name="connsiteX8" fmla="*/ 501889 w 5136159"/>
              <a:gd name="connsiteY8" fmla="*/ 347587 h 436964"/>
              <a:gd name="connsiteX9" fmla="*/ 522515 w 5136159"/>
              <a:gd name="connsiteY9" fmla="*/ 340711 h 436964"/>
              <a:gd name="connsiteX10" fmla="*/ 550015 w 5136159"/>
              <a:gd name="connsiteY10" fmla="*/ 333836 h 436964"/>
              <a:gd name="connsiteX11" fmla="*/ 598142 w 5136159"/>
              <a:gd name="connsiteY11" fmla="*/ 326961 h 436964"/>
              <a:gd name="connsiteX12" fmla="*/ 646268 w 5136159"/>
              <a:gd name="connsiteY12" fmla="*/ 313211 h 436964"/>
              <a:gd name="connsiteX13" fmla="*/ 687519 w 5136159"/>
              <a:gd name="connsiteY13" fmla="*/ 299460 h 436964"/>
              <a:gd name="connsiteX14" fmla="*/ 976277 w 5136159"/>
              <a:gd name="connsiteY14" fmla="*/ 285710 h 436964"/>
              <a:gd name="connsiteX15" fmla="*/ 1443790 w 5136159"/>
              <a:gd name="connsiteY15" fmla="*/ 285710 h 436964"/>
              <a:gd name="connsiteX16" fmla="*/ 1684421 w 5136159"/>
              <a:gd name="connsiteY16" fmla="*/ 299460 h 436964"/>
              <a:gd name="connsiteX17" fmla="*/ 1780674 w 5136159"/>
              <a:gd name="connsiteY17" fmla="*/ 313211 h 436964"/>
              <a:gd name="connsiteX18" fmla="*/ 1835676 w 5136159"/>
              <a:gd name="connsiteY18" fmla="*/ 320086 h 436964"/>
              <a:gd name="connsiteX19" fmla="*/ 1973179 w 5136159"/>
              <a:gd name="connsiteY19" fmla="*/ 333836 h 436964"/>
              <a:gd name="connsiteX20" fmla="*/ 2117558 w 5136159"/>
              <a:gd name="connsiteY20" fmla="*/ 347587 h 436964"/>
              <a:gd name="connsiteX21" fmla="*/ 2564446 w 5136159"/>
              <a:gd name="connsiteY21" fmla="*/ 340711 h 436964"/>
              <a:gd name="connsiteX22" fmla="*/ 2633197 w 5136159"/>
              <a:gd name="connsiteY22" fmla="*/ 320086 h 436964"/>
              <a:gd name="connsiteX23" fmla="*/ 2674449 w 5136159"/>
              <a:gd name="connsiteY23" fmla="*/ 306336 h 436964"/>
              <a:gd name="connsiteX24" fmla="*/ 2722575 w 5136159"/>
              <a:gd name="connsiteY24" fmla="*/ 292585 h 436964"/>
              <a:gd name="connsiteX25" fmla="*/ 2784452 w 5136159"/>
              <a:gd name="connsiteY25" fmla="*/ 285710 h 436964"/>
              <a:gd name="connsiteX26" fmla="*/ 2825703 w 5136159"/>
              <a:gd name="connsiteY26" fmla="*/ 278835 h 436964"/>
              <a:gd name="connsiteX27" fmla="*/ 2873829 w 5136159"/>
              <a:gd name="connsiteY27" fmla="*/ 271960 h 436964"/>
              <a:gd name="connsiteX28" fmla="*/ 2942581 w 5136159"/>
              <a:gd name="connsiteY28" fmla="*/ 258209 h 436964"/>
              <a:gd name="connsiteX29" fmla="*/ 3148836 w 5136159"/>
              <a:gd name="connsiteY29" fmla="*/ 244459 h 436964"/>
              <a:gd name="connsiteX30" fmla="*/ 3245089 w 5136159"/>
              <a:gd name="connsiteY30" fmla="*/ 230708 h 436964"/>
              <a:gd name="connsiteX31" fmla="*/ 3341342 w 5136159"/>
              <a:gd name="connsiteY31" fmla="*/ 216958 h 436964"/>
              <a:gd name="connsiteX32" fmla="*/ 3568223 w 5136159"/>
              <a:gd name="connsiteY32" fmla="*/ 216958 h 436964"/>
              <a:gd name="connsiteX33" fmla="*/ 3609474 w 5136159"/>
              <a:gd name="connsiteY33" fmla="*/ 210083 h 436964"/>
              <a:gd name="connsiteX34" fmla="*/ 3870731 w 5136159"/>
              <a:gd name="connsiteY34" fmla="*/ 189457 h 436964"/>
              <a:gd name="connsiteX35" fmla="*/ 4173239 w 5136159"/>
              <a:gd name="connsiteY35" fmla="*/ 196333 h 436964"/>
              <a:gd name="connsiteX36" fmla="*/ 4324494 w 5136159"/>
              <a:gd name="connsiteY36" fmla="*/ 196333 h 436964"/>
              <a:gd name="connsiteX37" fmla="*/ 4386370 w 5136159"/>
              <a:gd name="connsiteY37" fmla="*/ 182582 h 436964"/>
              <a:gd name="connsiteX38" fmla="*/ 4500301 w 5136159"/>
              <a:gd name="connsiteY38" fmla="*/ 63165 h 436964"/>
              <a:gd name="connsiteX39" fmla="*/ 4755465 w 5136159"/>
              <a:gd name="connsiteY39" fmla="*/ 179 h 436964"/>
              <a:gd name="connsiteX40" fmla="*/ 4944242 w 5136159"/>
              <a:gd name="connsiteY40" fmla="*/ 42539 h 436964"/>
              <a:gd name="connsiteX41" fmla="*/ 5136159 w 5136159"/>
              <a:gd name="connsiteY41" fmla="*/ 56766 h 436964"/>
              <a:gd name="connsiteX0" fmla="*/ 0 w 5136159"/>
              <a:gd name="connsiteY0" fmla="*/ 436964 h 436964"/>
              <a:gd name="connsiteX1" fmla="*/ 137504 w 5136159"/>
              <a:gd name="connsiteY1" fmla="*/ 430089 h 436964"/>
              <a:gd name="connsiteX2" fmla="*/ 192506 w 5136159"/>
              <a:gd name="connsiteY2" fmla="*/ 416339 h 436964"/>
              <a:gd name="connsiteX3" fmla="*/ 233757 w 5136159"/>
              <a:gd name="connsiteY3" fmla="*/ 409463 h 436964"/>
              <a:gd name="connsiteX4" fmla="*/ 288758 w 5136159"/>
              <a:gd name="connsiteY4" fmla="*/ 388838 h 436964"/>
              <a:gd name="connsiteX5" fmla="*/ 316259 w 5136159"/>
              <a:gd name="connsiteY5" fmla="*/ 381963 h 436964"/>
              <a:gd name="connsiteX6" fmla="*/ 336885 w 5136159"/>
              <a:gd name="connsiteY6" fmla="*/ 375087 h 436964"/>
              <a:gd name="connsiteX7" fmla="*/ 405636 w 5136159"/>
              <a:gd name="connsiteY7" fmla="*/ 368212 h 436964"/>
              <a:gd name="connsiteX8" fmla="*/ 501889 w 5136159"/>
              <a:gd name="connsiteY8" fmla="*/ 347587 h 436964"/>
              <a:gd name="connsiteX9" fmla="*/ 522515 w 5136159"/>
              <a:gd name="connsiteY9" fmla="*/ 340711 h 436964"/>
              <a:gd name="connsiteX10" fmla="*/ 550015 w 5136159"/>
              <a:gd name="connsiteY10" fmla="*/ 333836 h 436964"/>
              <a:gd name="connsiteX11" fmla="*/ 598142 w 5136159"/>
              <a:gd name="connsiteY11" fmla="*/ 326961 h 436964"/>
              <a:gd name="connsiteX12" fmla="*/ 646268 w 5136159"/>
              <a:gd name="connsiteY12" fmla="*/ 313211 h 436964"/>
              <a:gd name="connsiteX13" fmla="*/ 687519 w 5136159"/>
              <a:gd name="connsiteY13" fmla="*/ 299460 h 436964"/>
              <a:gd name="connsiteX14" fmla="*/ 976277 w 5136159"/>
              <a:gd name="connsiteY14" fmla="*/ 285710 h 436964"/>
              <a:gd name="connsiteX15" fmla="*/ 1443790 w 5136159"/>
              <a:gd name="connsiteY15" fmla="*/ 285710 h 436964"/>
              <a:gd name="connsiteX16" fmla="*/ 1684421 w 5136159"/>
              <a:gd name="connsiteY16" fmla="*/ 299460 h 436964"/>
              <a:gd name="connsiteX17" fmla="*/ 1780674 w 5136159"/>
              <a:gd name="connsiteY17" fmla="*/ 313211 h 436964"/>
              <a:gd name="connsiteX18" fmla="*/ 1835676 w 5136159"/>
              <a:gd name="connsiteY18" fmla="*/ 320086 h 436964"/>
              <a:gd name="connsiteX19" fmla="*/ 1973179 w 5136159"/>
              <a:gd name="connsiteY19" fmla="*/ 333836 h 436964"/>
              <a:gd name="connsiteX20" fmla="*/ 2117558 w 5136159"/>
              <a:gd name="connsiteY20" fmla="*/ 347587 h 436964"/>
              <a:gd name="connsiteX21" fmla="*/ 2564446 w 5136159"/>
              <a:gd name="connsiteY21" fmla="*/ 340711 h 436964"/>
              <a:gd name="connsiteX22" fmla="*/ 2633197 w 5136159"/>
              <a:gd name="connsiteY22" fmla="*/ 320086 h 436964"/>
              <a:gd name="connsiteX23" fmla="*/ 2674449 w 5136159"/>
              <a:gd name="connsiteY23" fmla="*/ 306336 h 436964"/>
              <a:gd name="connsiteX24" fmla="*/ 2722575 w 5136159"/>
              <a:gd name="connsiteY24" fmla="*/ 292585 h 436964"/>
              <a:gd name="connsiteX25" fmla="*/ 2784452 w 5136159"/>
              <a:gd name="connsiteY25" fmla="*/ 285710 h 436964"/>
              <a:gd name="connsiteX26" fmla="*/ 2825703 w 5136159"/>
              <a:gd name="connsiteY26" fmla="*/ 278835 h 436964"/>
              <a:gd name="connsiteX27" fmla="*/ 2873829 w 5136159"/>
              <a:gd name="connsiteY27" fmla="*/ 271960 h 436964"/>
              <a:gd name="connsiteX28" fmla="*/ 2942581 w 5136159"/>
              <a:gd name="connsiteY28" fmla="*/ 258209 h 436964"/>
              <a:gd name="connsiteX29" fmla="*/ 3148836 w 5136159"/>
              <a:gd name="connsiteY29" fmla="*/ 244459 h 436964"/>
              <a:gd name="connsiteX30" fmla="*/ 3245089 w 5136159"/>
              <a:gd name="connsiteY30" fmla="*/ 230708 h 436964"/>
              <a:gd name="connsiteX31" fmla="*/ 3341342 w 5136159"/>
              <a:gd name="connsiteY31" fmla="*/ 216958 h 436964"/>
              <a:gd name="connsiteX32" fmla="*/ 3568223 w 5136159"/>
              <a:gd name="connsiteY32" fmla="*/ 216958 h 436964"/>
              <a:gd name="connsiteX33" fmla="*/ 3609474 w 5136159"/>
              <a:gd name="connsiteY33" fmla="*/ 210083 h 436964"/>
              <a:gd name="connsiteX34" fmla="*/ 3870731 w 5136159"/>
              <a:gd name="connsiteY34" fmla="*/ 189457 h 436964"/>
              <a:gd name="connsiteX35" fmla="*/ 4173239 w 5136159"/>
              <a:gd name="connsiteY35" fmla="*/ 196333 h 436964"/>
              <a:gd name="connsiteX36" fmla="*/ 4324494 w 5136159"/>
              <a:gd name="connsiteY36" fmla="*/ 196333 h 436964"/>
              <a:gd name="connsiteX37" fmla="*/ 4372227 w 5136159"/>
              <a:gd name="connsiteY37" fmla="*/ 91142 h 436964"/>
              <a:gd name="connsiteX38" fmla="*/ 4500301 w 5136159"/>
              <a:gd name="connsiteY38" fmla="*/ 63165 h 436964"/>
              <a:gd name="connsiteX39" fmla="*/ 4755465 w 5136159"/>
              <a:gd name="connsiteY39" fmla="*/ 179 h 436964"/>
              <a:gd name="connsiteX40" fmla="*/ 4944242 w 5136159"/>
              <a:gd name="connsiteY40" fmla="*/ 42539 h 436964"/>
              <a:gd name="connsiteX41" fmla="*/ 5136159 w 5136159"/>
              <a:gd name="connsiteY41" fmla="*/ 56766 h 436964"/>
              <a:gd name="connsiteX0" fmla="*/ 0 w 5136159"/>
              <a:gd name="connsiteY0" fmla="*/ 436964 h 436964"/>
              <a:gd name="connsiteX1" fmla="*/ 137504 w 5136159"/>
              <a:gd name="connsiteY1" fmla="*/ 430089 h 436964"/>
              <a:gd name="connsiteX2" fmla="*/ 192506 w 5136159"/>
              <a:gd name="connsiteY2" fmla="*/ 416339 h 436964"/>
              <a:gd name="connsiteX3" fmla="*/ 233757 w 5136159"/>
              <a:gd name="connsiteY3" fmla="*/ 409463 h 436964"/>
              <a:gd name="connsiteX4" fmla="*/ 288758 w 5136159"/>
              <a:gd name="connsiteY4" fmla="*/ 388838 h 436964"/>
              <a:gd name="connsiteX5" fmla="*/ 316259 w 5136159"/>
              <a:gd name="connsiteY5" fmla="*/ 381963 h 436964"/>
              <a:gd name="connsiteX6" fmla="*/ 336885 w 5136159"/>
              <a:gd name="connsiteY6" fmla="*/ 375087 h 436964"/>
              <a:gd name="connsiteX7" fmla="*/ 405636 w 5136159"/>
              <a:gd name="connsiteY7" fmla="*/ 368212 h 436964"/>
              <a:gd name="connsiteX8" fmla="*/ 501889 w 5136159"/>
              <a:gd name="connsiteY8" fmla="*/ 347587 h 436964"/>
              <a:gd name="connsiteX9" fmla="*/ 522515 w 5136159"/>
              <a:gd name="connsiteY9" fmla="*/ 340711 h 436964"/>
              <a:gd name="connsiteX10" fmla="*/ 550015 w 5136159"/>
              <a:gd name="connsiteY10" fmla="*/ 333836 h 436964"/>
              <a:gd name="connsiteX11" fmla="*/ 598142 w 5136159"/>
              <a:gd name="connsiteY11" fmla="*/ 326961 h 436964"/>
              <a:gd name="connsiteX12" fmla="*/ 646268 w 5136159"/>
              <a:gd name="connsiteY12" fmla="*/ 313211 h 436964"/>
              <a:gd name="connsiteX13" fmla="*/ 687519 w 5136159"/>
              <a:gd name="connsiteY13" fmla="*/ 299460 h 436964"/>
              <a:gd name="connsiteX14" fmla="*/ 976277 w 5136159"/>
              <a:gd name="connsiteY14" fmla="*/ 285710 h 436964"/>
              <a:gd name="connsiteX15" fmla="*/ 1443790 w 5136159"/>
              <a:gd name="connsiteY15" fmla="*/ 285710 h 436964"/>
              <a:gd name="connsiteX16" fmla="*/ 1684421 w 5136159"/>
              <a:gd name="connsiteY16" fmla="*/ 299460 h 436964"/>
              <a:gd name="connsiteX17" fmla="*/ 1780674 w 5136159"/>
              <a:gd name="connsiteY17" fmla="*/ 313211 h 436964"/>
              <a:gd name="connsiteX18" fmla="*/ 1835676 w 5136159"/>
              <a:gd name="connsiteY18" fmla="*/ 320086 h 436964"/>
              <a:gd name="connsiteX19" fmla="*/ 1973179 w 5136159"/>
              <a:gd name="connsiteY19" fmla="*/ 333836 h 436964"/>
              <a:gd name="connsiteX20" fmla="*/ 2117558 w 5136159"/>
              <a:gd name="connsiteY20" fmla="*/ 347587 h 436964"/>
              <a:gd name="connsiteX21" fmla="*/ 2564446 w 5136159"/>
              <a:gd name="connsiteY21" fmla="*/ 340711 h 436964"/>
              <a:gd name="connsiteX22" fmla="*/ 2633197 w 5136159"/>
              <a:gd name="connsiteY22" fmla="*/ 320086 h 436964"/>
              <a:gd name="connsiteX23" fmla="*/ 2674449 w 5136159"/>
              <a:gd name="connsiteY23" fmla="*/ 306336 h 436964"/>
              <a:gd name="connsiteX24" fmla="*/ 2722575 w 5136159"/>
              <a:gd name="connsiteY24" fmla="*/ 292585 h 436964"/>
              <a:gd name="connsiteX25" fmla="*/ 2784452 w 5136159"/>
              <a:gd name="connsiteY25" fmla="*/ 285710 h 436964"/>
              <a:gd name="connsiteX26" fmla="*/ 2825703 w 5136159"/>
              <a:gd name="connsiteY26" fmla="*/ 278835 h 436964"/>
              <a:gd name="connsiteX27" fmla="*/ 2873829 w 5136159"/>
              <a:gd name="connsiteY27" fmla="*/ 271960 h 436964"/>
              <a:gd name="connsiteX28" fmla="*/ 2942581 w 5136159"/>
              <a:gd name="connsiteY28" fmla="*/ 258209 h 436964"/>
              <a:gd name="connsiteX29" fmla="*/ 3148836 w 5136159"/>
              <a:gd name="connsiteY29" fmla="*/ 244459 h 436964"/>
              <a:gd name="connsiteX30" fmla="*/ 3245089 w 5136159"/>
              <a:gd name="connsiteY30" fmla="*/ 230708 h 436964"/>
              <a:gd name="connsiteX31" fmla="*/ 3341342 w 5136159"/>
              <a:gd name="connsiteY31" fmla="*/ 216958 h 436964"/>
              <a:gd name="connsiteX32" fmla="*/ 3568223 w 5136159"/>
              <a:gd name="connsiteY32" fmla="*/ 216958 h 436964"/>
              <a:gd name="connsiteX33" fmla="*/ 3609474 w 5136159"/>
              <a:gd name="connsiteY33" fmla="*/ 210083 h 436964"/>
              <a:gd name="connsiteX34" fmla="*/ 3870731 w 5136159"/>
              <a:gd name="connsiteY34" fmla="*/ 189457 h 436964"/>
              <a:gd name="connsiteX35" fmla="*/ 4173239 w 5136159"/>
              <a:gd name="connsiteY35" fmla="*/ 196333 h 436964"/>
              <a:gd name="connsiteX36" fmla="*/ 4225489 w 5136159"/>
              <a:gd name="connsiteY36" fmla="*/ 104893 h 436964"/>
              <a:gd name="connsiteX37" fmla="*/ 4372227 w 5136159"/>
              <a:gd name="connsiteY37" fmla="*/ 91142 h 436964"/>
              <a:gd name="connsiteX38" fmla="*/ 4500301 w 5136159"/>
              <a:gd name="connsiteY38" fmla="*/ 63165 h 436964"/>
              <a:gd name="connsiteX39" fmla="*/ 4755465 w 5136159"/>
              <a:gd name="connsiteY39" fmla="*/ 179 h 436964"/>
              <a:gd name="connsiteX40" fmla="*/ 4944242 w 5136159"/>
              <a:gd name="connsiteY40" fmla="*/ 42539 h 436964"/>
              <a:gd name="connsiteX41" fmla="*/ 5136159 w 5136159"/>
              <a:gd name="connsiteY41" fmla="*/ 56766 h 436964"/>
              <a:gd name="connsiteX0" fmla="*/ 0 w 5136159"/>
              <a:gd name="connsiteY0" fmla="*/ 436964 h 436964"/>
              <a:gd name="connsiteX1" fmla="*/ 137504 w 5136159"/>
              <a:gd name="connsiteY1" fmla="*/ 430089 h 436964"/>
              <a:gd name="connsiteX2" fmla="*/ 192506 w 5136159"/>
              <a:gd name="connsiteY2" fmla="*/ 416339 h 436964"/>
              <a:gd name="connsiteX3" fmla="*/ 233757 w 5136159"/>
              <a:gd name="connsiteY3" fmla="*/ 409463 h 436964"/>
              <a:gd name="connsiteX4" fmla="*/ 288758 w 5136159"/>
              <a:gd name="connsiteY4" fmla="*/ 388838 h 436964"/>
              <a:gd name="connsiteX5" fmla="*/ 316259 w 5136159"/>
              <a:gd name="connsiteY5" fmla="*/ 381963 h 436964"/>
              <a:gd name="connsiteX6" fmla="*/ 336885 w 5136159"/>
              <a:gd name="connsiteY6" fmla="*/ 375087 h 436964"/>
              <a:gd name="connsiteX7" fmla="*/ 405636 w 5136159"/>
              <a:gd name="connsiteY7" fmla="*/ 368212 h 436964"/>
              <a:gd name="connsiteX8" fmla="*/ 501889 w 5136159"/>
              <a:gd name="connsiteY8" fmla="*/ 347587 h 436964"/>
              <a:gd name="connsiteX9" fmla="*/ 522515 w 5136159"/>
              <a:gd name="connsiteY9" fmla="*/ 340711 h 436964"/>
              <a:gd name="connsiteX10" fmla="*/ 550015 w 5136159"/>
              <a:gd name="connsiteY10" fmla="*/ 333836 h 436964"/>
              <a:gd name="connsiteX11" fmla="*/ 598142 w 5136159"/>
              <a:gd name="connsiteY11" fmla="*/ 326961 h 436964"/>
              <a:gd name="connsiteX12" fmla="*/ 646268 w 5136159"/>
              <a:gd name="connsiteY12" fmla="*/ 313211 h 436964"/>
              <a:gd name="connsiteX13" fmla="*/ 687519 w 5136159"/>
              <a:gd name="connsiteY13" fmla="*/ 299460 h 436964"/>
              <a:gd name="connsiteX14" fmla="*/ 976277 w 5136159"/>
              <a:gd name="connsiteY14" fmla="*/ 285710 h 436964"/>
              <a:gd name="connsiteX15" fmla="*/ 1443790 w 5136159"/>
              <a:gd name="connsiteY15" fmla="*/ 285710 h 436964"/>
              <a:gd name="connsiteX16" fmla="*/ 1684421 w 5136159"/>
              <a:gd name="connsiteY16" fmla="*/ 299460 h 436964"/>
              <a:gd name="connsiteX17" fmla="*/ 1780674 w 5136159"/>
              <a:gd name="connsiteY17" fmla="*/ 313211 h 436964"/>
              <a:gd name="connsiteX18" fmla="*/ 1835676 w 5136159"/>
              <a:gd name="connsiteY18" fmla="*/ 320086 h 436964"/>
              <a:gd name="connsiteX19" fmla="*/ 1973179 w 5136159"/>
              <a:gd name="connsiteY19" fmla="*/ 333836 h 436964"/>
              <a:gd name="connsiteX20" fmla="*/ 2117558 w 5136159"/>
              <a:gd name="connsiteY20" fmla="*/ 347587 h 436964"/>
              <a:gd name="connsiteX21" fmla="*/ 2564446 w 5136159"/>
              <a:gd name="connsiteY21" fmla="*/ 340711 h 436964"/>
              <a:gd name="connsiteX22" fmla="*/ 2633197 w 5136159"/>
              <a:gd name="connsiteY22" fmla="*/ 320086 h 436964"/>
              <a:gd name="connsiteX23" fmla="*/ 2674449 w 5136159"/>
              <a:gd name="connsiteY23" fmla="*/ 306336 h 436964"/>
              <a:gd name="connsiteX24" fmla="*/ 2722575 w 5136159"/>
              <a:gd name="connsiteY24" fmla="*/ 292585 h 436964"/>
              <a:gd name="connsiteX25" fmla="*/ 2784452 w 5136159"/>
              <a:gd name="connsiteY25" fmla="*/ 285710 h 436964"/>
              <a:gd name="connsiteX26" fmla="*/ 2825703 w 5136159"/>
              <a:gd name="connsiteY26" fmla="*/ 278835 h 436964"/>
              <a:gd name="connsiteX27" fmla="*/ 2873829 w 5136159"/>
              <a:gd name="connsiteY27" fmla="*/ 271960 h 436964"/>
              <a:gd name="connsiteX28" fmla="*/ 2942581 w 5136159"/>
              <a:gd name="connsiteY28" fmla="*/ 258209 h 436964"/>
              <a:gd name="connsiteX29" fmla="*/ 3148836 w 5136159"/>
              <a:gd name="connsiteY29" fmla="*/ 244459 h 436964"/>
              <a:gd name="connsiteX30" fmla="*/ 3245089 w 5136159"/>
              <a:gd name="connsiteY30" fmla="*/ 230708 h 436964"/>
              <a:gd name="connsiteX31" fmla="*/ 3341342 w 5136159"/>
              <a:gd name="connsiteY31" fmla="*/ 216958 h 436964"/>
              <a:gd name="connsiteX32" fmla="*/ 3568223 w 5136159"/>
              <a:gd name="connsiteY32" fmla="*/ 216958 h 436964"/>
              <a:gd name="connsiteX33" fmla="*/ 3609474 w 5136159"/>
              <a:gd name="connsiteY33" fmla="*/ 210083 h 436964"/>
              <a:gd name="connsiteX34" fmla="*/ 3870731 w 5136159"/>
              <a:gd name="connsiteY34" fmla="*/ 189457 h 436964"/>
              <a:gd name="connsiteX35" fmla="*/ 3970513 w 5136159"/>
              <a:gd name="connsiteY35" fmla="*/ 154130 h 436964"/>
              <a:gd name="connsiteX36" fmla="*/ 4225489 w 5136159"/>
              <a:gd name="connsiteY36" fmla="*/ 104893 h 436964"/>
              <a:gd name="connsiteX37" fmla="*/ 4372227 w 5136159"/>
              <a:gd name="connsiteY37" fmla="*/ 91142 h 436964"/>
              <a:gd name="connsiteX38" fmla="*/ 4500301 w 5136159"/>
              <a:gd name="connsiteY38" fmla="*/ 63165 h 436964"/>
              <a:gd name="connsiteX39" fmla="*/ 4755465 w 5136159"/>
              <a:gd name="connsiteY39" fmla="*/ 179 h 436964"/>
              <a:gd name="connsiteX40" fmla="*/ 4944242 w 5136159"/>
              <a:gd name="connsiteY40" fmla="*/ 42539 h 436964"/>
              <a:gd name="connsiteX41" fmla="*/ 5136159 w 5136159"/>
              <a:gd name="connsiteY41" fmla="*/ 56766 h 436964"/>
              <a:gd name="connsiteX0" fmla="*/ 0 w 5136159"/>
              <a:gd name="connsiteY0" fmla="*/ 436964 h 436964"/>
              <a:gd name="connsiteX1" fmla="*/ 137504 w 5136159"/>
              <a:gd name="connsiteY1" fmla="*/ 430089 h 436964"/>
              <a:gd name="connsiteX2" fmla="*/ 192506 w 5136159"/>
              <a:gd name="connsiteY2" fmla="*/ 416339 h 436964"/>
              <a:gd name="connsiteX3" fmla="*/ 233757 w 5136159"/>
              <a:gd name="connsiteY3" fmla="*/ 409463 h 436964"/>
              <a:gd name="connsiteX4" fmla="*/ 288758 w 5136159"/>
              <a:gd name="connsiteY4" fmla="*/ 388838 h 436964"/>
              <a:gd name="connsiteX5" fmla="*/ 316259 w 5136159"/>
              <a:gd name="connsiteY5" fmla="*/ 381963 h 436964"/>
              <a:gd name="connsiteX6" fmla="*/ 336885 w 5136159"/>
              <a:gd name="connsiteY6" fmla="*/ 375087 h 436964"/>
              <a:gd name="connsiteX7" fmla="*/ 405636 w 5136159"/>
              <a:gd name="connsiteY7" fmla="*/ 368212 h 436964"/>
              <a:gd name="connsiteX8" fmla="*/ 501889 w 5136159"/>
              <a:gd name="connsiteY8" fmla="*/ 347587 h 436964"/>
              <a:gd name="connsiteX9" fmla="*/ 522515 w 5136159"/>
              <a:gd name="connsiteY9" fmla="*/ 340711 h 436964"/>
              <a:gd name="connsiteX10" fmla="*/ 550015 w 5136159"/>
              <a:gd name="connsiteY10" fmla="*/ 333836 h 436964"/>
              <a:gd name="connsiteX11" fmla="*/ 598142 w 5136159"/>
              <a:gd name="connsiteY11" fmla="*/ 326961 h 436964"/>
              <a:gd name="connsiteX12" fmla="*/ 646268 w 5136159"/>
              <a:gd name="connsiteY12" fmla="*/ 313211 h 436964"/>
              <a:gd name="connsiteX13" fmla="*/ 687519 w 5136159"/>
              <a:gd name="connsiteY13" fmla="*/ 299460 h 436964"/>
              <a:gd name="connsiteX14" fmla="*/ 976277 w 5136159"/>
              <a:gd name="connsiteY14" fmla="*/ 285710 h 436964"/>
              <a:gd name="connsiteX15" fmla="*/ 1443790 w 5136159"/>
              <a:gd name="connsiteY15" fmla="*/ 285710 h 436964"/>
              <a:gd name="connsiteX16" fmla="*/ 1684421 w 5136159"/>
              <a:gd name="connsiteY16" fmla="*/ 299460 h 436964"/>
              <a:gd name="connsiteX17" fmla="*/ 1780674 w 5136159"/>
              <a:gd name="connsiteY17" fmla="*/ 313211 h 436964"/>
              <a:gd name="connsiteX18" fmla="*/ 1835676 w 5136159"/>
              <a:gd name="connsiteY18" fmla="*/ 320086 h 436964"/>
              <a:gd name="connsiteX19" fmla="*/ 1973179 w 5136159"/>
              <a:gd name="connsiteY19" fmla="*/ 333836 h 436964"/>
              <a:gd name="connsiteX20" fmla="*/ 2117558 w 5136159"/>
              <a:gd name="connsiteY20" fmla="*/ 347587 h 436964"/>
              <a:gd name="connsiteX21" fmla="*/ 2564446 w 5136159"/>
              <a:gd name="connsiteY21" fmla="*/ 340711 h 436964"/>
              <a:gd name="connsiteX22" fmla="*/ 2633197 w 5136159"/>
              <a:gd name="connsiteY22" fmla="*/ 320086 h 436964"/>
              <a:gd name="connsiteX23" fmla="*/ 2674449 w 5136159"/>
              <a:gd name="connsiteY23" fmla="*/ 306336 h 436964"/>
              <a:gd name="connsiteX24" fmla="*/ 2722575 w 5136159"/>
              <a:gd name="connsiteY24" fmla="*/ 292585 h 436964"/>
              <a:gd name="connsiteX25" fmla="*/ 2784452 w 5136159"/>
              <a:gd name="connsiteY25" fmla="*/ 285710 h 436964"/>
              <a:gd name="connsiteX26" fmla="*/ 2825703 w 5136159"/>
              <a:gd name="connsiteY26" fmla="*/ 278835 h 436964"/>
              <a:gd name="connsiteX27" fmla="*/ 2873829 w 5136159"/>
              <a:gd name="connsiteY27" fmla="*/ 271960 h 436964"/>
              <a:gd name="connsiteX28" fmla="*/ 2942581 w 5136159"/>
              <a:gd name="connsiteY28" fmla="*/ 258209 h 436964"/>
              <a:gd name="connsiteX29" fmla="*/ 3148836 w 5136159"/>
              <a:gd name="connsiteY29" fmla="*/ 244459 h 436964"/>
              <a:gd name="connsiteX30" fmla="*/ 3245089 w 5136159"/>
              <a:gd name="connsiteY30" fmla="*/ 230708 h 436964"/>
              <a:gd name="connsiteX31" fmla="*/ 3341342 w 5136159"/>
              <a:gd name="connsiteY31" fmla="*/ 216958 h 436964"/>
              <a:gd name="connsiteX32" fmla="*/ 3568223 w 5136159"/>
              <a:gd name="connsiteY32" fmla="*/ 216958 h 436964"/>
              <a:gd name="connsiteX33" fmla="*/ 3609474 w 5136159"/>
              <a:gd name="connsiteY33" fmla="*/ 210083 h 436964"/>
              <a:gd name="connsiteX34" fmla="*/ 3814156 w 5136159"/>
              <a:gd name="connsiteY34" fmla="*/ 189457 h 436964"/>
              <a:gd name="connsiteX35" fmla="*/ 3970513 w 5136159"/>
              <a:gd name="connsiteY35" fmla="*/ 154130 h 436964"/>
              <a:gd name="connsiteX36" fmla="*/ 4225489 w 5136159"/>
              <a:gd name="connsiteY36" fmla="*/ 104893 h 436964"/>
              <a:gd name="connsiteX37" fmla="*/ 4372227 w 5136159"/>
              <a:gd name="connsiteY37" fmla="*/ 91142 h 436964"/>
              <a:gd name="connsiteX38" fmla="*/ 4500301 w 5136159"/>
              <a:gd name="connsiteY38" fmla="*/ 63165 h 436964"/>
              <a:gd name="connsiteX39" fmla="*/ 4755465 w 5136159"/>
              <a:gd name="connsiteY39" fmla="*/ 179 h 436964"/>
              <a:gd name="connsiteX40" fmla="*/ 4944242 w 5136159"/>
              <a:gd name="connsiteY40" fmla="*/ 42539 h 436964"/>
              <a:gd name="connsiteX41" fmla="*/ 5136159 w 5136159"/>
              <a:gd name="connsiteY41" fmla="*/ 56766 h 43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136159" h="436964">
                <a:moveTo>
                  <a:pt x="0" y="436964"/>
                </a:moveTo>
                <a:cubicBezTo>
                  <a:pt x="45835" y="434672"/>
                  <a:pt x="91758" y="433749"/>
                  <a:pt x="137504" y="430089"/>
                </a:cubicBezTo>
                <a:cubicBezTo>
                  <a:pt x="183925" y="426375"/>
                  <a:pt x="157731" y="424067"/>
                  <a:pt x="192506" y="416339"/>
                </a:cubicBezTo>
                <a:cubicBezTo>
                  <a:pt x="206114" y="413315"/>
                  <a:pt x="220007" y="411755"/>
                  <a:pt x="233757" y="409463"/>
                </a:cubicBezTo>
                <a:cubicBezTo>
                  <a:pt x="265607" y="388230"/>
                  <a:pt x="244156" y="398749"/>
                  <a:pt x="288758" y="388838"/>
                </a:cubicBezTo>
                <a:cubicBezTo>
                  <a:pt x="297982" y="386788"/>
                  <a:pt x="307173" y="384559"/>
                  <a:pt x="316259" y="381963"/>
                </a:cubicBezTo>
                <a:cubicBezTo>
                  <a:pt x="323227" y="379972"/>
                  <a:pt x="329722" y="376189"/>
                  <a:pt x="336885" y="375087"/>
                </a:cubicBezTo>
                <a:cubicBezTo>
                  <a:pt x="359648" y="371585"/>
                  <a:pt x="382719" y="370504"/>
                  <a:pt x="405636" y="368212"/>
                </a:cubicBezTo>
                <a:cubicBezTo>
                  <a:pt x="469781" y="342555"/>
                  <a:pt x="410089" y="362888"/>
                  <a:pt x="501889" y="347587"/>
                </a:cubicBezTo>
                <a:cubicBezTo>
                  <a:pt x="509038" y="346396"/>
                  <a:pt x="515547" y="342702"/>
                  <a:pt x="522515" y="340711"/>
                </a:cubicBezTo>
                <a:cubicBezTo>
                  <a:pt x="531600" y="338115"/>
                  <a:pt x="540719" y="335526"/>
                  <a:pt x="550015" y="333836"/>
                </a:cubicBezTo>
                <a:cubicBezTo>
                  <a:pt x="565959" y="330937"/>
                  <a:pt x="582100" y="329253"/>
                  <a:pt x="598142" y="326961"/>
                </a:cubicBezTo>
                <a:cubicBezTo>
                  <a:pt x="667475" y="303850"/>
                  <a:pt x="559915" y="339117"/>
                  <a:pt x="646268" y="313211"/>
                </a:cubicBezTo>
                <a:cubicBezTo>
                  <a:pt x="660151" y="309046"/>
                  <a:pt x="673113" y="301061"/>
                  <a:pt x="687519" y="299460"/>
                </a:cubicBezTo>
                <a:cubicBezTo>
                  <a:pt x="824595" y="284230"/>
                  <a:pt x="728653" y="293214"/>
                  <a:pt x="976277" y="285710"/>
                </a:cubicBezTo>
                <a:cubicBezTo>
                  <a:pt x="1164523" y="262180"/>
                  <a:pt x="1036749" y="275534"/>
                  <a:pt x="1443790" y="285710"/>
                </a:cubicBezTo>
                <a:cubicBezTo>
                  <a:pt x="1481368" y="286649"/>
                  <a:pt x="1636352" y="295280"/>
                  <a:pt x="1684421" y="299460"/>
                </a:cubicBezTo>
                <a:cubicBezTo>
                  <a:pt x="1739973" y="304291"/>
                  <a:pt x="1731218" y="306146"/>
                  <a:pt x="1780674" y="313211"/>
                </a:cubicBezTo>
                <a:cubicBezTo>
                  <a:pt x="1798965" y="315824"/>
                  <a:pt x="1817304" y="318118"/>
                  <a:pt x="1835676" y="320086"/>
                </a:cubicBezTo>
                <a:lnTo>
                  <a:pt x="1973179" y="333836"/>
                </a:lnTo>
                <a:cubicBezTo>
                  <a:pt x="2031345" y="348377"/>
                  <a:pt x="2020972" y="347587"/>
                  <a:pt x="2117558" y="347587"/>
                </a:cubicBezTo>
                <a:cubicBezTo>
                  <a:pt x="2266538" y="347587"/>
                  <a:pt x="2415483" y="343003"/>
                  <a:pt x="2564446" y="340711"/>
                </a:cubicBezTo>
                <a:cubicBezTo>
                  <a:pt x="2710273" y="292103"/>
                  <a:pt x="2529306" y="351252"/>
                  <a:pt x="2633197" y="320086"/>
                </a:cubicBezTo>
                <a:cubicBezTo>
                  <a:pt x="2647080" y="315921"/>
                  <a:pt x="2660698" y="310920"/>
                  <a:pt x="2674449" y="306336"/>
                </a:cubicBezTo>
                <a:cubicBezTo>
                  <a:pt x="2689859" y="301199"/>
                  <a:pt x="2706531" y="295053"/>
                  <a:pt x="2722575" y="292585"/>
                </a:cubicBezTo>
                <a:cubicBezTo>
                  <a:pt x="2743086" y="289430"/>
                  <a:pt x="2763881" y="288453"/>
                  <a:pt x="2784452" y="285710"/>
                </a:cubicBezTo>
                <a:cubicBezTo>
                  <a:pt x="2798270" y="283868"/>
                  <a:pt x="2811925" y="280955"/>
                  <a:pt x="2825703" y="278835"/>
                </a:cubicBezTo>
                <a:cubicBezTo>
                  <a:pt x="2841719" y="276371"/>
                  <a:pt x="2857871" y="274776"/>
                  <a:pt x="2873829" y="271960"/>
                </a:cubicBezTo>
                <a:cubicBezTo>
                  <a:pt x="2896845" y="267898"/>
                  <a:pt x="2919242" y="259437"/>
                  <a:pt x="2942581" y="258209"/>
                </a:cubicBezTo>
                <a:cubicBezTo>
                  <a:pt x="3042559" y="252947"/>
                  <a:pt x="3062253" y="253573"/>
                  <a:pt x="3148836" y="244459"/>
                </a:cubicBezTo>
                <a:cubicBezTo>
                  <a:pt x="3231488" y="235759"/>
                  <a:pt x="3175188" y="240694"/>
                  <a:pt x="3245089" y="230708"/>
                </a:cubicBezTo>
                <a:cubicBezTo>
                  <a:pt x="3365601" y="213491"/>
                  <a:pt x="3242877" y="233368"/>
                  <a:pt x="3341342" y="216958"/>
                </a:cubicBezTo>
                <a:cubicBezTo>
                  <a:pt x="3453065" y="227114"/>
                  <a:pt x="3419929" y="227550"/>
                  <a:pt x="3568223" y="216958"/>
                </a:cubicBezTo>
                <a:cubicBezTo>
                  <a:pt x="3582128" y="215965"/>
                  <a:pt x="3568485" y="214666"/>
                  <a:pt x="3609474" y="210083"/>
                </a:cubicBezTo>
                <a:cubicBezTo>
                  <a:pt x="3650463" y="205500"/>
                  <a:pt x="3666694" y="207892"/>
                  <a:pt x="3814156" y="189457"/>
                </a:cubicBezTo>
                <a:lnTo>
                  <a:pt x="3970513" y="154130"/>
                </a:lnTo>
                <a:cubicBezTo>
                  <a:pt x="4125877" y="160106"/>
                  <a:pt x="3991651" y="121595"/>
                  <a:pt x="4225489" y="104893"/>
                </a:cubicBezTo>
                <a:cubicBezTo>
                  <a:pt x="4239423" y="101409"/>
                  <a:pt x="4326425" y="98097"/>
                  <a:pt x="4372227" y="91142"/>
                </a:cubicBezTo>
                <a:cubicBezTo>
                  <a:pt x="4418029" y="84187"/>
                  <a:pt x="4454466" y="65457"/>
                  <a:pt x="4500301" y="63165"/>
                </a:cubicBezTo>
                <a:cubicBezTo>
                  <a:pt x="4639248" y="16852"/>
                  <a:pt x="4681475" y="3617"/>
                  <a:pt x="4755465" y="179"/>
                </a:cubicBezTo>
                <a:cubicBezTo>
                  <a:pt x="4829455" y="-3259"/>
                  <a:pt x="4918985" y="44223"/>
                  <a:pt x="4944242" y="42539"/>
                </a:cubicBezTo>
                <a:lnTo>
                  <a:pt x="5136159" y="56766"/>
                </a:lnTo>
              </a:path>
            </a:pathLst>
          </a:custGeom>
          <a:noFill/>
          <a:ln w="38100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xt Placeholder 2"/>
          <p:cNvSpPr txBox="1">
            <a:spLocks/>
          </p:cNvSpPr>
          <p:nvPr/>
        </p:nvSpPr>
        <p:spPr bwMode="auto">
          <a:xfrm>
            <a:off x="3635896" y="3874206"/>
            <a:ext cx="4853428" cy="1044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70000" indent="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Arial" pitchFamily="34" charset="0"/>
              <a:buChar char="&gt;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Arial" pitchFamily="34" charset="0"/>
              <a:buChar char="&gt;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700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Arial" pitchFamily="34" charset="0"/>
              <a:buChar char="&gt;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Arial" pitchFamily="34" charset="0"/>
              <a:buChar char="&gt;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 smtClean="0">
                <a:solidFill>
                  <a:srgbClr val="005B9D"/>
                </a:solidFill>
                <a:latin typeface="Calibri" panose="020F0502020204030204" pitchFamily="34" charset="0"/>
              </a:rPr>
              <a:t>óp</a:t>
            </a:r>
            <a:r>
              <a:rPr lang="en-US" b="1" dirty="0" smtClean="0">
                <a:solidFill>
                  <a:srgbClr val="005B9D"/>
                </a:solidFill>
                <a:latin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005B9D"/>
                </a:solidFill>
                <a:latin typeface="Calibri" panose="020F0502020204030204" pitchFamily="34" charset="0"/>
              </a:rPr>
              <a:t>Mesozoische</a:t>
            </a:r>
            <a:r>
              <a:rPr lang="en-US" b="1" dirty="0" smtClean="0">
                <a:solidFill>
                  <a:srgbClr val="005B9D"/>
                </a:solidFill>
                <a:latin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005B9D"/>
                </a:solidFill>
                <a:latin typeface="Calibri" panose="020F0502020204030204" pitchFamily="34" charset="0"/>
              </a:rPr>
              <a:t>kalkstenen</a:t>
            </a:r>
            <a:r>
              <a:rPr lang="en-US" b="1" dirty="0" smtClean="0">
                <a:solidFill>
                  <a:srgbClr val="005B9D"/>
                </a:solidFill>
                <a:latin typeface="Calibri" panose="020F0502020204030204" pitchFamily="34" charset="0"/>
              </a:rPr>
              <a:t> 		(&lt; 160 </a:t>
            </a:r>
            <a:r>
              <a:rPr lang="en-US" b="1" dirty="0" err="1" smtClean="0">
                <a:solidFill>
                  <a:srgbClr val="005B9D"/>
                </a:solidFill>
                <a:latin typeface="Calibri" panose="020F0502020204030204" pitchFamily="34" charset="0"/>
              </a:rPr>
              <a:t>miljoen</a:t>
            </a:r>
            <a:r>
              <a:rPr lang="en-US" b="1" dirty="0" smtClean="0">
                <a:solidFill>
                  <a:srgbClr val="005B9D"/>
                </a:solidFill>
                <a:latin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005B9D"/>
                </a:solidFill>
                <a:latin typeface="Calibri" panose="020F0502020204030204" pitchFamily="34" charset="0"/>
              </a:rPr>
              <a:t>jaar</a:t>
            </a:r>
            <a:r>
              <a:rPr lang="en-US" b="1" dirty="0" smtClean="0">
                <a:solidFill>
                  <a:srgbClr val="005B9D"/>
                </a:solidFill>
                <a:latin typeface="Calibri" panose="020F0502020204030204" pitchFamily="34" charset="0"/>
              </a:rPr>
              <a:t>)</a:t>
            </a:r>
            <a:endParaRPr lang="nl-NL" b="1" dirty="0">
              <a:solidFill>
                <a:srgbClr val="005B9D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09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Convectie</a:t>
            </a:r>
            <a:r>
              <a:rPr lang="en-US" dirty="0" smtClean="0"/>
              <a:t>?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50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43758"/>
            <a:ext cx="8467725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fig 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0"/>
            <a:ext cx="4860032" cy="279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67494"/>
            <a:ext cx="4258745" cy="210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318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Resultaten!!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51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072" y="16940"/>
            <a:ext cx="3869779" cy="232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520657"/>
            <a:ext cx="3899993" cy="229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59436"/>
            <a:ext cx="3941787" cy="2360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08642" y="2067694"/>
            <a:ext cx="3626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NA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8648" y="1707654"/>
            <a:ext cx="32893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EA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8755" y="2350899"/>
            <a:ext cx="3241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SA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02883" y="1525746"/>
            <a:ext cx="325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AF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8837" y="2067694"/>
            <a:ext cx="3497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AN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55283" y="2787774"/>
            <a:ext cx="3337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CA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07288" y="2749882"/>
            <a:ext cx="3369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AR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11760" y="1834612"/>
            <a:ext cx="3048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IN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35206" y="2749882"/>
            <a:ext cx="3369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PH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42110" y="2571750"/>
            <a:ext cx="3337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NZ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70622" y="1063592"/>
            <a:ext cx="3321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PA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04552" y="2772856"/>
            <a:ext cx="3433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CO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89520" y="1734076"/>
            <a:ext cx="3626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NA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07160" y="1923678"/>
            <a:ext cx="32893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EA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72008" y="1995686"/>
            <a:ext cx="3241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SA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868144" y="1741770"/>
            <a:ext cx="325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AF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0112" y="1707654"/>
            <a:ext cx="3497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AN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928381" y="2101810"/>
            <a:ext cx="3337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CA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80386" y="1716098"/>
            <a:ext cx="3369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AR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075420" y="771550"/>
            <a:ext cx="3048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IN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27866" y="128792"/>
            <a:ext cx="3369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PH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550622" y="555526"/>
            <a:ext cx="3337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NZ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743720" y="805666"/>
            <a:ext cx="3321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PA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077650" y="411510"/>
            <a:ext cx="3433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CO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292080" y="3291830"/>
            <a:ext cx="3626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NA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179168" y="3757994"/>
            <a:ext cx="32893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EA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364088" y="3579862"/>
            <a:ext cx="3241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SA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796136" y="3003798"/>
            <a:ext cx="325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AF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508104" y="2931790"/>
            <a:ext cx="3497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AN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894438" y="4299942"/>
            <a:ext cx="3337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CA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632786" y="3294960"/>
            <a:ext cx="3369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AR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092280" y="3723878"/>
            <a:ext cx="3048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IN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236296" y="4299942"/>
            <a:ext cx="3369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PH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596336" y="3147814"/>
            <a:ext cx="3337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NZ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40258" y="3723878"/>
            <a:ext cx="3321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PA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117068" y="3109922"/>
            <a:ext cx="3433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CO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528" y="3246244"/>
            <a:ext cx="15199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err="1" smtClean="0">
                <a:latin typeface="Calibri" panose="020F0502020204030204" pitchFamily="34" charset="0"/>
              </a:rPr>
              <a:t>Plaatsnelheid</a:t>
            </a:r>
            <a:r>
              <a:rPr lang="en-US" sz="1100" i="1" dirty="0" smtClean="0">
                <a:latin typeface="Calibri" panose="020F0502020204030204" pitchFamily="34" charset="0"/>
              </a:rPr>
              <a:t> (cm/</a:t>
            </a:r>
            <a:r>
              <a:rPr lang="en-US" sz="1100" i="1" dirty="0" err="1" smtClean="0">
                <a:latin typeface="Calibri" panose="020F0502020204030204" pitchFamily="34" charset="0"/>
              </a:rPr>
              <a:t>jaar</a:t>
            </a:r>
            <a:r>
              <a:rPr lang="en-US" sz="1100" i="1" dirty="0" smtClean="0">
                <a:latin typeface="Calibri" panose="020F0502020204030204" pitchFamily="34" charset="0"/>
              </a:rPr>
              <a:t>)</a:t>
            </a:r>
            <a:endParaRPr lang="nl-NL" sz="1100" i="1" dirty="0">
              <a:latin typeface="Calibri" panose="020F050202020403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227866" y="2238132"/>
            <a:ext cx="15199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err="1" smtClean="0">
                <a:latin typeface="Calibri" panose="020F0502020204030204" pitchFamily="34" charset="0"/>
              </a:rPr>
              <a:t>Plaatsnelheid</a:t>
            </a:r>
            <a:r>
              <a:rPr lang="en-US" sz="1100" i="1" dirty="0" smtClean="0">
                <a:latin typeface="Calibri" panose="020F0502020204030204" pitchFamily="34" charset="0"/>
              </a:rPr>
              <a:t> (cm/</a:t>
            </a:r>
            <a:r>
              <a:rPr lang="en-US" sz="1100" i="1" dirty="0" err="1" smtClean="0">
                <a:latin typeface="Calibri" panose="020F0502020204030204" pitchFamily="34" charset="0"/>
              </a:rPr>
              <a:t>jaar</a:t>
            </a:r>
            <a:r>
              <a:rPr lang="en-US" sz="1100" i="1" dirty="0" smtClean="0">
                <a:latin typeface="Calibri" panose="020F0502020204030204" pitchFamily="34" charset="0"/>
              </a:rPr>
              <a:t>)</a:t>
            </a:r>
            <a:endParaRPr lang="nl-NL" sz="1100" i="1" dirty="0">
              <a:latin typeface="Calibri" panose="020F050202020403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300504" y="4731990"/>
            <a:ext cx="15199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err="1" smtClean="0">
                <a:latin typeface="Calibri" panose="020F0502020204030204" pitchFamily="34" charset="0"/>
              </a:rPr>
              <a:t>Plaatsnelheid</a:t>
            </a:r>
            <a:r>
              <a:rPr lang="en-US" sz="1100" i="1" dirty="0" smtClean="0">
                <a:latin typeface="Calibri" panose="020F0502020204030204" pitchFamily="34" charset="0"/>
              </a:rPr>
              <a:t> (cm/</a:t>
            </a:r>
            <a:r>
              <a:rPr lang="en-US" sz="1100" i="1" dirty="0" err="1" smtClean="0">
                <a:latin typeface="Calibri" panose="020F0502020204030204" pitchFamily="34" charset="0"/>
              </a:rPr>
              <a:t>jaar</a:t>
            </a:r>
            <a:r>
              <a:rPr lang="en-US" sz="1100" i="1" dirty="0" smtClean="0">
                <a:latin typeface="Calibri" panose="020F0502020204030204" pitchFamily="34" charset="0"/>
              </a:rPr>
              <a:t>)</a:t>
            </a:r>
            <a:endParaRPr lang="nl-NL" sz="1100" i="1" dirty="0"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589703" y="1927227"/>
            <a:ext cx="15648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err="1" smtClean="0">
                <a:latin typeface="Calibri" panose="020F0502020204030204" pitchFamily="34" charset="0"/>
              </a:rPr>
              <a:t>Oppervlak</a:t>
            </a:r>
            <a:r>
              <a:rPr lang="en-US" sz="1100" i="1" dirty="0" smtClean="0">
                <a:latin typeface="Calibri" panose="020F0502020204030204" pitchFamily="34" charset="0"/>
              </a:rPr>
              <a:t> (</a:t>
            </a:r>
            <a:r>
              <a:rPr lang="en-US" sz="1100" i="1" dirty="0" err="1" smtClean="0">
                <a:latin typeface="Calibri" panose="020F0502020204030204" pitchFamily="34" charset="0"/>
              </a:rPr>
              <a:t>miljoen</a:t>
            </a:r>
            <a:r>
              <a:rPr lang="en-US" sz="1100" i="1" dirty="0" smtClean="0">
                <a:latin typeface="Calibri" panose="020F0502020204030204" pitchFamily="34" charset="0"/>
              </a:rPr>
              <a:t> km</a:t>
            </a:r>
            <a:r>
              <a:rPr lang="en-US" sz="1100" i="1" baseline="30000" dirty="0" smtClean="0">
                <a:latin typeface="Calibri" panose="020F0502020204030204" pitchFamily="34" charset="0"/>
              </a:rPr>
              <a:t>2</a:t>
            </a:r>
            <a:r>
              <a:rPr lang="en-US" sz="1100" i="1" dirty="0" smtClean="0">
                <a:latin typeface="Calibri" panose="020F0502020204030204" pitchFamily="34" charset="0"/>
              </a:rPr>
              <a:t>)</a:t>
            </a:r>
            <a:endParaRPr lang="nl-NL" sz="1100" i="1" dirty="0">
              <a:latin typeface="Calibri" panose="020F050202020403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 rot="16200000">
            <a:off x="4222390" y="1297201"/>
            <a:ext cx="11576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err="1" smtClean="0">
                <a:latin typeface="Calibri" panose="020F0502020204030204" pitchFamily="34" charset="0"/>
              </a:rPr>
              <a:t>Subductie-trog</a:t>
            </a:r>
            <a:r>
              <a:rPr lang="en-US" sz="1100" i="1" dirty="0" smtClean="0">
                <a:latin typeface="Calibri" panose="020F0502020204030204" pitchFamily="34" charset="0"/>
              </a:rPr>
              <a:t> %</a:t>
            </a:r>
            <a:endParaRPr lang="nl-NL" sz="1100" i="1" dirty="0">
              <a:latin typeface="Calibri" panose="020F050202020403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 rot="16200000">
            <a:off x="4252720" y="3853556"/>
            <a:ext cx="12410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latin typeface="Calibri" panose="020F0502020204030204" pitchFamily="34" charset="0"/>
              </a:rPr>
              <a:t>Mid ocean ridge %</a:t>
            </a:r>
            <a:endParaRPr lang="nl-NL" sz="1100" i="1" dirty="0"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16865" y="1090940"/>
            <a:ext cx="1338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‘basal drag’ </a:t>
            </a:r>
            <a:endParaRPr lang="nl-NL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311239" y="330210"/>
            <a:ext cx="114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‘slab pull’ </a:t>
            </a:r>
            <a:endParaRPr lang="nl-NL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459630" y="2571750"/>
            <a:ext cx="1353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‘ridge push’ </a:t>
            </a:r>
            <a:endParaRPr lang="nl-NL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4" name="Rectangle 3"/>
          <p:cNvSpPr txBox="1">
            <a:spLocks noChangeArrowheads="1"/>
          </p:cNvSpPr>
          <p:nvPr/>
        </p:nvSpPr>
        <p:spPr bwMode="auto">
          <a:xfrm>
            <a:off x="35496" y="3435846"/>
            <a:ext cx="8973690" cy="1008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None/>
            </a:pPr>
            <a:r>
              <a:rPr lang="nl-NL" altLang="en-US" sz="2800" b="1" dirty="0" smtClean="0">
                <a:latin typeface="Calibri" panose="020F0502020204030204" pitchFamily="34" charset="0"/>
              </a:rPr>
              <a:t>Conclusie?</a:t>
            </a:r>
          </a:p>
          <a:p>
            <a:pPr eaLnBrk="1" hangingPunct="1">
              <a:buFontTx/>
              <a:buNone/>
            </a:pPr>
            <a:endParaRPr lang="en-GB" altLang="en-US" sz="28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01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Resultaten!!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52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072" y="16940"/>
            <a:ext cx="3869779" cy="232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520657"/>
            <a:ext cx="3899993" cy="229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59436"/>
            <a:ext cx="3941787" cy="2360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08642" y="2067694"/>
            <a:ext cx="3626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NA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8648" y="1707654"/>
            <a:ext cx="32893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EA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8755" y="2350899"/>
            <a:ext cx="3241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SA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02883" y="1525746"/>
            <a:ext cx="325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AF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8837" y="2067694"/>
            <a:ext cx="3497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AN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55283" y="2787774"/>
            <a:ext cx="3337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CA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07288" y="2749882"/>
            <a:ext cx="3369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AR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11760" y="1834612"/>
            <a:ext cx="3048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IN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35206" y="2749882"/>
            <a:ext cx="3369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PH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42110" y="2571750"/>
            <a:ext cx="3337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NZ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70622" y="1063592"/>
            <a:ext cx="3321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PA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04552" y="2772856"/>
            <a:ext cx="3433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CO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89520" y="1734076"/>
            <a:ext cx="3626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NA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07160" y="1923678"/>
            <a:ext cx="32893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EA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72008" y="1995686"/>
            <a:ext cx="3241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SA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868144" y="1741770"/>
            <a:ext cx="325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AF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0112" y="1707654"/>
            <a:ext cx="3497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AN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928381" y="2101810"/>
            <a:ext cx="3337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CA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80386" y="1716098"/>
            <a:ext cx="3369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AR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075420" y="771550"/>
            <a:ext cx="3048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IN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27866" y="128792"/>
            <a:ext cx="3369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PH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550622" y="555526"/>
            <a:ext cx="3337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NZ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743720" y="805666"/>
            <a:ext cx="3321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PA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077650" y="411510"/>
            <a:ext cx="3433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CO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292080" y="3291830"/>
            <a:ext cx="3626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NA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179168" y="3757994"/>
            <a:ext cx="32893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EA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364088" y="3579862"/>
            <a:ext cx="3241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SA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796136" y="3003798"/>
            <a:ext cx="3257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AF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508104" y="2931790"/>
            <a:ext cx="3497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AN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894438" y="4299942"/>
            <a:ext cx="3337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CA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632786" y="3294960"/>
            <a:ext cx="3369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AR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092280" y="3723878"/>
            <a:ext cx="3048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IN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236296" y="4299942"/>
            <a:ext cx="3369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PH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596336" y="3147814"/>
            <a:ext cx="3337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NZ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40258" y="3723878"/>
            <a:ext cx="3321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PA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117068" y="3109922"/>
            <a:ext cx="3433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>
                <a:latin typeface="Calibri" panose="020F0502020204030204" pitchFamily="34" charset="0"/>
              </a:rPr>
              <a:t>CO</a:t>
            </a:r>
            <a:endParaRPr lang="nl-NL" sz="1050" i="1" dirty="0"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528" y="3246244"/>
            <a:ext cx="15199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err="1" smtClean="0">
                <a:latin typeface="Calibri" panose="020F0502020204030204" pitchFamily="34" charset="0"/>
              </a:rPr>
              <a:t>Plaatsnelheid</a:t>
            </a:r>
            <a:r>
              <a:rPr lang="en-US" sz="1100" i="1" dirty="0" smtClean="0">
                <a:latin typeface="Calibri" panose="020F0502020204030204" pitchFamily="34" charset="0"/>
              </a:rPr>
              <a:t> (cm/</a:t>
            </a:r>
            <a:r>
              <a:rPr lang="en-US" sz="1100" i="1" dirty="0" err="1" smtClean="0">
                <a:latin typeface="Calibri" panose="020F0502020204030204" pitchFamily="34" charset="0"/>
              </a:rPr>
              <a:t>jaar</a:t>
            </a:r>
            <a:r>
              <a:rPr lang="en-US" sz="1100" i="1" dirty="0" smtClean="0">
                <a:latin typeface="Calibri" panose="020F0502020204030204" pitchFamily="34" charset="0"/>
              </a:rPr>
              <a:t>)</a:t>
            </a:r>
            <a:endParaRPr lang="nl-NL" sz="1100" i="1" dirty="0">
              <a:latin typeface="Calibri" panose="020F050202020403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227866" y="2238132"/>
            <a:ext cx="15199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err="1" smtClean="0">
                <a:latin typeface="Calibri" panose="020F0502020204030204" pitchFamily="34" charset="0"/>
              </a:rPr>
              <a:t>Plaatsnelheid</a:t>
            </a:r>
            <a:r>
              <a:rPr lang="en-US" sz="1100" i="1" dirty="0" smtClean="0">
                <a:latin typeface="Calibri" panose="020F0502020204030204" pitchFamily="34" charset="0"/>
              </a:rPr>
              <a:t> (cm/</a:t>
            </a:r>
            <a:r>
              <a:rPr lang="en-US" sz="1100" i="1" dirty="0" err="1" smtClean="0">
                <a:latin typeface="Calibri" panose="020F0502020204030204" pitchFamily="34" charset="0"/>
              </a:rPr>
              <a:t>jaar</a:t>
            </a:r>
            <a:r>
              <a:rPr lang="en-US" sz="1100" i="1" dirty="0" smtClean="0">
                <a:latin typeface="Calibri" panose="020F0502020204030204" pitchFamily="34" charset="0"/>
              </a:rPr>
              <a:t>)</a:t>
            </a:r>
            <a:endParaRPr lang="nl-NL" sz="1100" i="1" dirty="0">
              <a:latin typeface="Calibri" panose="020F050202020403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300504" y="4731990"/>
            <a:ext cx="15199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err="1" smtClean="0">
                <a:latin typeface="Calibri" panose="020F0502020204030204" pitchFamily="34" charset="0"/>
              </a:rPr>
              <a:t>Plaatsnelheid</a:t>
            </a:r>
            <a:r>
              <a:rPr lang="en-US" sz="1100" i="1" dirty="0" smtClean="0">
                <a:latin typeface="Calibri" panose="020F0502020204030204" pitchFamily="34" charset="0"/>
              </a:rPr>
              <a:t> (cm/</a:t>
            </a:r>
            <a:r>
              <a:rPr lang="en-US" sz="1100" i="1" dirty="0" err="1" smtClean="0">
                <a:latin typeface="Calibri" panose="020F0502020204030204" pitchFamily="34" charset="0"/>
              </a:rPr>
              <a:t>jaar</a:t>
            </a:r>
            <a:r>
              <a:rPr lang="en-US" sz="1100" i="1" dirty="0" smtClean="0">
                <a:latin typeface="Calibri" panose="020F0502020204030204" pitchFamily="34" charset="0"/>
              </a:rPr>
              <a:t>)</a:t>
            </a:r>
            <a:endParaRPr lang="nl-NL" sz="1100" i="1" dirty="0"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589703" y="1927227"/>
            <a:ext cx="15648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err="1" smtClean="0">
                <a:latin typeface="Calibri" panose="020F0502020204030204" pitchFamily="34" charset="0"/>
              </a:rPr>
              <a:t>Oppervlak</a:t>
            </a:r>
            <a:r>
              <a:rPr lang="en-US" sz="1100" i="1" dirty="0" smtClean="0">
                <a:latin typeface="Calibri" panose="020F0502020204030204" pitchFamily="34" charset="0"/>
              </a:rPr>
              <a:t> (</a:t>
            </a:r>
            <a:r>
              <a:rPr lang="en-US" sz="1100" i="1" dirty="0" err="1" smtClean="0">
                <a:latin typeface="Calibri" panose="020F0502020204030204" pitchFamily="34" charset="0"/>
              </a:rPr>
              <a:t>miljoen</a:t>
            </a:r>
            <a:r>
              <a:rPr lang="en-US" sz="1100" i="1" dirty="0" smtClean="0">
                <a:latin typeface="Calibri" panose="020F0502020204030204" pitchFamily="34" charset="0"/>
              </a:rPr>
              <a:t> km</a:t>
            </a:r>
            <a:r>
              <a:rPr lang="en-US" sz="1100" i="1" baseline="30000" dirty="0" smtClean="0">
                <a:latin typeface="Calibri" panose="020F0502020204030204" pitchFamily="34" charset="0"/>
              </a:rPr>
              <a:t>2</a:t>
            </a:r>
            <a:r>
              <a:rPr lang="en-US" sz="1100" i="1" dirty="0" smtClean="0">
                <a:latin typeface="Calibri" panose="020F0502020204030204" pitchFamily="34" charset="0"/>
              </a:rPr>
              <a:t>)</a:t>
            </a:r>
            <a:endParaRPr lang="nl-NL" sz="1100" i="1" dirty="0">
              <a:latin typeface="Calibri" panose="020F050202020403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 rot="16200000">
            <a:off x="4222390" y="1297201"/>
            <a:ext cx="11576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err="1" smtClean="0">
                <a:latin typeface="Calibri" panose="020F0502020204030204" pitchFamily="34" charset="0"/>
              </a:rPr>
              <a:t>Subductie-trog</a:t>
            </a:r>
            <a:r>
              <a:rPr lang="en-US" sz="1100" i="1" dirty="0" smtClean="0">
                <a:latin typeface="Calibri" panose="020F0502020204030204" pitchFamily="34" charset="0"/>
              </a:rPr>
              <a:t> %</a:t>
            </a:r>
            <a:endParaRPr lang="nl-NL" sz="1100" i="1" dirty="0">
              <a:latin typeface="Calibri" panose="020F050202020403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 rot="16200000">
            <a:off x="4252720" y="3853556"/>
            <a:ext cx="12410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latin typeface="Calibri" panose="020F0502020204030204" pitchFamily="34" charset="0"/>
              </a:rPr>
              <a:t>Mid ocean ridge %</a:t>
            </a:r>
            <a:endParaRPr lang="nl-NL" sz="1100" i="1" dirty="0"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16865" y="1090940"/>
            <a:ext cx="1338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‘basal drag’ </a:t>
            </a:r>
            <a:endParaRPr lang="nl-NL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311239" y="330210"/>
            <a:ext cx="114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‘slab pull’ </a:t>
            </a:r>
            <a:endParaRPr lang="nl-NL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459630" y="2571750"/>
            <a:ext cx="1353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‘ridge push’ </a:t>
            </a:r>
            <a:endParaRPr lang="nl-NL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3" name="Rectangle 3"/>
          <p:cNvSpPr txBox="1">
            <a:spLocks noChangeArrowheads="1"/>
          </p:cNvSpPr>
          <p:nvPr/>
        </p:nvSpPr>
        <p:spPr bwMode="auto">
          <a:xfrm>
            <a:off x="35496" y="3435846"/>
            <a:ext cx="8973690" cy="1008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None/>
            </a:pPr>
            <a:r>
              <a:rPr lang="nl-NL" altLang="en-US" sz="2800" b="1" dirty="0" smtClean="0">
                <a:latin typeface="Calibri" panose="020F0502020204030204" pitchFamily="34" charset="0"/>
              </a:rPr>
              <a:t>Conclusie?</a:t>
            </a:r>
          </a:p>
          <a:p>
            <a:pPr eaLnBrk="1" hangingPunct="1">
              <a:buFontTx/>
              <a:buNone/>
            </a:pPr>
            <a:r>
              <a:rPr lang="nl-NL" altLang="en-US" sz="2000" dirty="0" smtClean="0">
                <a:latin typeface="Calibri" panose="020F0502020204030204" pitchFamily="34" charset="0"/>
              </a:rPr>
              <a:t>Slab-pull meest belangrijk, enige met relatie</a:t>
            </a:r>
          </a:p>
          <a:p>
            <a:pPr eaLnBrk="1" hangingPunct="1">
              <a:buFontTx/>
              <a:buNone/>
            </a:pPr>
            <a:r>
              <a:rPr lang="nl-NL" altLang="en-US" sz="2000" dirty="0" smtClean="0">
                <a:latin typeface="Calibri" panose="020F0502020204030204" pitchFamily="34" charset="0"/>
              </a:rPr>
              <a:t>Basal </a:t>
            </a:r>
            <a:r>
              <a:rPr lang="nl-NL" altLang="en-US" sz="2000" dirty="0" err="1" smtClean="0">
                <a:latin typeface="Calibri" panose="020F0502020204030204" pitchFamily="34" charset="0"/>
              </a:rPr>
              <a:t>drag</a:t>
            </a:r>
            <a:r>
              <a:rPr lang="nl-NL" altLang="en-US" sz="2000" dirty="0" smtClean="0">
                <a:latin typeface="Calibri" panose="020F0502020204030204" pitchFamily="34" charset="0"/>
              </a:rPr>
              <a:t> versnelt of vertraagt beweging</a:t>
            </a:r>
            <a:endParaRPr lang="en-GB" altLang="en-US" sz="2000" dirty="0" smtClean="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endParaRPr lang="en-GB" altLang="en-US" sz="2800" dirty="0" smtClean="0">
              <a:latin typeface="Calibri" panose="020F0502020204030204" pitchFamily="34" charset="0"/>
            </a:endParaRPr>
          </a:p>
        </p:txBody>
      </p:sp>
      <p:cxnSp>
        <p:nvCxnSpPr>
          <p:cNvPr id="4" name="Straight Connector 3"/>
          <p:cNvCxnSpPr>
            <a:stCxn id="34" idx="2"/>
            <a:endCxn id="41" idx="0"/>
          </p:cNvCxnSpPr>
          <p:nvPr/>
        </p:nvCxnSpPr>
        <p:spPr>
          <a:xfrm flipV="1">
            <a:off x="5755000" y="411510"/>
            <a:ext cx="2494332" cy="155006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040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Ja, </a:t>
            </a:r>
            <a:r>
              <a:rPr lang="en-US" dirty="0" err="1" smtClean="0"/>
              <a:t>materiaal</a:t>
            </a:r>
            <a:r>
              <a:rPr lang="en-US" dirty="0" smtClean="0"/>
              <a:t> </a:t>
            </a:r>
            <a:r>
              <a:rPr lang="en-US" dirty="0" err="1" smtClean="0"/>
              <a:t>stroomt</a:t>
            </a:r>
            <a:r>
              <a:rPr lang="en-US" dirty="0" smtClean="0"/>
              <a:t> </a:t>
            </a:r>
            <a:r>
              <a:rPr lang="en-US" dirty="0" err="1" smtClean="0"/>
              <a:t>rond</a:t>
            </a:r>
            <a:r>
              <a:rPr lang="en-US" dirty="0" smtClean="0"/>
              <a:t>.. 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53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970" y="0"/>
            <a:ext cx="365995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436096" y="2211710"/>
            <a:ext cx="3673011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altLang="en-US" sz="1600" b="1" i="1" dirty="0" smtClean="0"/>
              <a:t>Op 660 </a:t>
            </a:r>
            <a:r>
              <a:rPr lang="en-US" altLang="en-US" sz="1600" b="1" i="1" dirty="0"/>
              <a:t>km </a:t>
            </a:r>
            <a:r>
              <a:rPr lang="en-US" altLang="en-US" sz="1600" b="1" i="1" dirty="0" err="1" smtClean="0"/>
              <a:t>barriere</a:t>
            </a:r>
            <a:r>
              <a:rPr lang="en-US" altLang="en-US" sz="1600" b="1" i="1" dirty="0" smtClean="0"/>
              <a:t> </a:t>
            </a:r>
            <a:r>
              <a:rPr lang="en-US" altLang="en-US" sz="1600" b="1" i="1" dirty="0" err="1"/>
              <a:t>voor</a:t>
            </a:r>
            <a:r>
              <a:rPr lang="en-US" altLang="en-US" sz="1600" b="1" i="1" dirty="0"/>
              <a:t> </a:t>
            </a:r>
            <a:r>
              <a:rPr lang="en-US" altLang="en-US" sz="1600" b="1" i="1" dirty="0" err="1"/>
              <a:t>subducerende</a:t>
            </a:r>
            <a:r>
              <a:rPr lang="en-US" altLang="en-US" sz="1600" b="1" i="1" dirty="0"/>
              <a:t> platen om </a:t>
            </a:r>
            <a:r>
              <a:rPr lang="en-US" altLang="en-US" sz="1600" b="1" i="1" dirty="0" err="1"/>
              <a:t>verder</a:t>
            </a:r>
            <a:r>
              <a:rPr lang="en-US" altLang="en-US" sz="1600" b="1" i="1" dirty="0"/>
              <a:t> </a:t>
            </a:r>
            <a:r>
              <a:rPr lang="en-US" altLang="en-US" sz="1600" b="1" i="1" dirty="0" err="1"/>
              <a:t>te</a:t>
            </a:r>
            <a:r>
              <a:rPr lang="en-US" altLang="en-US" sz="1600" b="1" i="1" dirty="0"/>
              <a:t> </a:t>
            </a:r>
            <a:r>
              <a:rPr lang="en-US" altLang="en-US" sz="1600" b="1" i="1" dirty="0" err="1"/>
              <a:t>dalen</a:t>
            </a:r>
            <a:r>
              <a:rPr lang="en-US" altLang="en-US" sz="1600" b="1" i="1" dirty="0"/>
              <a:t>,  </a:t>
            </a:r>
            <a:r>
              <a:rPr lang="en-US" altLang="en-US" sz="1600" b="1" i="1" dirty="0" err="1"/>
              <a:t>soort</a:t>
            </a:r>
            <a:r>
              <a:rPr lang="en-US" altLang="en-US" sz="1600" b="1" i="1" dirty="0"/>
              <a:t> </a:t>
            </a:r>
            <a:r>
              <a:rPr lang="en-US" altLang="en-US" sz="1600" b="1" i="1" dirty="0" err="1"/>
              <a:t>tijdelijke</a:t>
            </a:r>
            <a:r>
              <a:rPr lang="en-US" altLang="en-US" sz="1600" b="1" i="1" dirty="0"/>
              <a:t> ‘</a:t>
            </a:r>
            <a:r>
              <a:rPr lang="en-US" altLang="en-US" sz="1600" b="1" i="1" dirty="0" err="1"/>
              <a:t>parkeerplaats</a:t>
            </a:r>
            <a:r>
              <a:rPr lang="en-US" altLang="en-US" sz="1600" b="1" i="1" dirty="0" smtClean="0"/>
              <a:t>’</a:t>
            </a:r>
            <a:endParaRPr lang="en-US" altLang="en-US" sz="1600" b="1" i="1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1" y="1896837"/>
            <a:ext cx="2913821" cy="287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" name="Picture 2" descr="Gerelateerde afbeeld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169889"/>
            <a:ext cx="2614613" cy="156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70310" y="1022748"/>
            <a:ext cx="5409802" cy="1008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b="1" dirty="0" err="1" smtClean="0">
                <a:latin typeface="Calibri" panose="020F0502020204030204" pitchFamily="34" charset="0"/>
              </a:rPr>
              <a:t>Circulatie</a:t>
            </a:r>
            <a:r>
              <a:rPr lang="en-US" altLang="en-US" sz="2400" b="1" dirty="0" smtClean="0">
                <a:latin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latin typeface="Calibri" panose="020F0502020204030204" pitchFamily="34" charset="0"/>
              </a:rPr>
              <a:t>stuk</a:t>
            </a:r>
            <a:r>
              <a:rPr lang="en-US" altLang="en-US" sz="2400" b="1" dirty="0" smtClean="0">
                <a:latin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latin typeface="Calibri" panose="020F0502020204030204" pitchFamily="34" charset="0"/>
              </a:rPr>
              <a:t>complexer</a:t>
            </a:r>
            <a:r>
              <a:rPr lang="en-US" altLang="en-US" sz="2400" b="1" dirty="0" smtClean="0">
                <a:latin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latin typeface="Calibri" panose="020F0502020204030204" pitchFamily="34" charset="0"/>
              </a:rPr>
              <a:t>dan</a:t>
            </a:r>
            <a:r>
              <a:rPr lang="en-US" altLang="en-US" sz="2400" b="1" dirty="0" smtClean="0">
                <a:latin typeface="Calibri" panose="020F0502020204030204" pitchFamily="34" charset="0"/>
              </a:rPr>
              <a:t> ‘</a:t>
            </a:r>
            <a:r>
              <a:rPr lang="en-US" altLang="en-US" sz="2400" b="1" dirty="0" err="1" smtClean="0">
                <a:latin typeface="Calibri" panose="020F0502020204030204" pitchFamily="34" charset="0"/>
              </a:rPr>
              <a:t>convectie</a:t>
            </a:r>
            <a:r>
              <a:rPr lang="en-US" altLang="en-US" sz="2400" b="1" dirty="0" smtClean="0">
                <a:latin typeface="Calibri" panose="020F0502020204030204" pitchFamily="34" charset="0"/>
              </a:rPr>
              <a:t>’ door </a:t>
            </a:r>
            <a:r>
              <a:rPr lang="en-US" altLang="en-US" sz="2400" b="1" dirty="0" err="1" smtClean="0">
                <a:latin typeface="Calibri" panose="020F0502020204030204" pitchFamily="34" charset="0"/>
              </a:rPr>
              <a:t>veranderingen</a:t>
            </a:r>
            <a:r>
              <a:rPr lang="en-US" altLang="en-US" sz="2400" b="1" dirty="0" smtClean="0">
                <a:latin typeface="Calibri" panose="020F0502020204030204" pitchFamily="34" charset="0"/>
              </a:rPr>
              <a:t> in de mantel</a:t>
            </a:r>
          </a:p>
          <a:p>
            <a:pPr eaLnBrk="1" hangingPunct="1">
              <a:buFontTx/>
              <a:buNone/>
            </a:pPr>
            <a:endParaRPr lang="en-US" altLang="en-US" sz="2400" b="1" dirty="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endParaRPr lang="en-US" altLang="en-US" sz="2400" b="1" dirty="0" smtClean="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endParaRPr lang="en-US" altLang="en-US" sz="2400" b="1" dirty="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en-US" altLang="en-US" sz="2400" b="1" dirty="0" smtClean="0">
                <a:latin typeface="Calibri" panose="020F0502020204030204" pitchFamily="34" charset="0"/>
              </a:rPr>
              <a:t>	</a:t>
            </a:r>
          </a:p>
          <a:p>
            <a:pPr eaLnBrk="1" hangingPunct="1">
              <a:buFontTx/>
              <a:buNone/>
            </a:pPr>
            <a:r>
              <a:rPr lang="en-US" altLang="en-US" sz="2400" b="1" dirty="0">
                <a:latin typeface="Calibri" panose="020F0502020204030204" pitchFamily="34" charset="0"/>
              </a:rPr>
              <a:t>	</a:t>
            </a:r>
            <a:endParaRPr lang="en-GB" altLang="en-US" sz="2400" dirty="0" smtClean="0">
              <a:latin typeface="Calibri" panose="020F0502020204030204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2987824" y="3507854"/>
            <a:ext cx="3600400" cy="1008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b="1" dirty="0" smtClean="0">
                <a:latin typeface="Calibri" panose="020F0502020204030204" pitchFamily="34" charset="0"/>
              </a:rPr>
              <a:t>	..</a:t>
            </a:r>
            <a:r>
              <a:rPr lang="en-US" altLang="en-US" sz="2400" b="1" dirty="0" err="1" smtClean="0">
                <a:latin typeface="Calibri" panose="020F0502020204030204" pitchFamily="34" charset="0"/>
              </a:rPr>
              <a:t>en</a:t>
            </a:r>
            <a:r>
              <a:rPr lang="en-US" altLang="en-US" sz="2400" b="1" dirty="0" smtClean="0">
                <a:latin typeface="Calibri" panose="020F0502020204030204" pitchFamily="34" charset="0"/>
              </a:rPr>
              <a:t> is </a:t>
            </a:r>
            <a:r>
              <a:rPr lang="en-US" altLang="en-US" sz="2400" b="1" dirty="0" err="1" smtClean="0">
                <a:latin typeface="Calibri" panose="020F0502020204030204" pitchFamily="34" charset="0"/>
              </a:rPr>
              <a:t>dus</a:t>
            </a:r>
            <a:r>
              <a:rPr lang="en-US" altLang="en-US" sz="2400" b="1" dirty="0" smtClean="0">
                <a:latin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latin typeface="Calibri" panose="020F0502020204030204" pitchFamily="34" charset="0"/>
              </a:rPr>
              <a:t>niet</a:t>
            </a:r>
            <a:r>
              <a:rPr lang="en-US" altLang="en-US" sz="2400" b="1" dirty="0" smtClean="0">
                <a:latin typeface="Calibri" panose="020F0502020204030204" pitchFamily="34" charset="0"/>
              </a:rPr>
              <a:t> direct de </a:t>
            </a:r>
            <a:r>
              <a:rPr lang="en-US" altLang="en-US" sz="2400" b="1" dirty="0" err="1" smtClean="0">
                <a:latin typeface="Calibri" panose="020F0502020204030204" pitchFamily="34" charset="0"/>
              </a:rPr>
              <a:t>drijvende</a:t>
            </a:r>
            <a:r>
              <a:rPr lang="en-US" altLang="en-US" sz="2400" b="1" dirty="0" smtClean="0">
                <a:latin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latin typeface="Calibri" panose="020F0502020204030204" pitchFamily="34" charset="0"/>
              </a:rPr>
              <a:t>kracht</a:t>
            </a:r>
            <a:r>
              <a:rPr lang="en-US" altLang="en-US" sz="2400" b="1" dirty="0" smtClean="0">
                <a:latin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latin typeface="Calibri" panose="020F0502020204030204" pitchFamily="34" charset="0"/>
              </a:rPr>
              <a:t>achter</a:t>
            </a:r>
            <a:r>
              <a:rPr lang="en-US" altLang="en-US" sz="2400" b="1" dirty="0" smtClean="0">
                <a:latin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latin typeface="Calibri" panose="020F0502020204030204" pitchFamily="34" charset="0"/>
              </a:rPr>
              <a:t>plaattektoniek</a:t>
            </a:r>
            <a:r>
              <a:rPr lang="en-US" altLang="en-US" sz="2400" b="1" dirty="0" smtClean="0">
                <a:latin typeface="Calibri" panose="020F0502020204030204" pitchFamily="34" charset="0"/>
              </a:rPr>
              <a:t>!</a:t>
            </a:r>
            <a:endParaRPr lang="en-GB" altLang="en-US" sz="2400" dirty="0" smtClean="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endParaRPr lang="en-GB" altLang="en-US" sz="24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97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240729" y="977875"/>
            <a:ext cx="4259263" cy="33940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nl-NL" altLang="en-US" sz="2000" dirty="0" smtClean="0">
                <a:latin typeface="Calibri" panose="020F0502020204030204" pitchFamily="34" charset="0"/>
              </a:rPr>
              <a:t>1. Presentatie staat </a:t>
            </a:r>
            <a:r>
              <a:rPr lang="nl-NL" altLang="en-US" sz="2000" dirty="0" smtClean="0">
                <a:latin typeface="Calibri" panose="020F0502020204030204" pitchFamily="34" charset="0"/>
              </a:rPr>
              <a:t>op </a:t>
            </a:r>
            <a:endParaRPr lang="nl-NL" altLang="en-US" sz="2000" dirty="0" smtClean="0">
              <a:latin typeface="Calibri" panose="020F0502020204030204" pitchFamily="34" charset="0"/>
            </a:endParaRPr>
          </a:p>
          <a:p>
            <a:pPr>
              <a:buFont typeface="Arial" charset="0"/>
              <a:buNone/>
              <a:defRPr/>
            </a:pPr>
            <a:r>
              <a:rPr lang="nl-NL" altLang="en-US" sz="2000" dirty="0" smtClean="0">
                <a:latin typeface="Calibri" panose="020F0502020204030204" pitchFamily="34" charset="0"/>
                <a:hlinkClick r:id="rId2"/>
              </a:rPr>
              <a:t>www.geo.vu.nl/~andb/KNAGdag</a:t>
            </a:r>
            <a:endParaRPr lang="nl-NL" altLang="en-US" sz="2000" dirty="0" smtClean="0">
              <a:latin typeface="Calibri" panose="020F0502020204030204" pitchFamily="34" charset="0"/>
            </a:endParaRPr>
          </a:p>
          <a:p>
            <a:pPr>
              <a:buFont typeface="Arial" charset="0"/>
              <a:buNone/>
              <a:defRPr/>
            </a:pPr>
            <a:endParaRPr lang="en-US" altLang="en-US" sz="2000" dirty="0" smtClean="0">
              <a:latin typeface="Calibri" panose="020F0502020204030204" pitchFamily="34" charset="0"/>
            </a:endParaRPr>
          </a:p>
          <a:p>
            <a:pPr>
              <a:buFont typeface="Arial" charset="0"/>
              <a:buNone/>
              <a:defRPr/>
            </a:pPr>
            <a:endParaRPr lang="en-US" altLang="en-US" sz="2000" dirty="0">
              <a:latin typeface="Calibri" panose="020F0502020204030204" pitchFamily="34" charset="0"/>
            </a:endParaRPr>
          </a:p>
          <a:p>
            <a:pPr>
              <a:buFont typeface="Arial" charset="0"/>
              <a:buNone/>
              <a:defRPr/>
            </a:pPr>
            <a:endParaRPr lang="en-US" altLang="en-US" sz="2000" dirty="0" smtClean="0">
              <a:latin typeface="Calibri" panose="020F0502020204030204" pitchFamily="34" charset="0"/>
            </a:endParaRPr>
          </a:p>
          <a:p>
            <a:pPr>
              <a:buFont typeface="Arial" charset="0"/>
              <a:buNone/>
              <a:defRPr/>
            </a:pPr>
            <a:endParaRPr lang="en-US" altLang="en-US" sz="2000" dirty="0">
              <a:latin typeface="Calibri" panose="020F0502020204030204" pitchFamily="34" charset="0"/>
            </a:endParaRPr>
          </a:p>
          <a:p>
            <a:pPr>
              <a:buFont typeface="Arial" charset="0"/>
              <a:buNone/>
              <a:defRPr/>
            </a:pPr>
            <a:endParaRPr lang="en-US" altLang="en-US" sz="2000" dirty="0" smtClean="0">
              <a:latin typeface="Calibri" panose="020F0502020204030204" pitchFamily="34" charset="0"/>
            </a:endParaRPr>
          </a:p>
          <a:p>
            <a:pPr>
              <a:buFont typeface="Arial" charset="0"/>
              <a:buNone/>
              <a:defRPr/>
            </a:pPr>
            <a:endParaRPr lang="en-US" altLang="en-US" sz="2000" dirty="0">
              <a:latin typeface="Calibri" panose="020F0502020204030204" pitchFamily="34" charset="0"/>
            </a:endParaRPr>
          </a:p>
          <a:p>
            <a:pPr>
              <a:buFont typeface="Arial" charset="0"/>
              <a:buNone/>
              <a:defRPr/>
            </a:pPr>
            <a:endParaRPr lang="en-US" altLang="en-US" sz="2000" dirty="0" smtClean="0">
              <a:latin typeface="Calibri" panose="020F0502020204030204" pitchFamily="34" charset="0"/>
            </a:endParaRPr>
          </a:p>
          <a:p>
            <a:pPr>
              <a:buNone/>
              <a:defRPr/>
            </a:pPr>
            <a:r>
              <a:rPr lang="nl-NL" altLang="en-US" sz="2000" dirty="0" smtClean="0">
                <a:latin typeface="Calibri" panose="020F0502020204030204" pitchFamily="34" charset="0"/>
              </a:rPr>
              <a:t>2. </a:t>
            </a:r>
            <a:r>
              <a:rPr lang="nl-NL" altLang="en-US" sz="2000" dirty="0">
                <a:latin typeface="Calibri" panose="020F0502020204030204" pitchFamily="34" charset="0"/>
              </a:rPr>
              <a:t>Poster bij de stand!</a:t>
            </a:r>
          </a:p>
          <a:p>
            <a:pPr>
              <a:buFont typeface="Arial" charset="0"/>
              <a:buNone/>
              <a:defRPr/>
            </a:pPr>
            <a:endParaRPr lang="nl-NL" altLang="en-US" sz="2000" dirty="0" smtClean="0">
              <a:latin typeface="Calibri" panose="020F050202020403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851920" y="987574"/>
            <a:ext cx="5184576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nl-NL" altLang="en-US" sz="2000" dirty="0" smtClean="0"/>
              <a:t>3. </a:t>
            </a:r>
            <a:r>
              <a:rPr lang="nl-NL" altLang="en-US" sz="2000" dirty="0"/>
              <a:t>Met school naar de VU, of de VU op school? </a:t>
            </a:r>
          </a:p>
          <a:p>
            <a:pPr>
              <a:buFont typeface="Arial" charset="0"/>
              <a:buNone/>
            </a:pPr>
            <a:r>
              <a:rPr lang="nl-NL" altLang="en-US" sz="1600" i="1" dirty="0" smtClean="0"/>
              <a:t>Plaattektoniek</a:t>
            </a:r>
            <a:r>
              <a:rPr lang="nl-NL" altLang="en-US" sz="1600" i="1" dirty="0"/>
              <a:t>, </a:t>
            </a:r>
            <a:r>
              <a:rPr lang="nl-NL" altLang="en-US" sz="1600" i="1" dirty="0" smtClean="0"/>
              <a:t>vulkanisme, aardbevingen</a:t>
            </a:r>
            <a:endParaRPr lang="nl-NL" altLang="en-US" sz="1600" i="1" dirty="0"/>
          </a:p>
          <a:p>
            <a:pPr>
              <a:buFont typeface="Arial" charset="0"/>
              <a:buNone/>
            </a:pPr>
            <a:r>
              <a:rPr lang="nl-NL" altLang="en-US" sz="1600" i="1" dirty="0"/>
              <a:t>Big </a:t>
            </a:r>
            <a:r>
              <a:rPr lang="nl-NL" altLang="en-US" sz="1600" i="1" dirty="0" err="1"/>
              <a:t>History</a:t>
            </a:r>
            <a:r>
              <a:rPr lang="nl-NL" altLang="en-US" sz="1600" i="1" dirty="0"/>
              <a:t> (drempel 4</a:t>
            </a:r>
            <a:r>
              <a:rPr lang="nl-NL" altLang="en-US" sz="1600" i="1" dirty="0" smtClean="0"/>
              <a:t>)</a:t>
            </a:r>
          </a:p>
          <a:p>
            <a:pPr>
              <a:buFont typeface="Arial" charset="0"/>
              <a:buNone/>
            </a:pPr>
            <a:r>
              <a:rPr lang="nl-NL" altLang="en-US" sz="1600" i="1" dirty="0" smtClean="0"/>
              <a:t>Gesteente-practicum en ‘tijd’</a:t>
            </a:r>
          </a:p>
          <a:p>
            <a:pPr>
              <a:buNone/>
            </a:pPr>
            <a:r>
              <a:rPr lang="nl-NL" altLang="en-US" sz="1600" i="1" dirty="0"/>
              <a:t>NLT-module Bewegende Aarde of </a:t>
            </a:r>
            <a:r>
              <a:rPr lang="nl-NL" altLang="en-US" sz="1600" i="1" dirty="0" smtClean="0"/>
              <a:t>Klimaatverandering</a:t>
            </a:r>
          </a:p>
          <a:p>
            <a:pPr>
              <a:buFont typeface="Arial" charset="0"/>
              <a:buNone/>
            </a:pPr>
            <a:r>
              <a:rPr lang="nl-NL" altLang="en-US" sz="1600" i="1" dirty="0" smtClean="0"/>
              <a:t>Inhoudelijk verhaal bij schoolreis naar IJsland, Eifel, </a:t>
            </a:r>
            <a:r>
              <a:rPr lang="nl-NL" altLang="en-US" sz="1600" i="1" dirty="0" err="1" smtClean="0"/>
              <a:t>whatever</a:t>
            </a:r>
            <a:r>
              <a:rPr lang="nl-NL" altLang="en-US" sz="1600" i="1" dirty="0" smtClean="0"/>
              <a:t>…  </a:t>
            </a:r>
            <a:endParaRPr lang="nl-NL" altLang="en-US" sz="1800" i="1" dirty="0"/>
          </a:p>
          <a:p>
            <a:pPr>
              <a:buFont typeface="Arial" charset="0"/>
              <a:buNone/>
            </a:pPr>
            <a:r>
              <a:rPr lang="nl-NL" altLang="en-US" sz="1800" dirty="0"/>
              <a:t>Meer info bij de stand </a:t>
            </a:r>
            <a:r>
              <a:rPr lang="nl-NL" altLang="en-US" sz="1800" dirty="0" smtClean="0"/>
              <a:t>of via </a:t>
            </a:r>
            <a:r>
              <a:rPr lang="nl-NL" altLang="en-US" sz="1800" dirty="0" smtClean="0">
                <a:hlinkClick r:id="rId3"/>
              </a:rPr>
              <a:t>bernd.andeweg@vu.nl</a:t>
            </a:r>
            <a:endParaRPr lang="nl-NL" altLang="en-US" sz="1800" dirty="0" smtClean="0"/>
          </a:p>
          <a:p>
            <a:pPr>
              <a:buFont typeface="Arial" charset="0"/>
              <a:buNone/>
            </a:pPr>
            <a:endParaRPr lang="en-US" altLang="en-US" sz="2000" dirty="0" smtClean="0"/>
          </a:p>
          <a:p>
            <a:pPr>
              <a:buFont typeface="Arial" charset="0"/>
              <a:buNone/>
            </a:pPr>
            <a:r>
              <a:rPr lang="en-US" altLang="en-US" sz="2000" dirty="0" smtClean="0"/>
              <a:t>4. </a:t>
            </a:r>
            <a:r>
              <a:rPr lang="en-US" altLang="en-US" sz="2000" dirty="0" err="1" smtClean="0"/>
              <a:t>Nascholing</a:t>
            </a:r>
            <a:r>
              <a:rPr lang="en-US" altLang="en-US" sz="2000" dirty="0" smtClean="0"/>
              <a:t> </a:t>
            </a:r>
            <a:endParaRPr lang="nl-NL" altLang="en-US" sz="2000" dirty="0" smtClean="0"/>
          </a:p>
          <a:p>
            <a:pPr>
              <a:buNone/>
            </a:pPr>
            <a:r>
              <a:rPr lang="en-US" altLang="en-US" sz="2000" dirty="0" smtClean="0"/>
              <a:t>Meer </a:t>
            </a:r>
            <a:r>
              <a:rPr lang="en-US" altLang="en-US" sz="2000" dirty="0" err="1" smtClean="0"/>
              <a:t>nieuwe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inzichten</a:t>
            </a:r>
            <a:r>
              <a:rPr lang="en-US" altLang="en-US" sz="2000" dirty="0"/>
              <a:t> </a:t>
            </a:r>
            <a:r>
              <a:rPr lang="en-US" altLang="en-US" sz="2000" dirty="0" smtClean="0"/>
              <a:t>“</a:t>
            </a:r>
            <a:r>
              <a:rPr lang="nl-NL" sz="2000" dirty="0" smtClean="0"/>
              <a:t>Update </a:t>
            </a:r>
            <a:r>
              <a:rPr lang="nl-NL" sz="2000" dirty="0"/>
              <a:t>Fysische </a:t>
            </a:r>
            <a:r>
              <a:rPr lang="nl-NL" sz="2000" dirty="0" smtClean="0"/>
              <a:t>Geografie” 040219 </a:t>
            </a:r>
            <a:r>
              <a:rPr lang="nl-NL" sz="2000" dirty="0" err="1" smtClean="0"/>
              <a:t>ism</a:t>
            </a:r>
            <a:r>
              <a:rPr lang="nl-NL" sz="2000" dirty="0" smtClean="0"/>
              <a:t> Utrecht. Onderwerpen?</a:t>
            </a:r>
            <a:endParaRPr lang="nl-NL" alt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Info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54</a:t>
            </a:fld>
            <a:endParaRPr lang="nl-NL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64483"/>
            <a:ext cx="3456384" cy="243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/>
              <a:t>KNAG Onderwijsdag 2018 Breken met breukgebergte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6934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Plooi</a:t>
            </a:r>
            <a:r>
              <a:rPr lang="en-US" dirty="0" smtClean="0"/>
              <a:t>- </a:t>
            </a:r>
            <a:r>
              <a:rPr lang="en-US" dirty="0" err="1" smtClean="0"/>
              <a:t>én</a:t>
            </a:r>
            <a:r>
              <a:rPr lang="en-US" dirty="0" smtClean="0"/>
              <a:t> </a:t>
            </a:r>
            <a:r>
              <a:rPr lang="en-US" dirty="0" err="1" smtClean="0"/>
              <a:t>opschuivingsgebergte</a:t>
            </a:r>
            <a:r>
              <a:rPr lang="en-US" dirty="0" smtClean="0"/>
              <a:t> 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pic>
        <p:nvPicPr>
          <p:cNvPr id="9" name="Picture 4" descr="GR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291830"/>
            <a:ext cx="6768878" cy="126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6" y="3043876"/>
            <a:ext cx="4464496" cy="209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san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30" y="716334"/>
            <a:ext cx="8569325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/>
          </p:cNvSpPr>
          <p:nvPr/>
        </p:nvSpPr>
        <p:spPr bwMode="auto">
          <a:xfrm>
            <a:off x="4401940" y="708670"/>
            <a:ext cx="549865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en-US" sz="2400" dirty="0" smtClean="0"/>
              <a:t>‘</a:t>
            </a:r>
            <a:r>
              <a:rPr lang="nl-NL" altLang="en-US" sz="2400" dirty="0" err="1" smtClean="0"/>
              <a:t>Fold-and-thrustbelt</a:t>
            </a:r>
            <a:r>
              <a:rPr lang="nl-NL" altLang="en-US" sz="2400" dirty="0" smtClean="0"/>
              <a:t>’ in literatuur, misschien bron van verwarring? </a:t>
            </a:r>
            <a:endParaRPr lang="en-GB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05734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Plooiingsgebergte</a:t>
            </a:r>
            <a:r>
              <a:rPr lang="en-US" dirty="0" smtClean="0"/>
              <a:t>? </a:t>
            </a:r>
            <a:r>
              <a:rPr lang="en-US" dirty="0" err="1" smtClean="0"/>
              <a:t>Niet</a:t>
            </a:r>
            <a:r>
              <a:rPr lang="en-US" dirty="0" smtClean="0"/>
              <a:t> zo.. </a:t>
            </a:r>
            <a:endParaRPr lang="nl-NL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6" r="8716"/>
          <a:stretch>
            <a:fillRect/>
          </a:stretch>
        </p:blipFill>
        <p:spPr>
          <a:xfrm>
            <a:off x="4564146" y="843558"/>
            <a:ext cx="4572000" cy="4152600"/>
          </a:xfrm>
          <a:ln w="19050">
            <a:solidFill>
              <a:srgbClr val="FF0000"/>
            </a:solidFill>
            <a:prstDash val="sysDash"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7" t="7170" r="12508" b="3258"/>
          <a:stretch/>
        </p:blipFill>
        <p:spPr>
          <a:xfrm rot="16200000">
            <a:off x="1259999" y="592523"/>
            <a:ext cx="2215663" cy="4607169"/>
          </a:xfrm>
          <a:prstGeom prst="rect">
            <a:avLst/>
          </a:prstGeom>
          <a:ln w="19050">
            <a:solidFill>
              <a:srgbClr val="FF0000"/>
            </a:solidFill>
            <a:prstDash val="sysDash"/>
          </a:ln>
        </p:spPr>
      </p:pic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5536" y="929081"/>
            <a:ext cx="3232740" cy="712790"/>
          </a:xfrm>
        </p:spPr>
        <p:txBody>
          <a:bodyPr/>
          <a:lstStyle/>
          <a:p>
            <a:r>
              <a:rPr lang="en-US" b="1" dirty="0" err="1" smtClean="0">
                <a:latin typeface="Calibri" panose="020F0502020204030204" pitchFamily="34" charset="0"/>
              </a:rPr>
              <a:t>Helemaal</a:t>
            </a:r>
            <a:r>
              <a:rPr lang="en-US" b="1" dirty="0" smtClean="0">
                <a:latin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</a:rPr>
              <a:t>breukloos</a:t>
            </a:r>
            <a:r>
              <a:rPr lang="en-US" b="1" dirty="0" smtClean="0">
                <a:latin typeface="Calibri" panose="020F0502020204030204" pitchFamily="34" charset="0"/>
              </a:rPr>
              <a:t>… </a:t>
            </a:r>
            <a:endParaRPr lang="en-US" b="1" dirty="0" smtClean="0">
              <a:solidFill>
                <a:schemeClr val="accent3"/>
              </a:solidFill>
              <a:latin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</a:rPr>
              <a:t>‘artist impression’… 					</a:t>
            </a:r>
            <a:endParaRPr lang="nl-NL" b="1" dirty="0">
              <a:solidFill>
                <a:srgbClr val="005B9D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8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Plooiingsgebergte</a:t>
            </a:r>
            <a:r>
              <a:rPr lang="en-US" dirty="0" smtClean="0"/>
              <a:t>? </a:t>
            </a:r>
            <a:r>
              <a:rPr lang="en-US" dirty="0" err="1" smtClean="0"/>
              <a:t>Niet</a:t>
            </a:r>
            <a:r>
              <a:rPr lang="en-US" dirty="0" smtClean="0"/>
              <a:t> zo.. </a:t>
            </a:r>
            <a:endParaRPr lang="nl-NL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6" r="8716"/>
          <a:stretch>
            <a:fillRect/>
          </a:stretch>
        </p:blipFill>
        <p:spPr>
          <a:xfrm>
            <a:off x="4564146" y="843558"/>
            <a:ext cx="4572000" cy="4152600"/>
          </a:xfrm>
          <a:ln w="19050">
            <a:solidFill>
              <a:srgbClr val="FF0000"/>
            </a:solidFill>
            <a:prstDash val="sysDash"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/>
              <a:t>KNAG Onderwijsdag 2018 Breken met breukgebergte</a:t>
            </a:r>
            <a:endParaRPr lang="nl-N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7" t="7170" r="12508" b="3258"/>
          <a:stretch/>
        </p:blipFill>
        <p:spPr>
          <a:xfrm rot="16200000">
            <a:off x="1259999" y="592523"/>
            <a:ext cx="2215663" cy="4607169"/>
          </a:xfrm>
          <a:prstGeom prst="rect">
            <a:avLst/>
          </a:prstGeom>
          <a:ln w="19050">
            <a:solidFill>
              <a:srgbClr val="FF0000"/>
            </a:solidFill>
            <a:prstDash val="sysDash"/>
          </a:ln>
        </p:spPr>
      </p:pic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5536" y="929081"/>
            <a:ext cx="3232740" cy="712790"/>
          </a:xfrm>
        </p:spPr>
        <p:txBody>
          <a:bodyPr/>
          <a:lstStyle/>
          <a:p>
            <a:r>
              <a:rPr lang="en-US" b="1" dirty="0" err="1" smtClean="0">
                <a:latin typeface="Calibri" panose="020F0502020204030204" pitchFamily="34" charset="0"/>
              </a:rPr>
              <a:t>Helemaal</a:t>
            </a:r>
            <a:r>
              <a:rPr lang="en-US" b="1" dirty="0" smtClean="0">
                <a:latin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</a:rPr>
              <a:t>breukloos</a:t>
            </a:r>
            <a:r>
              <a:rPr lang="en-US" b="1" dirty="0" smtClean="0">
                <a:latin typeface="Calibri" panose="020F0502020204030204" pitchFamily="34" charset="0"/>
              </a:rPr>
              <a:t>… </a:t>
            </a:r>
            <a:endParaRPr lang="en-US" b="1" dirty="0" smtClean="0">
              <a:solidFill>
                <a:schemeClr val="accent3"/>
              </a:solidFill>
              <a:latin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</a:rPr>
              <a:t>‘artist impression’… 					</a:t>
            </a:r>
            <a:endParaRPr lang="nl-NL" b="1" dirty="0">
              <a:solidFill>
                <a:srgbClr val="005B9D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21260883">
            <a:off x="4379343" y="902325"/>
            <a:ext cx="4757969" cy="523220"/>
          </a:xfrm>
          <a:prstGeom prst="rect">
            <a:avLst/>
          </a:prstGeom>
          <a:solidFill>
            <a:schemeClr val="bg1">
              <a:alpha val="69804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atin typeface="Calibri" panose="020F0502020204030204" pitchFamily="34" charset="0"/>
              </a:rPr>
              <a:t>Liggen</a:t>
            </a:r>
            <a:r>
              <a:rPr lang="en-US" sz="1400" b="1" dirty="0" smtClean="0">
                <a:latin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</a:rPr>
              <a:t>sedimenten</a:t>
            </a:r>
            <a:r>
              <a:rPr lang="en-US" sz="1400" b="1" dirty="0" smtClean="0">
                <a:latin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</a:rPr>
              <a:t>ónder</a:t>
            </a:r>
            <a:r>
              <a:rPr lang="en-US" sz="1400" b="1" dirty="0" smtClean="0">
                <a:latin typeface="Calibri" panose="020F0502020204030204" pitchFamily="34" charset="0"/>
              </a:rPr>
              <a:t> continent?</a:t>
            </a:r>
          </a:p>
          <a:p>
            <a:r>
              <a:rPr lang="en-US" sz="1400" b="1" dirty="0" smtClean="0">
                <a:latin typeface="Calibri" panose="020F0502020204030204" pitchFamily="34" charset="0"/>
              </a:rPr>
              <a:t>Hoe </a:t>
            </a:r>
            <a:r>
              <a:rPr lang="en-US" sz="1400" b="1" dirty="0" err="1" smtClean="0">
                <a:latin typeface="Calibri" panose="020F0502020204030204" pitchFamily="34" charset="0"/>
              </a:rPr>
              <a:t>naderen</a:t>
            </a:r>
            <a:r>
              <a:rPr lang="en-US" sz="1400" b="1" dirty="0" smtClean="0">
                <a:latin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</a:rPr>
              <a:t>continenten</a:t>
            </a:r>
            <a:r>
              <a:rPr lang="en-US" sz="1400" b="1" dirty="0" smtClean="0">
                <a:latin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</a:rPr>
              <a:t>elkaar</a:t>
            </a:r>
            <a:r>
              <a:rPr lang="en-US" sz="1400" b="1" dirty="0" smtClean="0">
                <a:latin typeface="Calibri" panose="020F0502020204030204" pitchFamily="34" charset="0"/>
              </a:rPr>
              <a:t>, wat </a:t>
            </a:r>
            <a:r>
              <a:rPr lang="en-US" sz="1400" b="1" dirty="0" err="1" smtClean="0">
                <a:latin typeface="Calibri" panose="020F0502020204030204" pitchFamily="34" charset="0"/>
              </a:rPr>
              <a:t>gebeurt</a:t>
            </a:r>
            <a:r>
              <a:rPr lang="en-US" sz="1400" b="1" dirty="0" smtClean="0">
                <a:latin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</a:rPr>
              <a:t>er</a:t>
            </a:r>
            <a:r>
              <a:rPr lang="en-US" sz="1400" b="1" dirty="0" smtClean="0">
                <a:latin typeface="Calibri" panose="020F0502020204030204" pitchFamily="34" charset="0"/>
              </a:rPr>
              <a:t> in de </a:t>
            </a:r>
            <a:r>
              <a:rPr lang="en-US" sz="1400" b="1" dirty="0" err="1" smtClean="0">
                <a:latin typeface="Calibri" panose="020F0502020204030204" pitchFamily="34" charset="0"/>
              </a:rPr>
              <a:t>diepte</a:t>
            </a:r>
            <a:r>
              <a:rPr lang="en-US" sz="1400" b="1" dirty="0" smtClean="0">
                <a:latin typeface="Calibri" panose="020F0502020204030204" pitchFamily="34" charset="0"/>
              </a:rPr>
              <a:t>?</a:t>
            </a:r>
            <a:endParaRPr lang="nl-NL" sz="1400" b="1" dirty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400981">
            <a:off x="3381048" y="3930601"/>
            <a:ext cx="2883687" cy="7386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latin typeface="Calibri" panose="020F0502020204030204" pitchFamily="34" charset="0"/>
              </a:rPr>
              <a:t>Lastig</a:t>
            </a:r>
            <a:r>
              <a:rPr lang="en-US" sz="1400" b="1" dirty="0" smtClean="0">
                <a:latin typeface="Calibri" panose="020F0502020204030204" pitchFamily="34" charset="0"/>
              </a:rPr>
              <a:t>: je </a:t>
            </a:r>
            <a:r>
              <a:rPr lang="en-US" sz="1400" b="1" dirty="0" err="1" smtClean="0">
                <a:latin typeface="Calibri" panose="020F0502020204030204" pitchFamily="34" charset="0"/>
              </a:rPr>
              <a:t>drukt</a:t>
            </a:r>
            <a:r>
              <a:rPr lang="en-US" sz="1400" b="1" dirty="0" smtClean="0">
                <a:latin typeface="Calibri" panose="020F0502020204030204" pitchFamily="34" charset="0"/>
              </a:rPr>
              <a:t> het al in </a:t>
            </a:r>
            <a:r>
              <a:rPr lang="en-US" sz="1400" b="1" dirty="0" err="1" smtClean="0">
                <a:latin typeface="Calibri" panose="020F0502020204030204" pitchFamily="34" charset="0"/>
              </a:rPr>
              <a:t>elkaar</a:t>
            </a:r>
            <a:r>
              <a:rPr lang="en-US" sz="1400" b="1" dirty="0" smtClean="0">
                <a:latin typeface="Calibri" panose="020F0502020204030204" pitchFamily="34" charset="0"/>
              </a:rPr>
              <a:t> en </a:t>
            </a:r>
            <a:r>
              <a:rPr lang="en-US" sz="1400" b="1" dirty="0" err="1" smtClean="0">
                <a:latin typeface="Calibri" panose="020F0502020204030204" pitchFamily="34" charset="0"/>
              </a:rPr>
              <a:t>gaat</a:t>
            </a:r>
            <a:r>
              <a:rPr lang="en-US" sz="1400" b="1" dirty="0" smtClean="0">
                <a:latin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</a:rPr>
              <a:t>ook</a:t>
            </a:r>
            <a:r>
              <a:rPr lang="en-US" sz="1400" b="1" dirty="0" smtClean="0">
                <a:latin typeface="Calibri" panose="020F0502020204030204" pitchFamily="34" charset="0"/>
              </a:rPr>
              <a:t> nog </a:t>
            </a:r>
            <a:r>
              <a:rPr lang="en-US" sz="1400" b="1" dirty="0" err="1" smtClean="0">
                <a:latin typeface="Calibri" panose="020F0502020204030204" pitchFamily="34" charset="0"/>
              </a:rPr>
              <a:t>materiaal</a:t>
            </a:r>
            <a:r>
              <a:rPr lang="en-US" sz="1400" b="1" dirty="0" smtClean="0">
                <a:latin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</a:rPr>
              <a:t>toevoegen</a:t>
            </a:r>
            <a:r>
              <a:rPr lang="en-US" sz="1400" b="1" dirty="0" smtClean="0">
                <a:latin typeface="Calibri" panose="020F0502020204030204" pitchFamily="34" charset="0"/>
              </a:rPr>
              <a:t>?</a:t>
            </a:r>
          </a:p>
          <a:p>
            <a:r>
              <a:rPr lang="en-US" sz="1400" b="1" dirty="0" err="1" smtClean="0">
                <a:latin typeface="Calibri" panose="020F0502020204030204" pitchFamily="34" charset="0"/>
              </a:rPr>
              <a:t>Graniet</a:t>
            </a:r>
            <a:r>
              <a:rPr lang="en-US" sz="1400" b="1" dirty="0" smtClean="0">
                <a:latin typeface="Calibri" panose="020F0502020204030204" pitchFamily="34" charset="0"/>
              </a:rPr>
              <a:t>: </a:t>
            </a:r>
            <a:r>
              <a:rPr lang="en-US" sz="1400" b="1" dirty="0" err="1" smtClean="0">
                <a:latin typeface="Calibri" panose="020F0502020204030204" pitchFamily="34" charset="0"/>
              </a:rPr>
              <a:t>resultaat</a:t>
            </a:r>
            <a:r>
              <a:rPr lang="en-US" sz="1400" b="1" dirty="0" smtClean="0">
                <a:latin typeface="Calibri" panose="020F0502020204030204" pitchFamily="34" charset="0"/>
              </a:rPr>
              <a:t> van </a:t>
            </a:r>
            <a:r>
              <a:rPr lang="en-US" sz="1400" b="1" dirty="0" err="1" smtClean="0">
                <a:latin typeface="Calibri" panose="020F0502020204030204" pitchFamily="34" charset="0"/>
              </a:rPr>
              <a:t>subductie</a:t>
            </a:r>
            <a:r>
              <a:rPr lang="en-US" sz="1400" b="1" dirty="0">
                <a:latin typeface="Calibri" panose="020F0502020204030204" pitchFamily="34" charset="0"/>
              </a:rPr>
              <a:t> </a:t>
            </a:r>
            <a:endParaRPr lang="nl-NL" sz="1400" b="1" dirty="0"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467481">
            <a:off x="122063" y="3452115"/>
            <a:ext cx="2941867" cy="95410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latin typeface="Calibri" panose="020F0502020204030204" pitchFamily="34" charset="0"/>
              </a:rPr>
              <a:t>Waar</a:t>
            </a:r>
            <a:r>
              <a:rPr lang="en-US" sz="1400" b="1" dirty="0" smtClean="0">
                <a:latin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</a:rPr>
              <a:t>blijft</a:t>
            </a:r>
            <a:r>
              <a:rPr lang="en-US" sz="1400" b="1" dirty="0" smtClean="0">
                <a:latin typeface="Calibri" panose="020F0502020204030204" pitchFamily="34" charset="0"/>
              </a:rPr>
              <a:t> de </a:t>
            </a:r>
            <a:r>
              <a:rPr lang="en-US" sz="1400" b="1" dirty="0" err="1" smtClean="0">
                <a:latin typeface="Calibri" panose="020F0502020204030204" pitchFamily="34" charset="0"/>
              </a:rPr>
              <a:t>oranje</a:t>
            </a:r>
            <a:r>
              <a:rPr lang="en-US" sz="1400" b="1" dirty="0" smtClean="0">
                <a:latin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</a:rPr>
              <a:t>laag</a:t>
            </a:r>
            <a:r>
              <a:rPr lang="en-US" sz="1400" b="1" dirty="0" smtClean="0">
                <a:latin typeface="Calibri" panose="020F0502020204030204" pitchFamily="34" charset="0"/>
              </a:rPr>
              <a:t> van de </a:t>
            </a:r>
            <a:r>
              <a:rPr lang="en-US" sz="1400" b="1" dirty="0" err="1" smtClean="0">
                <a:latin typeface="Calibri" panose="020F0502020204030204" pitchFamily="34" charset="0"/>
              </a:rPr>
              <a:t>lithosfeer</a:t>
            </a:r>
            <a:r>
              <a:rPr lang="en-US" sz="1400" b="1" dirty="0" smtClean="0">
                <a:latin typeface="Calibri" panose="020F0502020204030204" pitchFamily="34" charset="0"/>
              </a:rPr>
              <a:t>? = mantel = </a:t>
            </a:r>
            <a:r>
              <a:rPr lang="en-US" sz="1400" b="1" dirty="0" err="1" smtClean="0">
                <a:latin typeface="Calibri" panose="020F0502020204030204" pitchFamily="34" charset="0"/>
              </a:rPr>
              <a:t>zeker</a:t>
            </a:r>
            <a:r>
              <a:rPr lang="en-US" sz="1400" b="1" dirty="0" smtClean="0">
                <a:latin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</a:rPr>
              <a:t>geen</a:t>
            </a:r>
            <a:r>
              <a:rPr lang="en-US" sz="1400" b="1" dirty="0" smtClean="0">
                <a:latin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</a:rPr>
              <a:t>granietvormend</a:t>
            </a:r>
            <a:r>
              <a:rPr lang="en-US" sz="1400" b="1" dirty="0" smtClean="0">
                <a:latin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</a:rPr>
              <a:t>deel</a:t>
            </a:r>
            <a:r>
              <a:rPr lang="en-US" sz="1400" b="1" dirty="0" smtClean="0">
                <a:latin typeface="Calibri" panose="020F0502020204030204" pitchFamily="34" charset="0"/>
              </a:rPr>
              <a:t>.</a:t>
            </a:r>
          </a:p>
          <a:p>
            <a:r>
              <a:rPr lang="en-US" sz="1400" b="1" dirty="0" smtClean="0">
                <a:latin typeface="Calibri" panose="020F0502020204030204" pitchFamily="34" charset="0"/>
              </a:rPr>
              <a:t>Wat is </a:t>
            </a:r>
            <a:r>
              <a:rPr lang="en-US" sz="1400" b="1" dirty="0" err="1" smtClean="0">
                <a:latin typeface="Calibri" panose="020F0502020204030204" pitchFamily="34" charset="0"/>
              </a:rPr>
              <a:t>bruine</a:t>
            </a:r>
            <a:r>
              <a:rPr lang="en-US" sz="1400" b="1" dirty="0" smtClean="0">
                <a:latin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</a:rPr>
              <a:t>naast</a:t>
            </a:r>
            <a:r>
              <a:rPr lang="en-US" sz="1400" b="1" dirty="0" smtClean="0">
                <a:latin typeface="Calibri" panose="020F0502020204030204" pitchFamily="34" charset="0"/>
              </a:rPr>
              <a:t> </a:t>
            </a:r>
            <a:r>
              <a:rPr lang="en-US" sz="1400" b="1" dirty="0" err="1" smtClean="0">
                <a:latin typeface="Calibri" panose="020F0502020204030204" pitchFamily="34" charset="0"/>
              </a:rPr>
              <a:t>graniet</a:t>
            </a:r>
            <a:r>
              <a:rPr lang="en-US" sz="1400" b="1" dirty="0" smtClean="0">
                <a:latin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6405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Breken</a:t>
            </a:r>
            <a:r>
              <a:rPr lang="en-US" dirty="0" smtClean="0"/>
              <a:t> </a:t>
            </a:r>
            <a:r>
              <a:rPr lang="en-US" dirty="0" err="1" smtClean="0"/>
              <a:t>én</a:t>
            </a:r>
            <a:r>
              <a:rPr lang="en-US" dirty="0" smtClean="0"/>
              <a:t> </a:t>
            </a:r>
            <a:r>
              <a:rPr lang="en-US" dirty="0" err="1" smtClean="0"/>
              <a:t>plooien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865A9E5B-716C-4F9C-9450-8A543902D00F}" type="slidenum">
              <a:rPr lang="nl-NL" smtClean="0"/>
              <a:pPr>
                <a:defRPr/>
              </a:pPr>
              <a:t>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KNAG Onderwijsdag 2018 Breken met breukgebergte</a:t>
            </a:r>
            <a:endParaRPr lang="nl-NL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35646"/>
            <a:ext cx="6047656" cy="3396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Abb. 2-4 : Profilentlang der Ostalpen-Zentralalpen-Grenze (östliche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156" y="213289"/>
            <a:ext cx="5061120" cy="212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3"/>
          <p:cNvCxnSpPr>
            <a:cxnSpLocks noChangeShapeType="1"/>
          </p:cNvCxnSpPr>
          <p:nvPr/>
        </p:nvCxnSpPr>
        <p:spPr bwMode="auto">
          <a:xfrm flipH="1" flipV="1">
            <a:off x="2987824" y="3363838"/>
            <a:ext cx="680890" cy="1103352"/>
          </a:xfrm>
          <a:prstGeom prst="straightConnector1">
            <a:avLst/>
          </a:prstGeom>
          <a:noFill/>
          <a:ln w="57150" algn="ctr">
            <a:solidFill>
              <a:srgbClr val="FF993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Arrow Connector 11"/>
          <p:cNvCxnSpPr>
            <a:cxnSpLocks noChangeShapeType="1"/>
          </p:cNvCxnSpPr>
          <p:nvPr/>
        </p:nvCxnSpPr>
        <p:spPr bwMode="auto">
          <a:xfrm flipV="1">
            <a:off x="3952876" y="3219822"/>
            <a:ext cx="151606" cy="1247368"/>
          </a:xfrm>
          <a:prstGeom prst="straightConnector1">
            <a:avLst/>
          </a:prstGeom>
          <a:noFill/>
          <a:ln w="57150" algn="ctr">
            <a:solidFill>
              <a:srgbClr val="FF993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455988" y="4467189"/>
            <a:ext cx="2065338" cy="369888"/>
          </a:xfrm>
          <a:prstGeom prst="rect">
            <a:avLst/>
          </a:prstGeom>
          <a:noFill/>
          <a:ln w="9525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C000"/>
                </a:solidFill>
              </a:rPr>
              <a:t>Lower crust, viscous</a:t>
            </a:r>
          </a:p>
        </p:txBody>
      </p:sp>
      <p:cxnSp>
        <p:nvCxnSpPr>
          <p:cNvPr id="12" name="Straight Arrow Connector 16"/>
          <p:cNvCxnSpPr>
            <a:cxnSpLocks noChangeShapeType="1"/>
          </p:cNvCxnSpPr>
          <p:nvPr/>
        </p:nvCxnSpPr>
        <p:spPr bwMode="auto">
          <a:xfrm>
            <a:off x="1839913" y="2220877"/>
            <a:ext cx="585788" cy="533400"/>
          </a:xfrm>
          <a:prstGeom prst="straightConnector1">
            <a:avLst/>
          </a:prstGeom>
          <a:noFill/>
          <a:ln w="57150" algn="ctr">
            <a:solidFill>
              <a:srgbClr val="FFFF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17"/>
          <p:cNvCxnSpPr>
            <a:cxnSpLocks noChangeShapeType="1"/>
            <a:stCxn id="14" idx="2"/>
          </p:cNvCxnSpPr>
          <p:nvPr/>
        </p:nvCxnSpPr>
        <p:spPr bwMode="auto">
          <a:xfrm>
            <a:off x="1079501" y="2220877"/>
            <a:ext cx="106363" cy="790575"/>
          </a:xfrm>
          <a:prstGeom prst="straightConnector1">
            <a:avLst/>
          </a:prstGeom>
          <a:noFill/>
          <a:ln w="57150" algn="ctr">
            <a:solidFill>
              <a:srgbClr val="FFFF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24"/>
          <p:cNvSpPr txBox="1">
            <a:spLocks noChangeArrowheads="1"/>
          </p:cNvSpPr>
          <p:nvPr/>
        </p:nvSpPr>
        <p:spPr bwMode="auto">
          <a:xfrm>
            <a:off x="66676" y="1852577"/>
            <a:ext cx="2025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Upper crust, brittle </a:t>
            </a:r>
          </a:p>
        </p:txBody>
      </p:sp>
      <p:cxnSp>
        <p:nvCxnSpPr>
          <p:cNvPr id="15" name="Straight Arrow Connector 31"/>
          <p:cNvCxnSpPr>
            <a:cxnSpLocks noChangeShapeType="1"/>
            <a:stCxn id="14" idx="3"/>
          </p:cNvCxnSpPr>
          <p:nvPr/>
        </p:nvCxnSpPr>
        <p:spPr bwMode="auto">
          <a:xfrm>
            <a:off x="2092326" y="2036727"/>
            <a:ext cx="895498" cy="318999"/>
          </a:xfrm>
          <a:prstGeom prst="straightConnector1">
            <a:avLst/>
          </a:prstGeom>
          <a:noFill/>
          <a:ln w="57150" algn="ctr">
            <a:solidFill>
              <a:srgbClr val="FFFF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35"/>
          <p:cNvSpPr txBox="1">
            <a:spLocks noChangeArrowheads="1"/>
          </p:cNvSpPr>
          <p:nvPr/>
        </p:nvSpPr>
        <p:spPr bwMode="auto">
          <a:xfrm>
            <a:off x="701676" y="4190964"/>
            <a:ext cx="2568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FF00"/>
                </a:solidFill>
              </a:rPr>
              <a:t>Upper mantle,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FF00"/>
                </a:solidFill>
              </a:rPr>
              <a:t>viscosity &gt; lower crust </a:t>
            </a:r>
          </a:p>
        </p:txBody>
      </p:sp>
      <p:cxnSp>
        <p:nvCxnSpPr>
          <p:cNvPr id="17" name="Straight Arrow Connector 36"/>
          <p:cNvCxnSpPr>
            <a:cxnSpLocks noChangeShapeType="1"/>
          </p:cNvCxnSpPr>
          <p:nvPr/>
        </p:nvCxnSpPr>
        <p:spPr bwMode="auto">
          <a:xfrm flipV="1">
            <a:off x="2132807" y="3786191"/>
            <a:ext cx="564356" cy="513751"/>
          </a:xfrm>
          <a:prstGeom prst="straightConnector1">
            <a:avLst/>
          </a:prstGeom>
          <a:noFill/>
          <a:ln w="57150" algn="ctr">
            <a:solidFill>
              <a:srgbClr val="00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39"/>
          <p:cNvCxnSpPr>
            <a:cxnSpLocks noChangeShapeType="1"/>
          </p:cNvCxnSpPr>
          <p:nvPr/>
        </p:nvCxnSpPr>
        <p:spPr bwMode="auto">
          <a:xfrm flipV="1">
            <a:off x="2425701" y="3792502"/>
            <a:ext cx="2309812" cy="550862"/>
          </a:xfrm>
          <a:prstGeom prst="straightConnector1">
            <a:avLst/>
          </a:prstGeom>
          <a:noFill/>
          <a:ln w="57150" algn="ctr">
            <a:solidFill>
              <a:srgbClr val="00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12160" y="2480116"/>
            <a:ext cx="2880320" cy="1296144"/>
          </a:xfrm>
          <a:noFill/>
        </p:spPr>
        <p:txBody>
          <a:bodyPr/>
          <a:lstStyle/>
          <a:p>
            <a:r>
              <a:rPr lang="en-US" dirty="0" err="1" smtClean="0">
                <a:latin typeface="Calibri" panose="020F0502020204030204" pitchFamily="34" charset="0"/>
              </a:rPr>
              <a:t>Gebergte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zonder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breuken</a:t>
            </a:r>
            <a:r>
              <a:rPr lang="en-US" dirty="0" smtClean="0">
                <a:latin typeface="Calibri" panose="020F0502020204030204" pitchFamily="34" charset="0"/>
              </a:rPr>
              <a:t>? </a:t>
            </a:r>
            <a:r>
              <a:rPr lang="en-US" dirty="0" err="1" smtClean="0">
                <a:latin typeface="Calibri" panose="020F0502020204030204" pitchFamily="34" charset="0"/>
              </a:rPr>
              <a:t>Vrijwel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onmogelijk</a:t>
            </a:r>
            <a:r>
              <a:rPr lang="en-US" dirty="0" smtClean="0">
                <a:latin typeface="Calibri" panose="020F0502020204030204" pitchFamily="34" charset="0"/>
              </a:rPr>
              <a:t>… </a:t>
            </a:r>
            <a:r>
              <a:rPr lang="en-US" dirty="0">
                <a:latin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</a:rPr>
            </a:br>
            <a:r>
              <a:rPr lang="en-US" dirty="0" err="1" smtClean="0">
                <a:latin typeface="Calibri" panose="020F0502020204030204" pitchFamily="34" charset="0"/>
              </a:rPr>
              <a:t>Er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gaat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</a:rPr>
              <a:t>materiaal</a:t>
            </a:r>
            <a:r>
              <a:rPr lang="en-US" dirty="0" smtClean="0">
                <a:latin typeface="Calibri" panose="020F0502020204030204" pitchFamily="34" charset="0"/>
              </a:rPr>
              <a:t> de </a:t>
            </a:r>
            <a:r>
              <a:rPr lang="en-US" dirty="0" err="1" smtClean="0">
                <a:latin typeface="Calibri" panose="020F0502020204030204" pitchFamily="34" charset="0"/>
              </a:rPr>
              <a:t>diepte</a:t>
            </a:r>
            <a:r>
              <a:rPr lang="en-US" dirty="0" smtClean="0">
                <a:latin typeface="Calibri" panose="020F0502020204030204" pitchFamily="34" charset="0"/>
              </a:rPr>
              <a:t> in!</a:t>
            </a:r>
            <a:endParaRPr lang="nl-NL" dirty="0">
              <a:solidFill>
                <a:srgbClr val="005B9D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91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U - Indelingen dia's">
  <a:themeElements>
    <a:clrScheme name="VU Corporate">
      <a:dk1>
        <a:sysClr val="windowText" lastClr="000000"/>
      </a:dk1>
      <a:lt1>
        <a:sysClr val="window" lastClr="FFFFFF"/>
      </a:lt1>
      <a:dk2>
        <a:srgbClr val="0089CF"/>
      </a:dk2>
      <a:lt2>
        <a:srgbClr val="EEECE1"/>
      </a:lt2>
      <a:accent1>
        <a:srgbClr val="0089CF"/>
      </a:accent1>
      <a:accent2>
        <a:srgbClr val="3B3092"/>
      </a:accent2>
      <a:accent3>
        <a:srgbClr val="ED0F69"/>
      </a:accent3>
      <a:accent4>
        <a:srgbClr val="D7182A"/>
      </a:accent4>
      <a:accent5>
        <a:srgbClr val="DAA600"/>
      </a:accent5>
      <a:accent6>
        <a:srgbClr val="80B931"/>
      </a:accent6>
      <a:hlink>
        <a:srgbClr val="0000FF"/>
      </a:hlink>
      <a:folHlink>
        <a:srgbClr val="800080"/>
      </a:folHlink>
    </a:clrScheme>
    <a:fontScheme name="Kantoor - klassie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>
          <a:solidFill>
            <a:srgbClr val="00285F"/>
          </a:solidFill>
          <a:prstDash val="solid"/>
        </a:ln>
      </a:spPr>
      <a:bodyPr/>
      <a:lstStyle>
        <a:defPPr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6375</TotalTime>
  <Words>2092</Words>
  <Application>Microsoft Office PowerPoint</Application>
  <PresentationFormat>On-screen Show (16:9)</PresentationFormat>
  <Paragraphs>509</Paragraphs>
  <Slides>54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6" baseType="lpstr">
      <vt:lpstr>VU - Indelingen dia's</vt:lpstr>
      <vt:lpstr>Drawing</vt:lpstr>
      <vt:lpstr>Breken met het breukgebergte</vt:lpstr>
      <vt:lpstr>Programma</vt:lpstr>
      <vt:lpstr>Breuk- of plooiingsgebergte?</vt:lpstr>
      <vt:lpstr>BreukgebergtE?</vt:lpstr>
      <vt:lpstr>BreukgebergtE?</vt:lpstr>
      <vt:lpstr>Plooi- én opschuivingsgebergte </vt:lpstr>
      <vt:lpstr>Plooiingsgebergte? Niet zo.. </vt:lpstr>
      <vt:lpstr>Plooiingsgebergte? Niet zo.. </vt:lpstr>
      <vt:lpstr>Breken én plooien</vt:lpstr>
      <vt:lpstr>PlooiingsgebergtE?</vt:lpstr>
      <vt:lpstr>Breuken !</vt:lpstr>
      <vt:lpstr>Breukgebergte?</vt:lpstr>
      <vt:lpstr>Breukgebergte dus?!</vt:lpstr>
      <vt:lpstr>Indeling gelaagde aarde</vt:lpstr>
      <vt:lpstr>Indeling gelaagde aarde</vt:lpstr>
      <vt:lpstr>Grens Lithosfeer-astenosfeer</vt:lpstr>
      <vt:lpstr>PowerPoint Presentation</vt:lpstr>
      <vt:lpstr>Rek? Dunner!!</vt:lpstr>
      <vt:lpstr>PowerPoint Presentation</vt:lpstr>
      <vt:lpstr>Ja maar.. Ho eens… </vt:lpstr>
      <vt:lpstr>LoKale Isostasie </vt:lpstr>
      <vt:lpstr>LoKale Isostasie Rift</vt:lpstr>
      <vt:lpstr>LoKale Isostasie Rift</vt:lpstr>
      <vt:lpstr>LoKale Isostasie Rift</vt:lpstr>
      <vt:lpstr>Isostasie </vt:lpstr>
      <vt:lpstr>ISOStasie</vt:lpstr>
      <vt:lpstr>Maar.. Geen lokale isostasie</vt:lpstr>
      <vt:lpstr>Regionale isostasie</vt:lpstr>
      <vt:lpstr>Breuken met diepte?</vt:lpstr>
      <vt:lpstr>Waarom toch topografie?!</vt:lpstr>
      <vt:lpstr>Daarom toch topografie!!</vt:lpstr>
      <vt:lpstr>Combi rek en isostasie geeft topografie! </vt:lpstr>
      <vt:lpstr>Vulkanisme, langs breuken én op de rand</vt:lpstr>
      <vt:lpstr>Vulkanen?</vt:lpstr>
      <vt:lpstr>PowerPoint Presentation</vt:lpstr>
      <vt:lpstr>PowerPoint Presentation</vt:lpstr>
      <vt:lpstr>Mantel is NIET ‘vloeibaar’</vt:lpstr>
      <vt:lpstr>Mantel vloeibaar?</vt:lpstr>
      <vt:lpstr>Mantel is Niet ‘vloeibaar’!</vt:lpstr>
      <vt:lpstr>PowerPoint Presentation</vt:lpstr>
      <vt:lpstr>Mantel!</vt:lpstr>
      <vt:lpstr>Synthetische mantel</vt:lpstr>
      <vt:lpstr>Mantel maken!</vt:lpstr>
      <vt:lpstr>Onder hoge druk en Temperatuur</vt:lpstr>
      <vt:lpstr>Solidus</vt:lpstr>
      <vt:lpstr>Geotherm raakt solidus niet zomaar!</vt:lpstr>
      <vt:lpstr>Convectie motor plaattektoniek?!</vt:lpstr>
      <vt:lpstr>Snelheden?</vt:lpstr>
      <vt:lpstr>Convectie als motor?</vt:lpstr>
      <vt:lpstr>Convectie?</vt:lpstr>
      <vt:lpstr>Resultaten!!</vt:lpstr>
      <vt:lpstr>Resultaten!!</vt:lpstr>
      <vt:lpstr>Ja, materiaal stroomt rond.. </vt:lpstr>
      <vt:lpstr>Info</vt:lpstr>
    </vt:vector>
  </TitlesOfParts>
  <Company>VU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VU corporate</dc:title>
  <dc:creator>KeyScript - Ingeborg de Lange</dc:creator>
  <cp:lastModifiedBy>Andeweg, B.</cp:lastModifiedBy>
  <cp:revision>370</cp:revision>
  <cp:lastPrinted>2018-11-08T14:05:46Z</cp:lastPrinted>
  <dcterms:created xsi:type="dcterms:W3CDTF">2011-05-30T20:00:35Z</dcterms:created>
  <dcterms:modified xsi:type="dcterms:W3CDTF">2018-11-08T21:26:43Z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oettekstLinks">
    <vt:lpwstr>Titel in voettekst, aanpassen via Voettekst aanpassen, tab VU</vt:lpwstr>
  </property>
  <property fmtid="{D5CDD505-2E9C-101B-9397-08002B2CF9AE}" pid="3" name="SjabloonVersieDatum">
    <vt:filetime>2011-06-27T22:00:00Z</vt:filetime>
  </property>
</Properties>
</file>