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F9"/>
    <a:srgbClr val="F3F3F9"/>
    <a:srgbClr val="F8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D5BB2-9553-4FAF-A11F-AF56680B276A}" v="17" dt="2024-11-12T13:18:27.543"/>
    <p1510:client id="{8A260E33-5B76-4C7E-A666-DC14BB00BDC2}" v="96" dt="2024-11-12T13:46:20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B94E-3520-4DF3-5039-113B750E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1EC06-52AC-1D6A-14D5-00961F98D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BC74-4B42-E867-3545-D0D7D4BA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6239-C1A6-20D0-C2E8-CBBDE79B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0ACBF-F84E-1344-735B-3D4FF9A4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1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3038-FFBD-51AD-D784-69859907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5A41C-B611-1A1D-8AFE-1AB358538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CBC0-A1CB-7C19-539E-0127E943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973C-6E3A-9DD1-F9C9-86424DBB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283A1-8862-17C1-5D40-D18205E0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77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79F37-5D01-623B-41F4-93FE01D34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6C986-4B6D-C5AC-1AC2-35817A1AD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28B55-CD2E-ED76-129A-420C2B11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7274C-496A-D34F-05A2-BDFE1FC0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AC13-61D6-1441-801D-BCE09F58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6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58C9-7ECB-EAD6-DAA2-73F3FF75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B307F-DB12-2EF9-B23C-8A402DCA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98EE0-4206-2675-7813-48BF0D5A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964FD-2135-290C-047A-A2AE6922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F34BC-F503-8642-D4AA-2748D1C5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87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67FE-B27D-9E07-95EF-434DE6A9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69225-3C0C-36E3-7E41-31C1C612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BB52-CB50-4E39-EBD6-99239EA9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AEDE3-91E2-7ECF-F2EF-ABC03F38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62913-3B10-29B0-E40D-5934CD05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66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066A-15C2-B648-59DD-49191A26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03AE-DC42-1054-F7E1-ED00279B6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4013F-2900-3C5A-EE97-41BA04168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ED96-4E48-BD83-6F94-09FF78EE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E5EEF-FDBD-4649-FE14-86CB3293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7450-E8D2-4A6D-D6EC-8B9942A8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62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C076-4248-09EC-950D-90236D2D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8A117-8ABF-6B5D-D6CE-0FA5B6347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4F849-00E1-A077-5AA8-00AFEE75C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1ACBB-B7E0-3284-05B0-5A96DAC99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B47F9-BBDA-1265-AEC5-1CD9D0CF2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F9E9C-4E05-7E1A-017E-BD3C967C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A7AE3-44B8-9A9E-0AF4-C6846F4E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7C729-0DFE-726D-DEB2-E9DCD2AB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81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3F4C-F41C-301E-3A10-3C7D7FAF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4A894-183E-253B-923C-B95D678A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B7998-E3AB-ABCC-088A-52C17942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6D6A0-71AA-D8D7-A31E-BCF9FBAF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0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960E0-127E-92EC-66C5-B7AC786B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28F67-687B-3281-6E9B-4B5DA710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0EB44-46B7-9A2C-B386-D7B32F47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3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D8BF-BD10-ED22-EEA5-8F35748C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F6E32-2126-30BB-5798-9C0AF094F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594E1-2C5B-7DDA-BAF1-28BE0C642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F6101-C84C-06FF-2E8B-088E6C72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33DE0-6254-E0B5-79DB-138CFB65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BAA36-5F81-361D-CBFE-658780BA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72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5577-8BA0-D638-A0CE-218D0330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1AE09-89C4-AD05-F3F0-E7110FC05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2D0B3-4CDA-799C-BDA7-BCA3AA19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AB414-BD33-7BE8-EC2A-27232AEC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0537D-95B9-D1C2-5F66-6F384015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EA52-B604-E504-55C1-5B6A4BA1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6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3D45D-8DB5-A2D4-E421-EC099E0D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B7B21-9DB2-5360-86AB-9D452BA9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72B0-AB52-9D1F-1D0B-1DB3CFC3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9AAFA8-7385-44BE-8D58-EFAD0E2E8F6A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881CC-A8CA-A5CE-FFCF-3AB9F29E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0E35-44BC-3AB1-AC6F-43942F67A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7A850-99A7-4BDB-9AF4-58ED278090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03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BpsigmUf_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noloket.n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9E8ED9-3A75-572C-6992-40202611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17" y="151445"/>
            <a:ext cx="5610049" cy="4794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CC5B1-F623-DE9A-3475-1191E11E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" y="81491"/>
            <a:ext cx="2371725" cy="493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EE376-DC07-E94E-D417-4EEEB73E0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75" y="0"/>
            <a:ext cx="4467225" cy="4248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E537CD-63FD-B5C5-0AA3-0FDA9C3AD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83" y="4495094"/>
            <a:ext cx="4505325" cy="2095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71689C-58EB-8DE2-AAF3-C99DF361121F}"/>
              </a:ext>
            </a:extLst>
          </p:cNvPr>
          <p:cNvSpPr txBox="1"/>
          <p:nvPr/>
        </p:nvSpPr>
        <p:spPr>
          <a:xfrm>
            <a:off x="4746524" y="151445"/>
            <a:ext cx="297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Geografie</a:t>
            </a:r>
            <a:r>
              <a:rPr lang="en-US" dirty="0"/>
              <a:t> 24/3 </a:t>
            </a:r>
            <a:r>
              <a:rPr lang="en-US" dirty="0" err="1"/>
              <a:t>pagina</a:t>
            </a:r>
            <a:r>
              <a:rPr lang="en-US" dirty="0"/>
              <a:t> 19-21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ECEBC-C7EE-33AF-38EE-91AA8785803B}"/>
              </a:ext>
            </a:extLst>
          </p:cNvPr>
          <p:cNvSpPr txBox="1"/>
          <p:nvPr/>
        </p:nvSpPr>
        <p:spPr>
          <a:xfrm>
            <a:off x="165619" y="606022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Immensely Powerful LAVA LAKE, Erta Ale | Earth: The Power of the Planet | BBC Earth Science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14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7E40-843A-454B-1AA4-19DBDE58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B0DC-B1EE-B95F-4F8D-30347FEB2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0BE2A-70DD-2ACB-7EB3-C6F80132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71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793BA-08C6-E9E7-2796-9153C9ACB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5819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7E40-843A-454B-1AA4-19DBDE58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0BE2A-70DD-2ACB-7EB3-C6F80132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714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B0BA7E-9F18-E5C1-69A1-0CFF1A020B74}"/>
              </a:ext>
            </a:extLst>
          </p:cNvPr>
          <p:cNvSpPr txBox="1">
            <a:spLocks/>
          </p:cNvSpPr>
          <p:nvPr/>
        </p:nvSpPr>
        <p:spPr>
          <a:xfrm>
            <a:off x="1557119" y="1593170"/>
            <a:ext cx="2483037" cy="9252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Breuk</a:t>
            </a:r>
            <a:r>
              <a:rPr lang="en-US" dirty="0"/>
              <a:t> in </a:t>
            </a:r>
            <a:r>
              <a:rPr lang="en-US" dirty="0" err="1"/>
              <a:t>astenosfeer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F87B4E-48C2-4250-0266-F37FF5A15F6C}"/>
              </a:ext>
            </a:extLst>
          </p:cNvPr>
          <p:cNvSpPr txBox="1">
            <a:spLocks/>
          </p:cNvSpPr>
          <p:nvPr/>
        </p:nvSpPr>
        <p:spPr>
          <a:xfrm>
            <a:off x="1784164" y="4923485"/>
            <a:ext cx="2483037" cy="9252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subductiezone</a:t>
            </a:r>
            <a:r>
              <a:rPr lang="en-US" dirty="0"/>
              <a:t>, Juan da Fuca </a:t>
            </a:r>
            <a:r>
              <a:rPr lang="en-US" dirty="0" err="1"/>
              <a:t>plaat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61D8F-9DBF-ED71-7BFC-C6EDCAC9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5819775" cy="23241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070BFB-4211-C709-A280-418B3886B962}"/>
              </a:ext>
            </a:extLst>
          </p:cNvPr>
          <p:cNvSpPr txBox="1">
            <a:spLocks/>
          </p:cNvSpPr>
          <p:nvPr/>
        </p:nvSpPr>
        <p:spPr>
          <a:xfrm>
            <a:off x="6437813" y="3610462"/>
            <a:ext cx="5136148" cy="28824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</a:t>
            </a:r>
            <a:r>
              <a:rPr lang="en-US" dirty="0" err="1"/>
              <a:t>Relatieve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juist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. Dat is </a:t>
            </a:r>
            <a:r>
              <a:rPr lang="en-US" dirty="0" err="1"/>
              <a:t>linksom</a:t>
            </a:r>
            <a:r>
              <a:rPr lang="en-US" dirty="0"/>
              <a:t>, of </a:t>
            </a:r>
            <a:r>
              <a:rPr lang="en-US" dirty="0" err="1"/>
              <a:t>rechtsom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-ontstaan daarom </a:t>
            </a:r>
            <a:r>
              <a:rPr lang="nl-NL" u="sng" dirty="0"/>
              <a:t>ondiepe</a:t>
            </a:r>
            <a:r>
              <a:rPr lang="nl-NL" dirty="0"/>
              <a:t> aardbevingen? Nee. Omdat het niet om verticale bewegingen gaat en alleen de lithosfeer sterk genoeg is om te breken </a:t>
            </a:r>
          </a:p>
        </p:txBody>
      </p:sp>
    </p:spTree>
    <p:extLst>
      <p:ext uri="{BB962C8B-B14F-4D97-AF65-F5344CB8AC3E}">
        <p14:creationId xmlns:p14="http://schemas.microsoft.com/office/powerpoint/2010/main" val="350553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2E26E-2FD7-5183-6420-1116AB4F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24" y="1145319"/>
            <a:ext cx="5853928" cy="57126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1A27E0-9F9D-1E39-16B8-21D93DAE7874}"/>
              </a:ext>
            </a:extLst>
          </p:cNvPr>
          <p:cNvSpPr/>
          <p:nvPr/>
        </p:nvSpPr>
        <p:spPr>
          <a:xfrm>
            <a:off x="8087690" y="683104"/>
            <a:ext cx="789261" cy="3676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E3CBD43-E9CE-C13B-586C-C9728FB2C2B6}"/>
              </a:ext>
            </a:extLst>
          </p:cNvPr>
          <p:cNvSpPr txBox="1">
            <a:spLocks noChangeArrowheads="1"/>
          </p:cNvSpPr>
          <p:nvPr/>
        </p:nvSpPr>
        <p:spPr bwMode="auto">
          <a:xfrm rot="-1390965">
            <a:off x="3834716" y="2398787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dirty="0"/>
              <a:t>Moho!!</a:t>
            </a:r>
            <a:endParaRPr lang="nl-NL" altLang="nl-NL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BE7C323-1713-1785-6D84-BC7FF3A47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788" y="337247"/>
            <a:ext cx="4016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400" dirty="0">
                <a:solidFill>
                  <a:schemeClr val="tx2"/>
                </a:solidFill>
              </a:rPr>
              <a:t>Twee manieren indelen </a:t>
            </a:r>
            <a:r>
              <a:rPr lang="nl-NL" altLang="en-US" sz="2400" b="1" dirty="0">
                <a:solidFill>
                  <a:schemeClr val="tx2"/>
                </a:solidFill>
              </a:rPr>
              <a:t>bovenste</a:t>
            </a:r>
            <a:r>
              <a:rPr lang="nl-NL" altLang="en-US" sz="2400" dirty="0">
                <a:solidFill>
                  <a:schemeClr val="tx2"/>
                </a:solidFill>
              </a:rPr>
              <a:t> 100den kilometers</a:t>
            </a:r>
            <a:endParaRPr lang="en-GB" altLang="en-US" sz="2400" u="sng" dirty="0">
              <a:solidFill>
                <a:schemeClr val="tx2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43C62DE-B28F-3634-596E-34FB171B9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889" y="2242790"/>
            <a:ext cx="4641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400" b="1" dirty="0">
                <a:solidFill>
                  <a:schemeClr val="tx2"/>
                </a:solidFill>
              </a:rPr>
              <a:t>2. Natuurkundig gedrag:</a:t>
            </a:r>
            <a:br>
              <a:rPr lang="nl-NL" altLang="en-US" sz="2400" b="1" dirty="0">
                <a:solidFill>
                  <a:schemeClr val="tx2"/>
                </a:solidFill>
              </a:rPr>
            </a:br>
            <a:r>
              <a:rPr lang="nl-NL" altLang="en-US" sz="2400" b="1" dirty="0">
                <a:solidFill>
                  <a:schemeClr val="tx2"/>
                </a:solidFill>
              </a:rPr>
              <a:t>lithosfeer - </a:t>
            </a:r>
            <a:r>
              <a:rPr lang="nl-NL" altLang="en-US" sz="2400" b="1" dirty="0" err="1">
                <a:solidFill>
                  <a:schemeClr val="tx2"/>
                </a:solidFill>
              </a:rPr>
              <a:t>astenosfeer</a:t>
            </a:r>
            <a:endParaRPr lang="en-GB" alt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9CB4B86-EAAA-0053-C5E6-BBE1F0BB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321" y="3073787"/>
            <a:ext cx="369403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400" dirty="0">
                <a:solidFill>
                  <a:schemeClr val="tx2"/>
                </a:solidFill>
              </a:rPr>
              <a:t>Grens </a:t>
            </a:r>
            <a:br>
              <a:rPr lang="nl-NL" altLang="en-US" sz="2400" dirty="0">
                <a:solidFill>
                  <a:schemeClr val="tx2"/>
                </a:solidFill>
              </a:rPr>
            </a:br>
            <a:r>
              <a:rPr lang="nl-NL" altLang="en-US" sz="1600" i="1" dirty="0">
                <a:solidFill>
                  <a:schemeClr val="tx2"/>
                </a:solidFill>
              </a:rPr>
              <a:t>(</a:t>
            </a:r>
            <a:r>
              <a:rPr lang="nl-NL" altLang="en-US" sz="1600" i="1" dirty="0" err="1">
                <a:solidFill>
                  <a:schemeClr val="tx2"/>
                </a:solidFill>
              </a:rPr>
              <a:t>lithosphere-astenosphere</a:t>
            </a:r>
            <a:r>
              <a:rPr lang="nl-NL" altLang="en-US" sz="1600" i="1" dirty="0">
                <a:solidFill>
                  <a:schemeClr val="tx2"/>
                </a:solidFill>
              </a:rPr>
              <a:t> </a:t>
            </a:r>
            <a:r>
              <a:rPr lang="nl-NL" altLang="en-US" sz="1600" i="1" dirty="0" err="1">
                <a:solidFill>
                  <a:schemeClr val="tx2"/>
                </a:solidFill>
              </a:rPr>
              <a:t>boundary</a:t>
            </a:r>
            <a:r>
              <a:rPr lang="nl-NL" altLang="en-US" sz="1600" i="1" dirty="0">
                <a:solidFill>
                  <a:schemeClr val="tx2"/>
                </a:solidFill>
              </a:rPr>
              <a:t>, LAB) </a:t>
            </a:r>
            <a:r>
              <a:rPr lang="nl-NL" altLang="en-US" sz="2400" dirty="0">
                <a:solidFill>
                  <a:schemeClr val="tx2"/>
                </a:solidFill>
              </a:rPr>
              <a:t>bepaald door temperatuur (~1300 graden): </a:t>
            </a:r>
            <a:r>
              <a:rPr lang="nl-NL" altLang="en-US" sz="2400" dirty="0" err="1">
                <a:solidFill>
                  <a:schemeClr val="tx2"/>
                </a:solidFill>
              </a:rPr>
              <a:t>olivijn</a:t>
            </a:r>
            <a:r>
              <a:rPr lang="nl-NL" altLang="en-US" sz="2400" dirty="0">
                <a:solidFill>
                  <a:schemeClr val="tx2"/>
                </a:solidFill>
              </a:rPr>
              <a:t> verliest sterkte (‘stroming’)</a:t>
            </a:r>
          </a:p>
          <a:p>
            <a:pPr eaLnBrk="1" hangingPunct="1"/>
            <a:endParaRPr lang="nl-NL" alt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nl-NL" altLang="en-US" sz="2400" dirty="0">
                <a:solidFill>
                  <a:schemeClr val="tx2"/>
                </a:solidFill>
              </a:rPr>
              <a:t>LAB dus overal andere diepte. Langer afgekoeld? Dikkere lithosfeer! Recent ‘opgewarmd’? Dunner!</a:t>
            </a:r>
            <a:br>
              <a:rPr lang="nl-NL" altLang="en-US" sz="2400" u="sng" dirty="0">
                <a:solidFill>
                  <a:schemeClr val="tx2"/>
                </a:solidFill>
              </a:rPr>
            </a:br>
            <a:endParaRPr lang="en-GB" altLang="en-US" sz="2400" u="sng" dirty="0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14ABA3-A658-68FB-16FA-3FF47642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89" y="119212"/>
            <a:ext cx="4016111" cy="15710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A56FB5-5EA5-523A-C861-AAFAC64D4408}"/>
              </a:ext>
            </a:extLst>
          </p:cNvPr>
          <p:cNvSpPr/>
          <p:nvPr/>
        </p:nvSpPr>
        <p:spPr>
          <a:xfrm>
            <a:off x="1953938" y="3181739"/>
            <a:ext cx="789261" cy="3676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F6682-0BDD-4B00-4B9D-3515CA99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200025"/>
            <a:ext cx="2324100" cy="3228975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6FED9B92-42E1-96F3-03DD-F8159771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97" y="4120700"/>
            <a:ext cx="4641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400" b="1" dirty="0">
                <a:solidFill>
                  <a:schemeClr val="tx2"/>
                </a:solidFill>
              </a:rPr>
              <a:t>1. Chemische </a:t>
            </a:r>
          </a:p>
          <a:p>
            <a:pPr eaLnBrk="1" hangingPunct="1"/>
            <a:r>
              <a:rPr lang="nl-NL" altLang="en-US" sz="2400" b="1" dirty="0">
                <a:solidFill>
                  <a:schemeClr val="tx2"/>
                </a:solidFill>
              </a:rPr>
              <a:t>samenstelling: </a:t>
            </a:r>
            <a:br>
              <a:rPr lang="nl-NL" altLang="en-US" sz="2400" b="1" dirty="0">
                <a:solidFill>
                  <a:schemeClr val="tx2"/>
                </a:solidFill>
              </a:rPr>
            </a:br>
            <a:r>
              <a:rPr lang="nl-NL" altLang="en-US" sz="2400" b="1" dirty="0">
                <a:solidFill>
                  <a:schemeClr val="tx2"/>
                </a:solidFill>
              </a:rPr>
              <a:t>Korst - mantel </a:t>
            </a:r>
            <a:endParaRPr lang="en-GB" altLang="en-US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6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FAE5B9-3011-4E69-6AC9-312DE888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81" y="0"/>
            <a:ext cx="3257261" cy="3123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38B99-C8DB-B9AA-74D0-B7023EECB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02" y="875818"/>
            <a:ext cx="8071545" cy="5968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7B428-3FF1-6AE7-72D7-24D9B2329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49" y="3641221"/>
            <a:ext cx="2642596" cy="2673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496FA-ADAB-B965-27EB-6A861C680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0" y="0"/>
            <a:ext cx="163141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0C936-DFAA-E98D-D7B4-1B9302F759F8}"/>
              </a:ext>
            </a:extLst>
          </p:cNvPr>
          <p:cNvSpPr txBox="1"/>
          <p:nvPr/>
        </p:nvSpPr>
        <p:spPr>
          <a:xfrm>
            <a:off x="5073714" y="249007"/>
            <a:ext cx="163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DINOloket</a:t>
            </a:r>
            <a:r>
              <a:rPr lang="nl-NL" dirty="0"/>
              <a:t>.nl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BE2DA-0BD2-3939-3F80-B8C2C150B513}"/>
              </a:ext>
            </a:extLst>
          </p:cNvPr>
          <p:cNvSpPr txBox="1"/>
          <p:nvPr/>
        </p:nvSpPr>
        <p:spPr>
          <a:xfrm>
            <a:off x="9116008" y="5391214"/>
            <a:ext cx="314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Breuken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al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ouder</a:t>
            </a:r>
            <a:r>
              <a:rPr lang="en-US" dirty="0"/>
              <a:t>: </a:t>
            </a:r>
            <a:r>
              <a:rPr lang="en-US" dirty="0" err="1"/>
              <a:t>hebben</a:t>
            </a:r>
            <a:r>
              <a:rPr lang="en-US" dirty="0"/>
              <a:t> al </a:t>
            </a:r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/>
              <a:t>bewogen</a:t>
            </a:r>
            <a:r>
              <a:rPr lang="en-US" dirty="0"/>
              <a:t> in de </a:t>
            </a:r>
            <a:r>
              <a:rPr lang="en-US" dirty="0" err="1"/>
              <a:t>geologische</a:t>
            </a:r>
            <a:r>
              <a:rPr lang="en-US" dirty="0"/>
              <a:t> </a:t>
            </a:r>
            <a:r>
              <a:rPr lang="en-US" dirty="0" err="1"/>
              <a:t>geschiedenis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4423A3-9F8E-CF02-8702-3237C31B1EC6}"/>
              </a:ext>
            </a:extLst>
          </p:cNvPr>
          <p:cNvSpPr txBox="1"/>
          <p:nvPr/>
        </p:nvSpPr>
        <p:spPr>
          <a:xfrm>
            <a:off x="8154956" y="2938652"/>
            <a:ext cx="5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Jura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5A84FB-96E1-F736-287C-4EEF824E3DEF}"/>
              </a:ext>
            </a:extLst>
          </p:cNvPr>
          <p:cNvSpPr txBox="1"/>
          <p:nvPr/>
        </p:nvSpPr>
        <p:spPr>
          <a:xfrm>
            <a:off x="10304423" y="2027362"/>
            <a:ext cx="57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Krijt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EC5C3-4A77-0E3E-AC39-A0B11F4AF430}"/>
              </a:ext>
            </a:extLst>
          </p:cNvPr>
          <p:cNvSpPr txBox="1"/>
          <p:nvPr/>
        </p:nvSpPr>
        <p:spPr>
          <a:xfrm>
            <a:off x="8154955" y="3591018"/>
            <a:ext cx="6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Trias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D4162-8343-2ECB-6E7E-E78E1EA2D428}"/>
              </a:ext>
            </a:extLst>
          </p:cNvPr>
          <p:cNvSpPr txBox="1"/>
          <p:nvPr/>
        </p:nvSpPr>
        <p:spPr>
          <a:xfrm>
            <a:off x="8141162" y="468246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Carboon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30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DBE82B-7C23-E87F-C3BE-2D7C203F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818" y="0"/>
            <a:ext cx="852616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CCF64-084A-CD72-7A9E-16B4087F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" y="0"/>
            <a:ext cx="163141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6C43D-EF5F-6D4F-173F-FD73EF6F2639}"/>
              </a:ext>
            </a:extLst>
          </p:cNvPr>
          <p:cNvSpPr txBox="1"/>
          <p:nvPr/>
        </p:nvSpPr>
        <p:spPr>
          <a:xfrm>
            <a:off x="1900334" y="2937389"/>
            <a:ext cx="314680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Dus: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botsing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Afrika (Adria) </a:t>
            </a:r>
            <a:r>
              <a:rPr lang="en-US" dirty="0" err="1"/>
              <a:t>en</a:t>
            </a:r>
            <a:r>
              <a:rPr lang="en-US" dirty="0"/>
              <a:t> Europa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breuken</a:t>
            </a:r>
            <a:r>
              <a:rPr lang="en-US" dirty="0"/>
              <a:t> (</a:t>
            </a:r>
            <a:r>
              <a:rPr lang="en-US" dirty="0" err="1"/>
              <a:t>zwaktezones</a:t>
            </a:r>
            <a:r>
              <a:rPr lang="en-US" dirty="0"/>
              <a:t>) </a:t>
            </a:r>
            <a:r>
              <a:rPr lang="en-US" dirty="0" err="1"/>
              <a:t>gereactiveerd</a:t>
            </a:r>
            <a:r>
              <a:rPr lang="en-US" dirty="0"/>
              <a:t>. Ze </a:t>
            </a:r>
            <a:r>
              <a:rPr lang="en-US" dirty="0" err="1"/>
              <a:t>hebben</a:t>
            </a:r>
            <a:r>
              <a:rPr lang="en-US" dirty="0"/>
              <a:t> dan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de </a:t>
            </a:r>
            <a:r>
              <a:rPr lang="en-US" dirty="0" err="1"/>
              <a:t>theoretische</a:t>
            </a:r>
            <a:r>
              <a:rPr lang="en-US" dirty="0"/>
              <a:t> </a:t>
            </a:r>
            <a:r>
              <a:rPr lang="en-US" dirty="0" err="1"/>
              <a:t>orientaties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beginnen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homogeen</a:t>
            </a:r>
            <a:r>
              <a:rPr lang="en-US" dirty="0"/>
              <a:t>, </a:t>
            </a:r>
            <a:r>
              <a:rPr lang="en-US" dirty="0" err="1"/>
              <a:t>helemaal</a:t>
            </a:r>
            <a:r>
              <a:rPr lang="en-US" dirty="0"/>
              <a:t> intact </a:t>
            </a:r>
            <a:r>
              <a:rPr lang="en-US" dirty="0" err="1"/>
              <a:t>gesteente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02C7A7-FFBD-B7A1-1620-55ADB48D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342219"/>
            <a:ext cx="3829050" cy="295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D1B544-7C80-5E9B-ACD2-2CA1A58FC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969" y="532668"/>
            <a:ext cx="13430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6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CCCF64-084A-CD72-7A9E-16B4087F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" y="0"/>
            <a:ext cx="163141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44B7E6-A4C9-A188-91BB-92400D87B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99" y="139959"/>
            <a:ext cx="8500501" cy="6635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6C43D-EF5F-6D4F-173F-FD73EF6F2639}"/>
              </a:ext>
            </a:extLst>
          </p:cNvPr>
          <p:cNvSpPr txBox="1"/>
          <p:nvPr/>
        </p:nvSpPr>
        <p:spPr>
          <a:xfrm>
            <a:off x="1788368" y="3721160"/>
            <a:ext cx="31568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Reconstructie</a:t>
            </a:r>
            <a:r>
              <a:rPr lang="en-US" dirty="0"/>
              <a:t> van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gebergtevorming</a:t>
            </a:r>
            <a:r>
              <a:rPr lang="en-US" dirty="0"/>
              <a:t> </a:t>
            </a:r>
            <a:r>
              <a:rPr lang="en-US" dirty="0" err="1"/>
              <a:t>Ardennen</a:t>
            </a:r>
            <a:r>
              <a:rPr lang="en-US" dirty="0"/>
              <a:t> (</a:t>
            </a:r>
            <a:r>
              <a:rPr lang="en-US" dirty="0" err="1"/>
              <a:t>onder-Carboon</a:t>
            </a:r>
            <a:r>
              <a:rPr lang="en-US" dirty="0"/>
              <a:t> ~340Ma): </a:t>
            </a:r>
            <a:r>
              <a:rPr lang="en-US" dirty="0" err="1"/>
              <a:t>breuken</a:t>
            </a:r>
            <a:r>
              <a:rPr lang="en-US" dirty="0"/>
              <a:t> al </a:t>
            </a:r>
            <a:r>
              <a:rPr lang="en-US" dirty="0" err="1"/>
              <a:t>actief</a:t>
            </a:r>
            <a:r>
              <a:rPr lang="en-US" dirty="0"/>
              <a:t> in </a:t>
            </a:r>
            <a:r>
              <a:rPr lang="en-US" dirty="0" err="1"/>
              <a:t>ondergrond</a:t>
            </a:r>
            <a:r>
              <a:rPr lang="en-US" dirty="0"/>
              <a:t> Nederland</a:t>
            </a:r>
          </a:p>
        </p:txBody>
      </p:sp>
    </p:spTree>
    <p:extLst>
      <p:ext uri="{BB962C8B-B14F-4D97-AF65-F5344CB8AC3E}">
        <p14:creationId xmlns:p14="http://schemas.microsoft.com/office/powerpoint/2010/main" val="326991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bris Avalanche, June 16, 2023, Brienz-Brinzauls, Canton Graubünden ...">
            <a:extLst>
              <a:ext uri="{FF2B5EF4-FFF2-40B4-BE49-F238E27FC236}">
                <a16:creationId xmlns:a16="http://schemas.microsoft.com/office/drawing/2014/main" id="{3EC603F6-2A29-CCCB-F821-302B5891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29983A-CA64-088B-5CA2-8E155B30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859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bris Avalanche, June 16, 2023, Brienz-Brinzauls, Canton Graubünden ...">
            <a:extLst>
              <a:ext uri="{FF2B5EF4-FFF2-40B4-BE49-F238E27FC236}">
                <a16:creationId xmlns:a16="http://schemas.microsoft.com/office/drawing/2014/main" id="{3EC603F6-2A29-CCCB-F821-302B5891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29983A-CA64-088B-5CA2-8E155B30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85975" cy="51720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80ADBA6-FAF1-90E2-0F52-1C91D69D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43" y="790222"/>
            <a:ext cx="8686968" cy="55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8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2365-6BC1-71E5-7AEF-D1761566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C54B7-5BAB-C254-E4E3-D4715B9C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49" y="56181"/>
            <a:ext cx="13385170" cy="6858000"/>
          </a:xfrm>
          <a:prstGeom prst="rect">
            <a:avLst/>
          </a:prstGeom>
        </p:spPr>
      </p:pic>
      <p:pic>
        <p:nvPicPr>
          <p:cNvPr id="1026" name="Picture 2" descr="Q.27 rapid mass movement of water-saturated regolith is called iti (a ...">
            <a:extLst>
              <a:ext uri="{FF2B5EF4-FFF2-40B4-BE49-F238E27FC236}">
                <a16:creationId xmlns:a16="http://schemas.microsoft.com/office/drawing/2014/main" id="{CAAE23B8-6A37-7C4F-4361-BA4B6581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5" y="56181"/>
            <a:ext cx="4351874" cy="32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5EAE-1FBB-2129-4A02-B6AB216F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944" y="56181"/>
            <a:ext cx="5958901" cy="13255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/>
              <a:t>Lager dan permafrost</a:t>
            </a:r>
          </a:p>
          <a:p>
            <a:r>
              <a:rPr lang="en-US" sz="2000" dirty="0" err="1"/>
              <a:t>Niet</a:t>
            </a:r>
            <a:r>
              <a:rPr lang="en-US" sz="2000" dirty="0"/>
              <a:t> perse heel </a:t>
            </a:r>
            <a:r>
              <a:rPr lang="en-US" sz="2000" dirty="0" err="1"/>
              <a:t>natte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endParaRPr lang="en-US" sz="2000" dirty="0"/>
          </a:p>
          <a:p>
            <a:r>
              <a:rPr lang="en-US" sz="2000" dirty="0" err="1"/>
              <a:t>Gevaar</a:t>
            </a:r>
            <a:r>
              <a:rPr lang="en-US" sz="2000" dirty="0"/>
              <a:t> nu </a:t>
            </a:r>
            <a:r>
              <a:rPr lang="en-US" sz="2000" dirty="0" err="1"/>
              <a:t>vooral</a:t>
            </a:r>
            <a:r>
              <a:rPr lang="en-US" sz="2000" dirty="0"/>
              <a:t>: rockfall door </a:t>
            </a:r>
            <a:r>
              <a:rPr lang="en-US" sz="2000" dirty="0" err="1"/>
              <a:t>steilere</a:t>
            </a:r>
            <a:r>
              <a:rPr lang="en-US" sz="2000" dirty="0"/>
              <a:t> </a:t>
            </a:r>
            <a:r>
              <a:rPr lang="en-US" sz="2000" dirty="0" err="1"/>
              <a:t>hellingen</a:t>
            </a:r>
            <a:endParaRPr lang="en-NL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A7C15-3D08-2D98-915E-E2EA58D97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4" y="3325195"/>
            <a:ext cx="4316125" cy="28117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76A7529-82EB-EEA7-5CD0-AF775BC7887A}"/>
              </a:ext>
            </a:extLst>
          </p:cNvPr>
          <p:cNvSpPr/>
          <p:nvPr/>
        </p:nvSpPr>
        <p:spPr>
          <a:xfrm>
            <a:off x="0" y="5037346"/>
            <a:ext cx="702860" cy="1460310"/>
          </a:xfrm>
          <a:prstGeom prst="ellipse">
            <a:avLst/>
          </a:prstGeom>
          <a:solidFill>
            <a:srgbClr val="F1F3F9"/>
          </a:solidFill>
          <a:ln>
            <a:solidFill>
              <a:srgbClr val="F8F7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99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6343F-CEFA-FA22-F997-7A7B0C634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911" y="0"/>
            <a:ext cx="976408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4E7C1-F86B-AC4A-D8DA-EC9D321A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38" y="3326364"/>
            <a:ext cx="3335233" cy="179614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Mmmm</a:t>
            </a:r>
            <a:r>
              <a:rPr lang="en-US" dirty="0"/>
              <a:t>…. </a:t>
            </a:r>
          </a:p>
          <a:p>
            <a:pPr marL="0" indent="0">
              <a:buNone/>
            </a:pP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onzorgvuldigheden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Out of context</a:t>
            </a:r>
          </a:p>
          <a:p>
            <a:pPr marL="0" indent="0">
              <a:buNone/>
            </a:pPr>
            <a:r>
              <a:rPr lang="nl-NL" dirty="0"/>
              <a:t>(terwijl er zoveel context is: grootschalige topografie, vulkanen)</a:t>
            </a:r>
          </a:p>
        </p:txBody>
      </p:sp>
    </p:spTree>
    <p:extLst>
      <p:ext uri="{BB962C8B-B14F-4D97-AF65-F5344CB8AC3E}">
        <p14:creationId xmlns:p14="http://schemas.microsoft.com/office/powerpoint/2010/main" val="352560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253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Andeweg, B. (Bernd)</dc:creator>
  <cp:lastModifiedBy>Andeweg, B. (Bernd)</cp:lastModifiedBy>
  <cp:revision>2</cp:revision>
  <dcterms:created xsi:type="dcterms:W3CDTF">2024-11-11T11:10:14Z</dcterms:created>
  <dcterms:modified xsi:type="dcterms:W3CDTF">2024-11-12T14:32:19Z</dcterms:modified>
</cp:coreProperties>
</file>